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1"/>
  </p:notesMasterIdLst>
  <p:sldIdLst>
    <p:sldId id="257" r:id="rId6"/>
    <p:sldId id="277" r:id="rId7"/>
    <p:sldId id="26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6" r:id="rId19"/>
    <p:sldId id="284" r:id="rId20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3" Type="http://schemas.openxmlformats.org/officeDocument/2006/relationships/customXml" Target="../customXml/item3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theme" Target="theme/theme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viewProps" Target="viewProps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F52A1-5484-4DDC-8447-0161A144D76C}" type="datetimeFigureOut">
              <a:rPr lang="es-CR" smtClean="0"/>
              <a:t>5/7/2023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9FD61-942E-46F9-8136-35D063B2ACA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5363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FD61-942E-46F9-8136-35D063B2ACA3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081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FD61-942E-46F9-8136-35D063B2ACA3}" type="slidenum">
              <a:rPr lang="es-CR" smtClean="0"/>
              <a:t>11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88933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FD61-942E-46F9-8136-35D063B2ACA3}" type="slidenum">
              <a:rPr lang="es-CR" smtClean="0"/>
              <a:t>12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89790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FD61-942E-46F9-8136-35D063B2ACA3}" type="slidenum">
              <a:rPr lang="es-CR" smtClean="0"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05190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FD61-942E-46F9-8136-35D063B2ACA3}" type="slidenum">
              <a:rPr lang="es-CR" smtClean="0"/>
              <a:t>14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4101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FD61-942E-46F9-8136-35D063B2ACA3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1103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FD61-942E-46F9-8136-35D063B2ACA3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7907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FD61-942E-46F9-8136-35D063B2ACA3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173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FD61-942E-46F9-8136-35D063B2ACA3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948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FD61-942E-46F9-8136-35D063B2ACA3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0430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FD61-942E-46F9-8136-35D063B2ACA3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1522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FD61-942E-46F9-8136-35D063B2ACA3}" type="slidenum">
              <a:rPr lang="es-CR" smtClean="0"/>
              <a:t>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52998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FD61-942E-46F9-8136-35D063B2ACA3}" type="slidenum">
              <a:rPr lang="es-CR" smtClean="0"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672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A527-E55F-6C47-8552-FED9E17D9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2A9B4-EEDF-CD44-9E36-75E0AB15F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F84AB-36C5-C043-A42C-DC097F58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DDF35-69A1-B34B-A30A-4F8EA45B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D1CA6-B50C-924F-A01F-67C1C15A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0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3244-5EA5-1746-8A8A-9FF97724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B0D29-1A64-0C4D-8B56-C6B1FD3AF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CF9E5-2913-BC41-9EA3-A104835E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073D7-9030-AF4C-BD1C-60EA1DB3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23B0-9199-3949-A1BD-0E05A8B5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0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C6D36D-1A72-2142-BED9-F3716701C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6B4A7-170F-1A48-9793-2100A306D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02EF1-CB41-CD49-B1B7-D2CCF6FA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C4E3-5B3B-DA4A-9DF6-1A3424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48AE1-202D-0C49-BF31-4281AD66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A527-E55F-6C47-8552-FED9E17D9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2A9B4-EEDF-CD44-9E36-75E0AB15F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F84AB-36C5-C043-A42C-DC097F58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DDF35-69A1-B34B-A30A-4F8EA45B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D1CA6-B50C-924F-A01F-67C1C15A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E8A9-7CBB-C643-BB67-C12E8819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1CB9-C04C-2B48-85A0-1CA45582D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6D03F-9FC9-E04F-8B0D-062146FF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900B3-5728-064A-A497-30F41BBD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0BA03-9F69-E543-ABD9-87A824D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8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97EA-BC04-4742-A02D-5D0466DF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F8EB2-5237-564F-9809-00FAAF50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2A0D4-4112-734E-9624-9C4AD35B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A6BCE-83CD-3B42-B91B-6333EA8C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904A5-9930-A74E-8ADE-EFCEE1DA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24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04CD-70A1-3147-A476-68B155B2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52B48-D419-584C-9219-51FB7D8CD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D40D3-C214-3045-9210-4ABEFBCF1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FC92C-BE8B-DF47-9D25-4BEDB70B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CC64F-B2B5-0848-BB3B-60340909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DE695-AE3A-2D4B-BE0C-D9EB6BB9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83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3342-2325-084B-9D56-4E70FFAF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7E3D9-56EA-D04D-8D9B-C1386E671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E8FB9-67C8-074B-A627-2E5B65ACC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FCE09-4393-0341-B576-1D5895809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4EACD-A96E-6C4D-A051-DAA146F44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87002-6E8F-6446-8398-7EE20CCF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CE111-9997-B947-B6EB-D9D9140C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819F8D-5835-1045-A0AD-6FDEAA67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3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9DDC-96D5-8A4C-B0F3-EF7AB626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3D8D5-347C-AD4A-947B-A75D9BF3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3277A-0951-8044-ADB6-39536939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1A227-6C61-AA4D-9E0B-981A21DB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91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F92F15-BA68-8B49-8BF8-0638C3E9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A1E0D-4E71-BC4B-836A-CF6C3BE3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A57A5-EAB1-AB40-BFFA-F5A27F44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6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1AF0-E90D-9B45-8B3B-A3F2881E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3CF0-70E7-0243-AF65-8246B048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1CCF4-5110-1242-8F27-FDF72EC47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2A211-1AAE-D443-BDF6-AB9E163A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5E639-972E-9344-9FE8-420B4FD9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693FB-0FC2-3F40-8271-FC97D09F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9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E8A9-7CBB-C643-BB67-C12E8819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1CB9-C04C-2B48-85A0-1CA45582D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6D03F-9FC9-E04F-8B0D-062146FF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900B3-5728-064A-A497-30F41BBD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0BA03-9F69-E543-ABD9-87A824D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60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F540-F38B-A24E-B08C-01B5A3CC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F03E7-6C4F-8443-B683-8C06EEE43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54FD5-9B68-BC42-B7E0-E476866FF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A55E6-CE47-1F4E-B4AD-CACB978B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6F2CD-8DE5-8848-95F8-3DE0D37D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C20B2-3A05-3546-9729-B58951D6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13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3244-5EA5-1746-8A8A-9FF97724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B0D29-1A64-0C4D-8B56-C6B1FD3AF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CF9E5-2913-BC41-9EA3-A104835E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073D7-9030-AF4C-BD1C-60EA1DB3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23B0-9199-3949-A1BD-0E05A8B5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87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C6D36D-1A72-2142-BED9-F3716701C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6B4A7-170F-1A48-9793-2100A306D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02EF1-CB41-CD49-B1B7-D2CCF6FA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C4E3-5B3B-DA4A-9DF6-1A3424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48AE1-202D-0C49-BF31-4281AD66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1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7562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97EA-BC04-4742-A02D-5D0466DF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F8EB2-5237-564F-9809-00FAAF50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2A0D4-4112-734E-9624-9C4AD35B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A6BCE-83CD-3B42-B91B-6333EA8C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904A5-9930-A74E-8ADE-EFCEE1DA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7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04CD-70A1-3147-A476-68B155B2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52B48-D419-584C-9219-51FB7D8CD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D40D3-C214-3045-9210-4ABEFBCF1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FC92C-BE8B-DF47-9D25-4BEDB70B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CC64F-B2B5-0848-BB3B-60340909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DE695-AE3A-2D4B-BE0C-D9EB6BB9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7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3342-2325-084B-9D56-4E70FFAF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7E3D9-56EA-D04D-8D9B-C1386E671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E8FB9-67C8-074B-A627-2E5B65ACC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FCE09-4393-0341-B576-1D5895809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4EACD-A96E-6C4D-A051-DAA146F44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87002-6E8F-6446-8398-7EE20CCF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CE111-9997-B947-B6EB-D9D9140C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819F8D-5835-1045-A0AD-6FDEAA67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3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9DDC-96D5-8A4C-B0F3-EF7AB626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3D8D5-347C-AD4A-947B-A75D9BF3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3277A-0951-8044-ADB6-39536939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1A227-6C61-AA4D-9E0B-981A21DB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7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F92F15-BA68-8B49-8BF8-0638C3E9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A1E0D-4E71-BC4B-836A-CF6C3BE3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A57A5-EAB1-AB40-BFFA-F5A27F44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4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1AF0-E90D-9B45-8B3B-A3F2881E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3CF0-70E7-0243-AF65-8246B048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1CCF4-5110-1242-8F27-FDF72EC47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2A211-1AAE-D443-BDF6-AB9E163A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5E639-972E-9344-9FE8-420B4FD9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693FB-0FC2-3F40-8271-FC97D09F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1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F540-F38B-A24E-B08C-01B5A3CC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F03E7-6C4F-8443-B683-8C06EEE43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54FD5-9B68-BC42-B7E0-E476866FF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A55E6-CE47-1F4E-B4AD-CACB978B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6F2CD-8DE5-8848-95F8-3DE0D37D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C20B2-3A05-3546-9729-B58951D6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8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8A036-B38F-5F44-A365-4A42E4AA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54C8E-4927-9B49-A65F-85F38A9DB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0A24C-8AA4-4C4E-ABF0-1E117FC4F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71F25-9D98-F34E-B8F8-C2448F394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8F043-413F-364C-83E5-F43CE6889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1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8A036-B38F-5F44-A365-4A42E4AA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54C8E-4927-9B49-A65F-85F38A9DB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0A24C-8AA4-4C4E-ABF0-1E117FC4F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6AA8-92B9-2E41-9E95-B403CE7FB49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71F25-9D98-F34E-B8F8-C2448F394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8F043-413F-364C-83E5-F43CE6889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DB434-DFCC-394D-839F-B1663E5DE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8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 /><Relationship Id="rId3" Type="http://schemas.openxmlformats.org/officeDocument/2006/relationships/image" Target="../media/image3.png" /><Relationship Id="rId7" Type="http://schemas.openxmlformats.org/officeDocument/2006/relationships/image" Target="../media/image28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7.png" /><Relationship Id="rId5" Type="http://schemas.openxmlformats.org/officeDocument/2006/relationships/image" Target="../media/image26.png" /><Relationship Id="rId4" Type="http://schemas.openxmlformats.org/officeDocument/2006/relationships/image" Target="../media/image4.png" /><Relationship Id="rId9" Type="http://schemas.openxmlformats.org/officeDocument/2006/relationships/image" Target="../media/image30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 /><Relationship Id="rId3" Type="http://schemas.openxmlformats.org/officeDocument/2006/relationships/image" Target="../media/image3.png" /><Relationship Id="rId7" Type="http://schemas.openxmlformats.org/officeDocument/2006/relationships/image" Target="../media/image33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32.png" /><Relationship Id="rId5" Type="http://schemas.openxmlformats.org/officeDocument/2006/relationships/image" Target="../media/image31.png" /><Relationship Id="rId10" Type="http://schemas.openxmlformats.org/officeDocument/2006/relationships/image" Target="../media/image36.png" /><Relationship Id="rId4" Type="http://schemas.openxmlformats.org/officeDocument/2006/relationships/image" Target="../media/image4.png" /><Relationship Id="rId9" Type="http://schemas.openxmlformats.org/officeDocument/2006/relationships/image" Target="../media/image35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 /><Relationship Id="rId3" Type="http://schemas.openxmlformats.org/officeDocument/2006/relationships/image" Target="../media/image3.png" /><Relationship Id="rId7" Type="http://schemas.openxmlformats.org/officeDocument/2006/relationships/image" Target="../media/image39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38.png" /><Relationship Id="rId5" Type="http://schemas.openxmlformats.org/officeDocument/2006/relationships/image" Target="../media/image37.png" /><Relationship Id="rId4" Type="http://schemas.openxmlformats.org/officeDocument/2006/relationships/image" Target="../media/image4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41.png" /><Relationship Id="rId4" Type="http://schemas.openxmlformats.org/officeDocument/2006/relationships/image" Target="../media/image4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42.png" /><Relationship Id="rId4" Type="http://schemas.openxmlformats.org/officeDocument/2006/relationships/image" Target="../media/image4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onny.suarez@iica.int" TargetMode="External" /><Relationship Id="rId2" Type="http://schemas.openxmlformats.org/officeDocument/2006/relationships/image" Target="../media/image43.jpg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3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10" Type="http://schemas.openxmlformats.org/officeDocument/2006/relationships/image" Target="../media/image13.png" /><Relationship Id="rId4" Type="http://schemas.openxmlformats.org/officeDocument/2006/relationships/image" Target="../media/image4.png" /><Relationship Id="rId9" Type="http://schemas.openxmlformats.org/officeDocument/2006/relationships/image" Target="../media/image1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8.png" /><Relationship Id="rId5" Type="http://schemas.openxmlformats.org/officeDocument/2006/relationships/image" Target="../media/image14.png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 /><Relationship Id="rId3" Type="http://schemas.openxmlformats.org/officeDocument/2006/relationships/image" Target="../media/image3.png" /><Relationship Id="rId7" Type="http://schemas.openxmlformats.org/officeDocument/2006/relationships/image" Target="../media/image2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4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3.png" /><Relationship Id="rId7" Type="http://schemas.openxmlformats.org/officeDocument/2006/relationships/image" Target="../media/image24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7EC304-D137-084D-89E5-3F868916B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114" y="3975757"/>
            <a:ext cx="10831577" cy="966210"/>
          </a:xfrm>
        </p:spPr>
        <p:txBody>
          <a:bodyPr>
            <a:noAutofit/>
          </a:bodyPr>
          <a:lstStyle/>
          <a:p>
            <a:br>
              <a:rPr lang="es-ES" sz="3600" dirty="0">
                <a:solidFill>
                  <a:schemeClr val="bg1"/>
                </a:solidFill>
                <a:latin typeface="Formata Light Condensed" panose="020B0406000000000000" pitchFamily="34" charset="0"/>
              </a:rPr>
            </a:br>
            <a:br>
              <a:rPr lang="es-ES" sz="3600" dirty="0">
                <a:solidFill>
                  <a:schemeClr val="bg1"/>
                </a:solidFill>
                <a:latin typeface="Formata Light Condensed" panose="020B0406000000000000" pitchFamily="34" charset="0"/>
              </a:rPr>
            </a:br>
            <a:br>
              <a:rPr lang="es-ES" sz="3600" dirty="0">
                <a:solidFill>
                  <a:schemeClr val="bg1"/>
                </a:solidFill>
                <a:latin typeface="Formata Light Condensed" panose="020B0406000000000000" pitchFamily="34" charset="0"/>
              </a:rPr>
            </a:br>
            <a:br>
              <a:rPr lang="es-ES" sz="3600" dirty="0">
                <a:solidFill>
                  <a:schemeClr val="bg1"/>
                </a:solidFill>
                <a:latin typeface="Formata Light Condensed" panose="020B0406000000000000" pitchFamily="34" charset="0"/>
              </a:rPr>
            </a:br>
            <a:br>
              <a:rPr lang="es-ES" sz="3600" dirty="0">
                <a:solidFill>
                  <a:schemeClr val="bg1"/>
                </a:solidFill>
                <a:latin typeface="Formata Light Condensed" panose="020B0406000000000000" pitchFamily="34" charset="0"/>
              </a:rPr>
            </a:br>
            <a:r>
              <a:rPr lang="es-ES" sz="3600" dirty="0">
                <a:solidFill>
                  <a:schemeClr val="bg1"/>
                </a:solidFill>
                <a:latin typeface="Formata Light Condensed" panose="020B0406000000000000" pitchFamily="34" charset="0"/>
              </a:rPr>
              <a:t>Dirección de Proyectos</a:t>
            </a:r>
            <a:br>
              <a:rPr lang="es-ES" sz="3600" dirty="0">
                <a:solidFill>
                  <a:schemeClr val="bg1"/>
                </a:solidFill>
                <a:latin typeface="Formata Light Condensed" panose="020B0406000000000000" pitchFamily="34" charset="0"/>
              </a:rPr>
            </a:br>
            <a:r>
              <a:rPr lang="es-ES" sz="3600" dirty="0">
                <a:solidFill>
                  <a:schemeClr val="bg1"/>
                </a:solidFill>
                <a:latin typeface="Formata Light Condensed" panose="020B0406000000000000" pitchFamily="34" charset="0"/>
              </a:rPr>
              <a:t>Mesa Técnica III Finanzas Sostenibles UCAB</a:t>
            </a:r>
            <a:br>
              <a:rPr lang="es-ES" sz="3600" dirty="0">
                <a:solidFill>
                  <a:schemeClr val="bg1"/>
                </a:solidFill>
                <a:latin typeface="Formata Light Condensed" panose="020B0406000000000000" pitchFamily="34" charset="0"/>
              </a:rPr>
            </a:br>
            <a:r>
              <a:rPr lang="es-ES" sz="1800" dirty="0">
                <a:solidFill>
                  <a:schemeClr val="bg1"/>
                </a:solidFill>
                <a:latin typeface="Formata Light Condensed" panose="020B0406000000000000" pitchFamily="34" charset="0"/>
              </a:rPr>
              <a:t>6  de Julio de 2023</a:t>
            </a:r>
            <a:endParaRPr lang="en-US" sz="2400" dirty="0">
              <a:solidFill>
                <a:schemeClr val="bg1"/>
              </a:solidFill>
              <a:latin typeface="Formata Light Condensed" panose="020B0406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2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98B7-1A0E-434B-9998-1C927E07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5584"/>
            <a:ext cx="9144000" cy="96621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Readiness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9A0E8A-E587-49FA-B36A-74AFDE3198DA}"/>
              </a:ext>
            </a:extLst>
          </p:cNvPr>
          <p:cNvSpPr txBox="1"/>
          <p:nvPr/>
        </p:nvSpPr>
        <p:spPr>
          <a:xfrm>
            <a:off x="681872" y="1408063"/>
            <a:ext cx="1052974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A" b="1" dirty="0">
                <a:solidFill>
                  <a:srgbClr val="002060"/>
                </a:solidFill>
              </a:rPr>
              <a:t>Apoyo de: </a:t>
            </a:r>
          </a:p>
          <a:p>
            <a:pPr marL="285750" indent="-285750">
              <a:buFontTx/>
              <a:buChar char="-"/>
            </a:pPr>
            <a:r>
              <a:rPr lang="es-ES" altLang="es-PA" b="1" dirty="0">
                <a:solidFill>
                  <a:srgbClr val="002060"/>
                </a:solidFill>
              </a:rPr>
              <a:t>Fortalecimiento de la planificación de la adaptación </a:t>
            </a:r>
          </a:p>
          <a:p>
            <a:pPr marL="285750" indent="-285750">
              <a:buFontTx/>
              <a:buChar char="-"/>
            </a:pPr>
            <a:endParaRPr lang="es-ES" altLang="es-PA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Y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altLang="es-PY" b="1" dirty="0">
              <a:solidFill>
                <a:srgbClr val="002060"/>
              </a:solidFill>
            </a:endParaRPr>
          </a:p>
          <a:p>
            <a:endParaRPr lang="es-ES" altLang="es-PY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</p:txBody>
      </p:sp>
      <p:pic>
        <p:nvPicPr>
          <p:cNvPr id="48" name="Imagen 47" descr="Imagen que contiene Forma&#10;&#10;Descripción generada automáticamente">
            <a:extLst>
              <a:ext uri="{FF2B5EF4-FFF2-40B4-BE49-F238E27FC236}">
                <a16:creationId xmlns:a16="http://schemas.microsoft.com/office/drawing/2014/main" id="{71A31507-BDD5-96E3-A227-616FDB8F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529" y="162418"/>
            <a:ext cx="1440842" cy="1001006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4CE751BC-330C-BE24-61AB-B07B9DD6D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1" y="3428993"/>
            <a:ext cx="38" cy="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B7629A-8D41-3749-3808-6163A97AE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88" y="2057393"/>
            <a:ext cx="6840000" cy="214588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F8124BB-D7BC-6897-A29D-D9C73E392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274" y="3893721"/>
            <a:ext cx="6834492" cy="72100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A1E2950-B5C1-5879-1538-B1ABFA0B78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8928" y="2014532"/>
            <a:ext cx="1060263" cy="275217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02BD2FA-1482-9BB4-A82B-BB77F4141F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1734" y="2002957"/>
            <a:ext cx="1060470" cy="275217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A5770DD-2478-3D4B-F3AE-8AE7286F4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0935" y="2018994"/>
            <a:ext cx="1055042" cy="19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2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98B7-1A0E-434B-9998-1C927E07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5584"/>
            <a:ext cx="9144000" cy="96621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Readiness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9A0E8A-E587-49FA-B36A-74AFDE3198DA}"/>
              </a:ext>
            </a:extLst>
          </p:cNvPr>
          <p:cNvSpPr txBox="1"/>
          <p:nvPr/>
        </p:nvSpPr>
        <p:spPr>
          <a:xfrm>
            <a:off x="681872" y="1408063"/>
            <a:ext cx="1052974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A" b="1" dirty="0">
                <a:solidFill>
                  <a:srgbClr val="002060"/>
                </a:solidFill>
              </a:rPr>
              <a:t>Apoyo de: </a:t>
            </a:r>
          </a:p>
          <a:p>
            <a:pPr marL="285750" indent="-285750">
              <a:buFontTx/>
              <a:buChar char="-"/>
            </a:pPr>
            <a:r>
              <a:rPr lang="es-ES" altLang="es-PA" b="1" dirty="0">
                <a:solidFill>
                  <a:srgbClr val="002060"/>
                </a:solidFill>
              </a:rPr>
              <a:t>Desarrollo de proyectos que cambian el paradigma </a:t>
            </a:r>
          </a:p>
          <a:p>
            <a:r>
              <a:rPr lang="es-ES" altLang="es-PA" b="1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es-ES" altLang="es-PA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Y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altLang="es-PY" b="1" dirty="0">
              <a:solidFill>
                <a:srgbClr val="002060"/>
              </a:solidFill>
            </a:endParaRPr>
          </a:p>
          <a:p>
            <a:endParaRPr lang="es-ES" altLang="es-PY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</p:txBody>
      </p:sp>
      <p:pic>
        <p:nvPicPr>
          <p:cNvPr id="48" name="Imagen 47" descr="Imagen que contiene Forma&#10;&#10;Descripción generada automáticamente">
            <a:extLst>
              <a:ext uri="{FF2B5EF4-FFF2-40B4-BE49-F238E27FC236}">
                <a16:creationId xmlns:a16="http://schemas.microsoft.com/office/drawing/2014/main" id="{71A31507-BDD5-96E3-A227-616FDB8F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529" y="162418"/>
            <a:ext cx="1440842" cy="1001006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4CE751BC-330C-BE24-61AB-B07B9DD6D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1" y="3428993"/>
            <a:ext cx="38" cy="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FCD00BA-6C08-BDD9-891C-ECAB0C9DE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89" y="2155780"/>
            <a:ext cx="6840000" cy="28443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0E39A0-DDD8-4F4F-3828-5B972F754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0408" y="2125442"/>
            <a:ext cx="1050254" cy="130355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BD584D8-230C-0242-BF27-8D3246361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1824" y="2125442"/>
            <a:ext cx="1120089" cy="12601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1A5573D-74DF-B46F-24BB-0E6BFC5798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4004" y="2136143"/>
            <a:ext cx="1082055" cy="246395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B7CF0C8-81E2-3C3D-9B01-D3DCBF1F8F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6370" y="3572914"/>
            <a:ext cx="1146858" cy="125416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AA5A63E-872E-0221-85DC-4FD54BC37C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1340" y="3572914"/>
            <a:ext cx="1075519" cy="20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1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98B7-1A0E-434B-9998-1C927E07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5584"/>
            <a:ext cx="9144000" cy="96621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Readiness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9A0E8A-E587-49FA-B36A-74AFDE3198DA}"/>
              </a:ext>
            </a:extLst>
          </p:cNvPr>
          <p:cNvSpPr txBox="1"/>
          <p:nvPr/>
        </p:nvSpPr>
        <p:spPr>
          <a:xfrm>
            <a:off x="681872" y="1408063"/>
            <a:ext cx="1052974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A" b="1" dirty="0">
                <a:solidFill>
                  <a:srgbClr val="002060"/>
                </a:solidFill>
              </a:rPr>
              <a:t>Apoyo de: </a:t>
            </a:r>
          </a:p>
          <a:p>
            <a:pPr marL="285750" indent="-285750">
              <a:buFontTx/>
              <a:buChar char="-"/>
            </a:pPr>
            <a:r>
              <a:rPr lang="es-ES" altLang="es-PA" b="1" dirty="0">
                <a:solidFill>
                  <a:srgbClr val="002060"/>
                </a:solidFill>
              </a:rPr>
              <a:t>Intercambio de conocimientos y aprendizaje </a:t>
            </a:r>
          </a:p>
          <a:p>
            <a:r>
              <a:rPr lang="es-ES" altLang="es-PA" b="1" dirty="0">
                <a:solidFill>
                  <a:srgbClr val="002060"/>
                </a:solidFill>
              </a:rPr>
              <a:t> </a:t>
            </a:r>
          </a:p>
          <a:p>
            <a:r>
              <a:rPr lang="es-ES" altLang="es-PA" b="1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es-ES" altLang="es-PA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Y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altLang="es-PY" b="1" dirty="0">
              <a:solidFill>
                <a:srgbClr val="002060"/>
              </a:solidFill>
            </a:endParaRPr>
          </a:p>
          <a:p>
            <a:endParaRPr lang="es-ES" altLang="es-PY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</p:txBody>
      </p:sp>
      <p:pic>
        <p:nvPicPr>
          <p:cNvPr id="48" name="Imagen 47" descr="Imagen que contiene Forma&#10;&#10;Descripción generada automáticamente">
            <a:extLst>
              <a:ext uri="{FF2B5EF4-FFF2-40B4-BE49-F238E27FC236}">
                <a16:creationId xmlns:a16="http://schemas.microsoft.com/office/drawing/2014/main" id="{71A31507-BDD5-96E3-A227-616FDB8F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529" y="162418"/>
            <a:ext cx="1440842" cy="1001006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4CE751BC-330C-BE24-61AB-B07B9DD6D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1" y="3428993"/>
            <a:ext cx="38" cy="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8656B3F-41F4-773A-8734-49A17C128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87" y="2159646"/>
            <a:ext cx="6839999" cy="24278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1686DFF-1EA8-9355-8B0B-230A1F4CD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295" y="2125442"/>
            <a:ext cx="1104900" cy="288607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9E33281-3A45-6599-7E7A-830D3D1420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9104" y="2125442"/>
            <a:ext cx="1085850" cy="35433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3D79D14-0263-B106-0261-AC3749E848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872" y="5763100"/>
            <a:ext cx="11042042" cy="100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0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98B7-1A0E-434B-9998-1C927E07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5584"/>
            <a:ext cx="9144000" cy="96621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PPF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9A0E8A-E587-49FA-B36A-74AFDE3198DA}"/>
              </a:ext>
            </a:extLst>
          </p:cNvPr>
          <p:cNvSpPr txBox="1"/>
          <p:nvPr/>
        </p:nvSpPr>
        <p:spPr>
          <a:xfrm>
            <a:off x="681872" y="1408063"/>
            <a:ext cx="105297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Y" b="1" dirty="0">
                <a:solidFill>
                  <a:srgbClr val="002060"/>
                </a:solidFill>
              </a:rPr>
              <a:t>Hasta US$ 1.5 millones por proyecto.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Y" b="1" dirty="0">
                <a:solidFill>
                  <a:srgbClr val="002060"/>
                </a:solidFill>
              </a:rPr>
              <a:t>Mecanismo abreviado para solicitudes &lt;$300 mil.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Y" b="1" dirty="0">
                <a:solidFill>
                  <a:srgbClr val="002060"/>
                </a:solidFill>
              </a:rPr>
              <a:t>Apoyo de consultores (licitación abierta o listado preseleccionado) para realizar:</a:t>
            </a: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r>
              <a:rPr lang="es-ES" altLang="es-PA" b="1" dirty="0">
                <a:solidFill>
                  <a:srgbClr val="002060"/>
                </a:solidFill>
              </a:rPr>
              <a:t>-Estudios de prefactibilidad y factibilidad, así como diseño de proyectos </a:t>
            </a:r>
          </a:p>
          <a:p>
            <a:r>
              <a:rPr lang="es-ES" altLang="es-PA" b="1" dirty="0">
                <a:solidFill>
                  <a:srgbClr val="002060"/>
                </a:solidFill>
              </a:rPr>
              <a:t>-Estudios ambientales, sociales y de género</a:t>
            </a:r>
          </a:p>
          <a:p>
            <a:r>
              <a:rPr lang="es-ES" altLang="es-PA" b="1" dirty="0">
                <a:solidFill>
                  <a:srgbClr val="002060"/>
                </a:solidFill>
              </a:rPr>
              <a:t>-Evaluaciones de riesgo</a:t>
            </a:r>
          </a:p>
          <a:p>
            <a:r>
              <a:rPr lang="es-ES" altLang="es-PA" b="1" dirty="0">
                <a:solidFill>
                  <a:srgbClr val="002060"/>
                </a:solidFill>
              </a:rPr>
              <a:t>-Identificación de indicadores a nivel de programa/proyecto</a:t>
            </a:r>
          </a:p>
          <a:p>
            <a:r>
              <a:rPr lang="es-ES" altLang="es-PA" b="1" dirty="0">
                <a:solidFill>
                  <a:srgbClr val="002060"/>
                </a:solidFill>
              </a:rPr>
              <a:t>-Servicios de asesoramiento y/u otros servicios para estructurar financieramente una actividad propuesta</a:t>
            </a:r>
          </a:p>
          <a:p>
            <a:r>
              <a:rPr lang="es-ES" altLang="es-PA" b="1" dirty="0">
                <a:solidFill>
                  <a:srgbClr val="002060"/>
                </a:solidFill>
              </a:rPr>
              <a:t>-Otras actividades de preparación de proyectos </a:t>
            </a:r>
          </a:p>
          <a:p>
            <a:endParaRPr lang="es-ES" altLang="es-PY" b="1" dirty="0">
              <a:solidFill>
                <a:srgbClr val="002060"/>
              </a:solidFill>
            </a:endParaRPr>
          </a:p>
          <a:p>
            <a:r>
              <a:rPr lang="es-ES" altLang="es-PY" b="1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</p:txBody>
      </p:sp>
      <p:pic>
        <p:nvPicPr>
          <p:cNvPr id="48" name="Imagen 47" descr="Imagen que contiene Forma&#10;&#10;Descripción generada automáticamente">
            <a:extLst>
              <a:ext uri="{FF2B5EF4-FFF2-40B4-BE49-F238E27FC236}">
                <a16:creationId xmlns:a16="http://schemas.microsoft.com/office/drawing/2014/main" id="{71A31507-BDD5-96E3-A227-616FDB8F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529" y="162418"/>
            <a:ext cx="1440842" cy="1001006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4CE751BC-330C-BE24-61AB-B07B9DD6D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1" y="3428993"/>
            <a:ext cx="38" cy="1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6AAF22-11CC-1CB6-2260-8A9CE1C6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625" y="4486955"/>
            <a:ext cx="8591550" cy="13239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F360912-F7C7-2CB5-182E-353AF399883B}"/>
              </a:ext>
            </a:extLst>
          </p:cNvPr>
          <p:cNvSpPr txBox="1"/>
          <p:nvPr/>
        </p:nvSpPr>
        <p:spPr>
          <a:xfrm>
            <a:off x="849760" y="5933874"/>
            <a:ext cx="10723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1600" b="1" u="sng" dirty="0">
                <a:solidFill>
                  <a:srgbClr val="002060"/>
                </a:solidFill>
              </a:rPr>
              <a:t> www.greenclimate.fund/projects/ppf</a:t>
            </a:r>
          </a:p>
          <a:p>
            <a:pPr algn="just"/>
            <a:endParaRPr lang="es-E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9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98B7-1A0E-434B-9998-1C927E07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5584"/>
            <a:ext cx="9144000" cy="96621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Propuesta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 de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Financiamiento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Formata Light Condensed" panose="020B0406000000000000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9A0E8A-E587-49FA-B36A-74AFDE3198DA}"/>
              </a:ext>
            </a:extLst>
          </p:cNvPr>
          <p:cNvSpPr txBox="1"/>
          <p:nvPr/>
        </p:nvSpPr>
        <p:spPr>
          <a:xfrm>
            <a:off x="681872" y="1408063"/>
            <a:ext cx="10529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Y" b="1" dirty="0">
                <a:solidFill>
                  <a:srgbClr val="002060"/>
                </a:solidFill>
              </a:rPr>
              <a:t>Proceso:  Nota Conceptual (CN) aprobada se transforma en Propuesta de Financiamiento (FP)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Y" b="1" dirty="0">
                <a:solidFill>
                  <a:srgbClr val="002060"/>
                </a:solidFill>
              </a:rPr>
              <a:t>Mecanismo abreviado para solicitudes SAP &lt;$25 mm; Proyectos Categoría 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Y" b="1" dirty="0">
                <a:solidFill>
                  <a:srgbClr val="002060"/>
                </a:solidFill>
              </a:rPr>
              <a:t>Requisitos para aprobación de FP: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</p:txBody>
      </p:sp>
      <p:pic>
        <p:nvPicPr>
          <p:cNvPr id="48" name="Imagen 47" descr="Imagen que contiene Forma&#10;&#10;Descripción generada automáticamente">
            <a:extLst>
              <a:ext uri="{FF2B5EF4-FFF2-40B4-BE49-F238E27FC236}">
                <a16:creationId xmlns:a16="http://schemas.microsoft.com/office/drawing/2014/main" id="{71A31507-BDD5-96E3-A227-616FDB8F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529" y="162418"/>
            <a:ext cx="1440842" cy="1001006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4CE751BC-330C-BE24-61AB-B07B9DD6D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1" y="3428993"/>
            <a:ext cx="38" cy="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0EACFD-794A-BA57-2175-6FFB3B859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37" y="2384839"/>
            <a:ext cx="10277475" cy="4114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1482A67-A108-B8CA-D548-4731DF50F484}"/>
              </a:ext>
            </a:extLst>
          </p:cNvPr>
          <p:cNvSpPr txBox="1"/>
          <p:nvPr/>
        </p:nvSpPr>
        <p:spPr>
          <a:xfrm>
            <a:off x="849760" y="6347532"/>
            <a:ext cx="10723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1600" b="1" u="sng" dirty="0">
                <a:solidFill>
                  <a:srgbClr val="002060"/>
                </a:solidFill>
              </a:rPr>
              <a:t> www.greenclimate.fund/projects</a:t>
            </a:r>
          </a:p>
          <a:p>
            <a:pPr algn="just"/>
            <a:endParaRPr lang="es-E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1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660A-9AAA-D649-8E40-BA9FDD82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17" y="159060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Formata Light Condensed" panose="020B0406000000000000" pitchFamily="34" charset="0"/>
              </a:rPr>
              <a:t>Gracias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24034-9804-DD4C-983F-66FEE1F4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729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ormata Light Condensed" panose="020B0406000000000000" pitchFamily="34" charset="0"/>
              </a:rPr>
              <a:t>Ronny </a:t>
            </a:r>
            <a:r>
              <a:rPr lang="en-US" sz="3200" dirty="0" err="1">
                <a:solidFill>
                  <a:schemeClr val="bg1"/>
                </a:solidFill>
                <a:latin typeface="Formata Light Condensed" panose="020B0406000000000000" pitchFamily="34" charset="0"/>
              </a:rPr>
              <a:t>Súarez</a:t>
            </a:r>
            <a:endParaRPr lang="en-US" sz="3200" dirty="0">
              <a:solidFill>
                <a:schemeClr val="bg1"/>
              </a:solidFill>
              <a:latin typeface="Formata Light Condensed" panose="020B0406000000000000" pitchFamily="34" charset="0"/>
            </a:endParaRPr>
          </a:p>
          <a:p>
            <a:pPr marL="0" indent="0" algn="ctr">
              <a:buNone/>
            </a:pPr>
            <a:r>
              <a:rPr lang="en-US" sz="3200" dirty="0" err="1">
                <a:solidFill>
                  <a:schemeClr val="bg1"/>
                </a:solidFill>
                <a:latin typeface="Formata Light Condensed" panose="020B0406000000000000" pitchFamily="34" charset="0"/>
              </a:rPr>
              <a:t>Coordinador</a:t>
            </a:r>
            <a:r>
              <a:rPr lang="en-US" sz="3200" dirty="0">
                <a:solidFill>
                  <a:schemeClr val="bg1"/>
                </a:solidFill>
                <a:latin typeface="Formata Light Condensed" panose="020B0406000000000000" pitchFamily="34" charset="0"/>
              </a:rPr>
              <a:t> de </a:t>
            </a:r>
            <a:r>
              <a:rPr lang="en-US" sz="3200" dirty="0" err="1">
                <a:solidFill>
                  <a:schemeClr val="bg1"/>
                </a:solidFill>
                <a:latin typeface="Formata Light Condensed" panose="020B0406000000000000" pitchFamily="34" charset="0"/>
              </a:rPr>
              <a:t>Nuevos</a:t>
            </a:r>
            <a:r>
              <a:rPr lang="en-US" sz="3200" dirty="0">
                <a:solidFill>
                  <a:schemeClr val="bg1"/>
                </a:solidFill>
                <a:latin typeface="Formata Light Condensed" panose="020B0406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Formata Light Condensed" panose="020B0406000000000000" pitchFamily="34" charset="0"/>
              </a:rPr>
              <a:t>Negocios</a:t>
            </a:r>
            <a:endParaRPr lang="en-US" sz="3200" dirty="0">
              <a:solidFill>
                <a:schemeClr val="bg1"/>
              </a:solidFill>
              <a:latin typeface="Formata Light Condensed" panose="020B0406000000000000" pitchFamily="34" charset="0"/>
            </a:endParaRPr>
          </a:p>
          <a:p>
            <a:pPr marL="0" indent="0" algn="ctr">
              <a:buNone/>
            </a:pPr>
            <a:r>
              <a:rPr lang="en-US" sz="3200" dirty="0" err="1">
                <a:solidFill>
                  <a:schemeClr val="bg1"/>
                </a:solidFill>
                <a:latin typeface="Formata Light Condensed" panose="020B0406000000000000" pitchFamily="34" charset="0"/>
              </a:rPr>
              <a:t>Dirección</a:t>
            </a:r>
            <a:r>
              <a:rPr lang="en-US" sz="3200" dirty="0">
                <a:solidFill>
                  <a:schemeClr val="bg1"/>
                </a:solidFill>
                <a:latin typeface="Formata Light Condensed" panose="020B0406000000000000" pitchFamily="34" charset="0"/>
              </a:rPr>
              <a:t> de </a:t>
            </a:r>
            <a:r>
              <a:rPr lang="en-US" sz="3200" dirty="0" err="1">
                <a:solidFill>
                  <a:schemeClr val="bg1"/>
                </a:solidFill>
                <a:latin typeface="Formata Light Condensed" panose="020B0406000000000000" pitchFamily="34" charset="0"/>
              </a:rPr>
              <a:t>Proyectos</a:t>
            </a:r>
            <a:endParaRPr lang="en-US" sz="3200" dirty="0">
              <a:solidFill>
                <a:schemeClr val="bg1"/>
              </a:solidFill>
              <a:latin typeface="Formata Light Condensed" panose="020B0406000000000000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Formata Light Condensed" panose="020B0406000000000000" pitchFamily="34" charset="0"/>
                <a:hlinkClick r:id="rId3"/>
              </a:rPr>
              <a:t>ronny.suarez@iica.int</a:t>
            </a:r>
            <a:endParaRPr lang="en-US" sz="2000" dirty="0">
              <a:solidFill>
                <a:schemeClr val="bg1"/>
              </a:solidFill>
              <a:latin typeface="Formata Light Condensed" panose="020B0406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1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98B7-1A0E-434B-9998-1C927E07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327" y="1188309"/>
            <a:ext cx="9951563" cy="966210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002060"/>
                </a:solidFill>
                <a:latin typeface="+mn-lt"/>
              </a:rPr>
              <a:t>El FONDO VERDE PARA EL CLIMA Y LAS OPORTUNIDADES DE APOYO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42DF18-29C5-4B4C-8192-BFC0DB6FD623}"/>
              </a:ext>
            </a:extLst>
          </p:cNvPr>
          <p:cNvSpPr txBox="1"/>
          <p:nvPr/>
        </p:nvSpPr>
        <p:spPr>
          <a:xfrm>
            <a:off x="927994" y="5669691"/>
            <a:ext cx="10723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u="sng" dirty="0">
                <a:solidFill>
                  <a:srgbClr val="002060"/>
                </a:solidFill>
              </a:rPr>
              <a:t>www.greenclimate.fund</a:t>
            </a:r>
            <a:endParaRPr lang="es-ES" sz="1600" b="1" dirty="0">
              <a:solidFill>
                <a:srgbClr val="002060"/>
              </a:solidFill>
            </a:endParaRPr>
          </a:p>
        </p:txBody>
      </p:sp>
      <p:pic>
        <p:nvPicPr>
          <p:cNvPr id="5" name="Imagen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0C100848-0D9A-F592-E4BA-CAF373449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93" y="2274245"/>
            <a:ext cx="4889305" cy="33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5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98B7-1A0E-434B-9998-1C927E07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5584"/>
            <a:ext cx="9144000" cy="96621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Antecedentes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9A0E8A-E587-49FA-B36A-74AFDE3198DA}"/>
              </a:ext>
            </a:extLst>
          </p:cNvPr>
          <p:cNvSpPr txBox="1"/>
          <p:nvPr/>
        </p:nvSpPr>
        <p:spPr>
          <a:xfrm>
            <a:off x="681872" y="1408063"/>
            <a:ext cx="10529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rgbClr val="002060"/>
                </a:solidFill>
              </a:rPr>
              <a:t>Fondo dentro de la Convención Marco de las Naciones Unidades sobre el Cambio Climático (CMNUCC)</a:t>
            </a:r>
          </a:p>
        </p:txBody>
      </p:sp>
      <p:pic>
        <p:nvPicPr>
          <p:cNvPr id="48" name="Imagen 47" descr="Imagen que contiene Forma&#10;&#10;Descripción generada automáticamente">
            <a:extLst>
              <a:ext uri="{FF2B5EF4-FFF2-40B4-BE49-F238E27FC236}">
                <a16:creationId xmlns:a16="http://schemas.microsoft.com/office/drawing/2014/main" id="{71A31507-BDD5-96E3-A227-616FDB8F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529" y="162418"/>
            <a:ext cx="1440842" cy="1001006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4CE751BC-330C-BE24-61AB-B07B9DD6D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1" y="3428993"/>
            <a:ext cx="38" cy="14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1D591B8D-051D-9DE9-0C1F-CB1EDF9EC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81" y="1930109"/>
            <a:ext cx="11049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1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98B7-1A0E-434B-9998-1C927E07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5584"/>
            <a:ext cx="9144000" cy="96621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Estructura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9A0E8A-E587-49FA-B36A-74AFDE3198DA}"/>
              </a:ext>
            </a:extLst>
          </p:cNvPr>
          <p:cNvSpPr txBox="1"/>
          <p:nvPr/>
        </p:nvSpPr>
        <p:spPr>
          <a:xfrm>
            <a:off x="681872" y="1408063"/>
            <a:ext cx="10529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rgbClr val="002060"/>
                </a:solidFill>
              </a:rPr>
              <a:t>Los países en desarrollo lideran la programación y la implementación del Fondo Verde para el Clima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rgbClr val="002060"/>
                </a:solidFill>
              </a:rPr>
              <a:t>El Fondo Verde para el Clima opera a través de una red de entidades acreditadas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</p:txBody>
      </p:sp>
      <p:pic>
        <p:nvPicPr>
          <p:cNvPr id="48" name="Imagen 47" descr="Imagen que contiene Forma&#10;&#10;Descripción generada automáticamente">
            <a:extLst>
              <a:ext uri="{FF2B5EF4-FFF2-40B4-BE49-F238E27FC236}">
                <a16:creationId xmlns:a16="http://schemas.microsoft.com/office/drawing/2014/main" id="{71A31507-BDD5-96E3-A227-616FDB8F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529" y="162418"/>
            <a:ext cx="1440842" cy="1001006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4CE751BC-330C-BE24-61AB-B07B9DD6D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1" y="3428993"/>
            <a:ext cx="38" cy="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9719FF-E406-CB88-E597-439BA9330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65" y="2144483"/>
            <a:ext cx="6352192" cy="393530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DEBB13E-4B2A-081E-A7DE-6F5BFF2C5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478" y="2394858"/>
            <a:ext cx="5590045" cy="34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5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98B7-1A0E-434B-9998-1C927E07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5584"/>
            <a:ext cx="9144000" cy="96621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Entidades Acreditadas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9A0E8A-E587-49FA-B36A-74AFDE3198DA}"/>
              </a:ext>
            </a:extLst>
          </p:cNvPr>
          <p:cNvSpPr txBox="1"/>
          <p:nvPr/>
        </p:nvSpPr>
        <p:spPr>
          <a:xfrm>
            <a:off x="681872" y="1408063"/>
            <a:ext cx="105297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Y" b="1" dirty="0">
                <a:solidFill>
                  <a:srgbClr val="002060"/>
                </a:solidFill>
              </a:rPr>
              <a:t>Las entidades acreditadas trabajan junto con los países para proponer ideas de proyectos y presentar propuestas de financiación al Fondo Verde para el Clima para aprobación.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Y" b="1" dirty="0">
                <a:solidFill>
                  <a:srgbClr val="002060"/>
                </a:solidFill>
              </a:rPr>
              <a:t>Las entidades acreditadas pueden ser nacionales, regionales o internacionales, y deben cumplir con un proceso particular de acreditación donde demuestran que satisfacen los estándares del Fondo.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Y" b="1" dirty="0">
                <a:solidFill>
                  <a:srgbClr val="002060"/>
                </a:solidFill>
              </a:rPr>
              <a:t>A la fecha existen 76 entidades aprobadas con el proceso  de acreditación debidamente completado y en operación.  </a:t>
            </a:r>
          </a:p>
          <a:p>
            <a:endParaRPr lang="es-CR" b="1" dirty="0">
              <a:solidFill>
                <a:srgbClr val="002060"/>
              </a:solidFill>
            </a:endParaRPr>
          </a:p>
          <a:p>
            <a:r>
              <a:rPr lang="es-CR" b="1" dirty="0">
                <a:solidFill>
                  <a:srgbClr val="002060"/>
                </a:solidFill>
              </a:rPr>
              <a:t>Ejemplo de Entidades Acreditadas: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</p:txBody>
      </p:sp>
      <p:pic>
        <p:nvPicPr>
          <p:cNvPr id="48" name="Imagen 47" descr="Imagen que contiene Forma&#10;&#10;Descripción generada automáticamente">
            <a:extLst>
              <a:ext uri="{FF2B5EF4-FFF2-40B4-BE49-F238E27FC236}">
                <a16:creationId xmlns:a16="http://schemas.microsoft.com/office/drawing/2014/main" id="{71A31507-BDD5-96E3-A227-616FDB8F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529" y="162418"/>
            <a:ext cx="1440842" cy="1001006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4CE751BC-330C-BE24-61AB-B07B9DD6D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1" y="3428993"/>
            <a:ext cx="38" cy="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66B2BEF-68D1-2327-B1B2-9A7561D4DCCB}"/>
              </a:ext>
            </a:extLst>
          </p:cNvPr>
          <p:cNvSpPr txBox="1"/>
          <p:nvPr/>
        </p:nvSpPr>
        <p:spPr>
          <a:xfrm>
            <a:off x="906223" y="6000751"/>
            <a:ext cx="10723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u="sng" dirty="0">
                <a:solidFill>
                  <a:srgbClr val="002060"/>
                </a:solidFill>
              </a:rPr>
              <a:t>www.greenclimate.fund/about/partners/ae</a:t>
            </a:r>
            <a:endParaRPr lang="es-ES" sz="1600" b="1" dirty="0">
              <a:solidFill>
                <a:srgbClr val="002060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E2235F6-EC06-5729-AFA3-2FDC4AC24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224" y="3791920"/>
            <a:ext cx="5278630" cy="4861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AD58A74-17C6-B4D3-A6D4-1570E60A5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986" y="4532746"/>
            <a:ext cx="5034643" cy="43894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FE57C45-23EC-0E24-6FAE-EC8E6CC0F2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872" y="5105676"/>
            <a:ext cx="5034643" cy="38058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EC393199-9D60-B141-8F4F-42FB8F8471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0756" y="3673646"/>
            <a:ext cx="5645970" cy="604357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4B0CD027-1049-5339-6DCC-AE30B4AB29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7305" y="4340030"/>
            <a:ext cx="5554436" cy="532898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5EAFB76D-B793-4B84-EDC8-95FC01A8B0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4841" y="4971691"/>
            <a:ext cx="4011386" cy="3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7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98B7-1A0E-434B-9998-1C927E07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5584"/>
            <a:ext cx="9144000" cy="96621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Categorías de Acreditación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9A0E8A-E587-49FA-B36A-74AFDE3198DA}"/>
              </a:ext>
            </a:extLst>
          </p:cNvPr>
          <p:cNvSpPr txBox="1"/>
          <p:nvPr/>
        </p:nvSpPr>
        <p:spPr>
          <a:xfrm>
            <a:off x="681872" y="1408063"/>
            <a:ext cx="105297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Y" b="1" dirty="0">
                <a:solidFill>
                  <a:srgbClr val="002060"/>
                </a:solidFill>
              </a:rPr>
              <a:t>Tamaño:    Micro (&lt;US$10 mm), Pequeño (&lt;$50 mm), Mediano (&lt;$250 mm), Grande (&gt;$250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Y" b="1" dirty="0">
                <a:solidFill>
                  <a:srgbClr val="002060"/>
                </a:solidFill>
              </a:rPr>
              <a:t>Riesgo Ambiental y Social: C  (nulo/mínimo);  B (medio);  A (alto)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Y" b="1" dirty="0">
                <a:solidFill>
                  <a:srgbClr val="002060"/>
                </a:solidFill>
              </a:rPr>
              <a:t>Estándar: Gestión de Proyectos; Donaciones por Concurso; Capital; Garantías; Préstamos; Mezcla</a:t>
            </a:r>
          </a:p>
          <a:p>
            <a:endParaRPr lang="es-ES" altLang="es-PY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</p:txBody>
      </p:sp>
      <p:pic>
        <p:nvPicPr>
          <p:cNvPr id="48" name="Imagen 47" descr="Imagen que contiene Forma&#10;&#10;Descripción generada automáticamente">
            <a:extLst>
              <a:ext uri="{FF2B5EF4-FFF2-40B4-BE49-F238E27FC236}">
                <a16:creationId xmlns:a16="http://schemas.microsoft.com/office/drawing/2014/main" id="{71A31507-BDD5-96E3-A227-616FDB8F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529" y="162418"/>
            <a:ext cx="1440842" cy="1001006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4CE751BC-330C-BE24-61AB-B07B9DD6D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1" y="3428993"/>
            <a:ext cx="38" cy="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66B2BEF-68D1-2327-B1B2-9A7561D4DCCB}"/>
              </a:ext>
            </a:extLst>
          </p:cNvPr>
          <p:cNvSpPr txBox="1"/>
          <p:nvPr/>
        </p:nvSpPr>
        <p:spPr>
          <a:xfrm>
            <a:off x="906223" y="6000751"/>
            <a:ext cx="10723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u="sng" dirty="0">
                <a:solidFill>
                  <a:srgbClr val="002060"/>
                </a:solidFill>
              </a:rPr>
              <a:t>www.greenclimate.fund/about/partners/ae</a:t>
            </a:r>
            <a:endParaRPr lang="es-ES" sz="1600" b="1" dirty="0">
              <a:solidFill>
                <a:srgbClr val="002060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0A8DFA9-F64C-A95D-E8A5-75E00327F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949" y="3028985"/>
            <a:ext cx="10321663" cy="256902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5EF7309-7FBC-5D6F-DCDF-799582CC7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561" y="2496591"/>
            <a:ext cx="5278630" cy="4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6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98B7-1A0E-434B-9998-1C927E07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5584"/>
            <a:ext cx="9144000" cy="96621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Ventanillas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 de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Financiamiento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Formata Light Condensed" panose="020B0406000000000000" pitchFamily="34" charset="0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4CE751BC-330C-BE24-61AB-B07B9DD6D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1" y="3428993"/>
            <a:ext cx="38" cy="14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938EC065-FA61-1437-9629-6E658D9EC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68" y="1357016"/>
            <a:ext cx="3462980" cy="485905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18FFEFE9-0CE8-FCF1-C774-F2281658F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939" y="1661433"/>
            <a:ext cx="3369466" cy="4674054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C8C84B2F-2AD3-AD58-DF14-C5BADFFED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910" y="1661432"/>
            <a:ext cx="3369466" cy="47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98B7-1A0E-434B-9998-1C927E07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5584"/>
            <a:ext cx="9144000" cy="96621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Readiness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9A0E8A-E587-49FA-B36A-74AFDE3198DA}"/>
              </a:ext>
            </a:extLst>
          </p:cNvPr>
          <p:cNvSpPr txBox="1"/>
          <p:nvPr/>
        </p:nvSpPr>
        <p:spPr>
          <a:xfrm>
            <a:off x="681872" y="1408063"/>
            <a:ext cx="105297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Y" b="1" dirty="0">
                <a:solidFill>
                  <a:srgbClr val="002060"/>
                </a:solidFill>
              </a:rPr>
              <a:t>US$ 1 millón por año por país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Y" b="1" dirty="0">
                <a:solidFill>
                  <a:srgbClr val="002060"/>
                </a:solidFill>
              </a:rPr>
              <a:t>US$ 3 millones acumulados para Adaptación (Objetivo 3) por país 2020-2023.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altLang="es-PY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A" b="1" dirty="0">
                <a:solidFill>
                  <a:srgbClr val="002060"/>
                </a:solidFill>
              </a:rPr>
              <a:t>Apoyo de: </a:t>
            </a:r>
          </a:p>
          <a:p>
            <a:r>
              <a:rPr lang="es-ES" altLang="es-PA" b="1" dirty="0">
                <a:solidFill>
                  <a:srgbClr val="002060"/>
                </a:solidFill>
              </a:rPr>
              <a:t>- Desarrollo de capacidades para la coordinación de la financiación climática.</a:t>
            </a: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</p:txBody>
      </p:sp>
      <p:pic>
        <p:nvPicPr>
          <p:cNvPr id="48" name="Imagen 47" descr="Imagen que contiene Forma&#10;&#10;Descripción generada automáticamente">
            <a:extLst>
              <a:ext uri="{FF2B5EF4-FFF2-40B4-BE49-F238E27FC236}">
                <a16:creationId xmlns:a16="http://schemas.microsoft.com/office/drawing/2014/main" id="{71A31507-BDD5-96E3-A227-616FDB8F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529" y="162418"/>
            <a:ext cx="1440842" cy="1001006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4CE751BC-330C-BE24-61AB-B07B9DD6D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1" y="3428993"/>
            <a:ext cx="38" cy="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6BBCD1-EA79-FABB-B4A8-514BDFF2B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88" y="2890541"/>
            <a:ext cx="7009726" cy="288862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C38E1F0-C01E-7858-7F6F-76DEA5C94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117" y="2991625"/>
            <a:ext cx="1093820" cy="270160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1E8747D-3B93-792F-4ADC-7410A674A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8002" y="2971800"/>
            <a:ext cx="1180440" cy="272101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3091D06-B773-541B-7EB0-126ED86B7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8825" y="2991625"/>
            <a:ext cx="1170505" cy="12787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C53BA59-8700-640E-75A5-4B8C8288F53D}"/>
              </a:ext>
            </a:extLst>
          </p:cNvPr>
          <p:cNvSpPr txBox="1"/>
          <p:nvPr/>
        </p:nvSpPr>
        <p:spPr>
          <a:xfrm>
            <a:off x="849760" y="5933874"/>
            <a:ext cx="10723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1600" b="1" u="sng" dirty="0">
                <a:solidFill>
                  <a:srgbClr val="002060"/>
                </a:solidFill>
              </a:rPr>
              <a:t>www.greenclimate.fund/readiness</a:t>
            </a:r>
          </a:p>
          <a:p>
            <a:pPr algn="just"/>
            <a:endParaRPr lang="es-E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6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98B7-1A0E-434B-9998-1C927E07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5584"/>
            <a:ext cx="9144000" cy="96621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Formata Light Condensed" panose="020B0406000000000000" pitchFamily="34" charset="0"/>
              </a:rPr>
              <a:t>Readiness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9A0E8A-E587-49FA-B36A-74AFDE3198DA}"/>
              </a:ext>
            </a:extLst>
          </p:cNvPr>
          <p:cNvSpPr txBox="1"/>
          <p:nvPr/>
        </p:nvSpPr>
        <p:spPr>
          <a:xfrm>
            <a:off x="681872" y="1408063"/>
            <a:ext cx="1052974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PA" b="1" dirty="0">
                <a:solidFill>
                  <a:srgbClr val="002060"/>
                </a:solidFill>
              </a:rPr>
              <a:t>Apoyo de: </a:t>
            </a:r>
          </a:p>
          <a:p>
            <a:r>
              <a:rPr lang="es-ES" altLang="es-PA" b="1" dirty="0">
                <a:solidFill>
                  <a:srgbClr val="002060"/>
                </a:solidFill>
              </a:rPr>
              <a:t>- Marcos estratégicos para inversiones bajas en emisiones.</a:t>
            </a: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A" b="1" dirty="0">
              <a:solidFill>
                <a:srgbClr val="002060"/>
              </a:solidFill>
            </a:endParaRPr>
          </a:p>
          <a:p>
            <a:endParaRPr lang="es-ES" altLang="es-PY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altLang="es-PY" b="1" dirty="0">
              <a:solidFill>
                <a:srgbClr val="002060"/>
              </a:solidFill>
            </a:endParaRPr>
          </a:p>
          <a:p>
            <a:endParaRPr lang="es-ES" altLang="es-PY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rgbClr val="002060"/>
              </a:solidFill>
            </a:endParaRPr>
          </a:p>
        </p:txBody>
      </p:sp>
      <p:pic>
        <p:nvPicPr>
          <p:cNvPr id="48" name="Imagen 47" descr="Imagen que contiene Forma&#10;&#10;Descripción generada automáticamente">
            <a:extLst>
              <a:ext uri="{FF2B5EF4-FFF2-40B4-BE49-F238E27FC236}">
                <a16:creationId xmlns:a16="http://schemas.microsoft.com/office/drawing/2014/main" id="{71A31507-BDD5-96E3-A227-616FDB8F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529" y="162418"/>
            <a:ext cx="1440842" cy="1001006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4CE751BC-330C-BE24-61AB-B07B9DD6D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1" y="3428993"/>
            <a:ext cx="38" cy="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ED3526-E8FA-DF2D-9F1F-2B294A5D9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72" y="2130199"/>
            <a:ext cx="6794046" cy="27698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FE9DEEE-FBC7-A926-04B0-D204CF466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2165" y="2130199"/>
            <a:ext cx="1094400" cy="100985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02B1B65-D3EE-0BB8-C45E-40374EA1C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7082" y="2130199"/>
            <a:ext cx="1066338" cy="171375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B463172-DA86-C503-2420-CF174560C0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1891" y="2114614"/>
            <a:ext cx="1058011" cy="29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6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fa21e2-1e46-48e3-af76-12d468e6caa3" xsi:nil="true"/>
    <lcf76f155ced4ddcb4097134ff3c332f xmlns="8b2134f9-6795-4a61-ada5-9c4e1c07d69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30337F0D60F8D4A878A6A247DD1C4E2" ma:contentTypeVersion="15" ma:contentTypeDescription="Crie um novo documento." ma:contentTypeScope="" ma:versionID="a7007350dc4b00fe8b245cf3a06a2b23">
  <xsd:schema xmlns:xsd="http://www.w3.org/2001/XMLSchema" xmlns:xs="http://www.w3.org/2001/XMLSchema" xmlns:p="http://schemas.microsoft.com/office/2006/metadata/properties" xmlns:ns2="8b2134f9-6795-4a61-ada5-9c4e1c07d692" xmlns:ns3="a6fa21e2-1e46-48e3-af76-12d468e6caa3" targetNamespace="http://schemas.microsoft.com/office/2006/metadata/properties" ma:root="true" ma:fieldsID="1d5d5743af5aa8803ba1ba3253c9b358" ns2:_="" ns3:_="">
    <xsd:import namespace="8b2134f9-6795-4a61-ada5-9c4e1c07d692"/>
    <xsd:import namespace="a6fa21e2-1e46-48e3-af76-12d468e6ca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134f9-6795-4a61-ada5-9c4e1c07d6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7cee461-5b98-4b77-a444-72b56b8350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a21e2-1e46-48e3-af76-12d468e6caa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9681484-6c4e-4776-bcc2-e1c225e38175}" ma:internalName="TaxCatchAll" ma:showField="CatchAllData" ma:web="a6fa21e2-1e46-48e3-af76-12d468e6ca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641CE2-0E0B-4295-BBDE-1B6CB0A0AF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54152C-402E-49D2-BA61-0EA39B892BB5}">
  <ds:schemaRefs>
    <ds:schemaRef ds:uri="http://schemas.microsoft.com/office/2006/metadata/properties"/>
    <ds:schemaRef ds:uri="http://www.w3.org/2000/xmlns/"/>
    <ds:schemaRef ds:uri="a6fa21e2-1e46-48e3-af76-12d468e6caa3"/>
    <ds:schemaRef ds:uri="http://www.w3.org/2001/XMLSchema-instance"/>
    <ds:schemaRef ds:uri="8b2134f9-6795-4a61-ada5-9c4e1c07d692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B36A3B-EBE9-4F83-9946-CDE64509F6C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b2134f9-6795-4a61-ada5-9c4e1c07d692"/>
    <ds:schemaRef ds:uri="a6fa21e2-1e46-48e3-af76-12d468e6ca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524</Words>
  <Application>Microsoft Office PowerPoint</Application>
  <PresentationFormat>Widescreen</PresentationFormat>
  <Paragraphs>198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     Dirección de Proyectos Mesa Técnica III Finanzas Sostenibles UCAB 6  de Julio de 2023</vt:lpstr>
      <vt:lpstr>El FONDO VERDE PARA EL CLIMA Y LAS OPORTUNIDADES DE APOYO</vt:lpstr>
      <vt:lpstr>Antecedentes</vt:lpstr>
      <vt:lpstr>Estructura </vt:lpstr>
      <vt:lpstr>Entidades Acreditadas</vt:lpstr>
      <vt:lpstr>Categorías de Acreditación</vt:lpstr>
      <vt:lpstr>Ventanillas de Financiamiento</vt:lpstr>
      <vt:lpstr>Readiness</vt:lpstr>
      <vt:lpstr>Readiness</vt:lpstr>
      <vt:lpstr>Readiness</vt:lpstr>
      <vt:lpstr>Readiness</vt:lpstr>
      <vt:lpstr>Readiness</vt:lpstr>
      <vt:lpstr>PPF</vt:lpstr>
      <vt:lpstr>Propuesta de Financiamiento</vt:lpstr>
      <vt:lpstr>Gracias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recaudación de fondos para proyectos de cambio climático</dc:title>
  <dc:creator>Fernando Schwanke</dc:creator>
  <cp:lastModifiedBy>Unknown User</cp:lastModifiedBy>
  <cp:revision>25</cp:revision>
  <dcterms:created xsi:type="dcterms:W3CDTF">2021-08-05T16:20:10Z</dcterms:created>
  <dcterms:modified xsi:type="dcterms:W3CDTF">2023-07-06T00:17:27Z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0x010100C30337F0D60F8D4A878A6A247DD1C4E2</vt:lpwstr>
  </property>
</Properties>
</file>