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256" r:id="rId2"/>
    <p:sldId id="257" r:id="rId3"/>
    <p:sldId id="279" r:id="rId4"/>
    <p:sldId id="268" r:id="rId5"/>
    <p:sldId id="280" r:id="rId6"/>
    <p:sldId id="285" r:id="rId7"/>
    <p:sldId id="288" r:id="rId8"/>
    <p:sldId id="281" r:id="rId9"/>
    <p:sldId id="289" r:id="rId10"/>
    <p:sldId id="271" r:id="rId11"/>
    <p:sldId id="272" r:id="rId12"/>
    <p:sldId id="273" r:id="rId13"/>
    <p:sldId id="274" r:id="rId14"/>
    <p:sldId id="275" r:id="rId15"/>
    <p:sldId id="276" r:id="rId16"/>
    <p:sldId id="291" r:id="rId17"/>
    <p:sldId id="277" r:id="rId18"/>
    <p:sldId id="287"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282" r:id="rId34"/>
    <p:sldId id="269" r:id="rId35"/>
    <p:sldId id="283" r:id="rId36"/>
    <p:sldId id="270"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emux74YOjU+jg5uOaKL1iIHTL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V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918CCA95-4F40-4CDD-BF1E-B8C9EB86EE73}" type="slidenum">
              <a:rPr lang="es-ES" smtClean="0"/>
              <a:t>3</a:t>
            </a:fld>
            <a:endParaRPr lang="es-ES"/>
          </a:p>
        </p:txBody>
      </p:sp>
    </p:spTree>
    <p:extLst>
      <p:ext uri="{BB962C8B-B14F-4D97-AF65-F5344CB8AC3E}">
        <p14:creationId xmlns:p14="http://schemas.microsoft.com/office/powerpoint/2010/main" val="67585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V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s-VE" sz="1200" b="0" i="0" u="none" strike="noStrike" cap="none" smtClean="0">
                <a:solidFill>
                  <a:schemeClr val="dk1"/>
                </a:solidFill>
                <a:latin typeface="Calibri"/>
                <a:ea typeface="Calibri"/>
                <a:cs typeface="Calibri"/>
                <a:sym typeface="Calibri"/>
              </a:rPr>
              <a:t>7</a:t>
            </a:fld>
            <a:endParaRPr lang="es-V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9903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s-VE" sz="1200" b="0" i="0" u="none" strike="noStrike" cap="none" smtClean="0">
                <a:solidFill>
                  <a:schemeClr val="dk1"/>
                </a:solidFill>
                <a:latin typeface="Calibri"/>
                <a:ea typeface="Calibri"/>
                <a:cs typeface="Calibri"/>
                <a:sym typeface="Calibri"/>
              </a:rPr>
              <a:t>9</a:t>
            </a:fld>
            <a:endParaRPr lang="es-V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820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5"/>
        <p:cNvGrpSpPr/>
        <p:nvPr/>
      </p:nvGrpSpPr>
      <p:grpSpPr>
        <a:xfrm>
          <a:off x="0" y="0"/>
          <a:ext cx="0" cy="0"/>
          <a:chOff x="0" y="0"/>
          <a:chExt cx="0" cy="0"/>
        </a:xfrm>
      </p:grpSpPr>
      <p:pic>
        <p:nvPicPr>
          <p:cNvPr id="16" name="Google Shape;16;p1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6"/>
        <p:cNvGrpSpPr/>
        <p:nvPr/>
      </p:nvGrpSpPr>
      <p:grpSpPr>
        <a:xfrm>
          <a:off x="0" y="0"/>
          <a:ext cx="0" cy="0"/>
          <a:chOff x="0" y="0"/>
          <a:chExt cx="0" cy="0"/>
        </a:xfrm>
      </p:grpSpPr>
      <p:sp>
        <p:nvSpPr>
          <p:cNvPr id="57" name="Google Shape;5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V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V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7"/>
        <p:cNvGrpSpPr/>
        <p:nvPr/>
      </p:nvGrpSpPr>
      <p:grpSpPr>
        <a:xfrm>
          <a:off x="0" y="0"/>
          <a:ext cx="0" cy="0"/>
          <a:chOff x="0" y="0"/>
          <a:chExt cx="0" cy="0"/>
        </a:xfrm>
      </p:grpSpPr>
      <p:sp>
        <p:nvSpPr>
          <p:cNvPr id="18" name="Google Shape;1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VE"/>
              <a:t>‹Nº›</a:t>
            </a:fld>
            <a:endParaRPr/>
          </a:p>
        </p:txBody>
      </p:sp>
      <p:pic>
        <p:nvPicPr>
          <p:cNvPr id="21" name="Google Shape;21;p18"/>
          <p:cNvPicPr preferRelativeResize="0"/>
          <p:nvPr/>
        </p:nvPicPr>
        <p:blipFill rotWithShape="1">
          <a:blip r:embed="rId2">
            <a:alphaModFix/>
          </a:blip>
          <a:srcRect/>
          <a:stretch/>
        </p:blipFill>
        <p:spPr>
          <a:xfrm>
            <a:off x="0" y="1713"/>
            <a:ext cx="12192000" cy="68545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spTree>
      <p:nvGrpSpPr>
        <p:cNvPr id="1" name="Shape 24"/>
        <p:cNvGrpSpPr/>
        <p:nvPr/>
      </p:nvGrpSpPr>
      <p:grpSpPr>
        <a:xfrm>
          <a:off x="0" y="0"/>
          <a:ext cx="0" cy="0"/>
          <a:chOff x="0" y="0"/>
          <a:chExt cx="0" cy="0"/>
        </a:xfrm>
      </p:grpSpPr>
      <p:sp>
        <p:nvSpPr>
          <p:cNvPr id="25" name="Google Shape;25;p20"/>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0"/>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0"/>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2"/>
              </a:buClr>
              <a:buSzPts val="1600"/>
              <a:buNone/>
              <a:defRPr sz="1600" cap="none">
                <a:solidFill>
                  <a:schemeClr val="accent2"/>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
        <p:nvSpPr>
          <p:cNvPr id="28" name="Google Shape;28;p20"/>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7194D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7194D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2D58AC"/>
                </a:solidFill>
                <a:latin typeface="Calibri"/>
                <a:ea typeface="Calibri"/>
                <a:cs typeface="Calibri"/>
                <a:sym typeface="Calibri"/>
              </a:defRPr>
            </a:lvl1pPr>
            <a:lvl2pPr marL="0" lvl="1" indent="0" algn="r">
              <a:spcBef>
                <a:spcPts val="0"/>
              </a:spcBef>
              <a:buNone/>
              <a:defRPr sz="1200">
                <a:solidFill>
                  <a:srgbClr val="2D58AC"/>
                </a:solidFill>
                <a:latin typeface="Calibri"/>
                <a:ea typeface="Calibri"/>
                <a:cs typeface="Calibri"/>
                <a:sym typeface="Calibri"/>
              </a:defRPr>
            </a:lvl2pPr>
            <a:lvl3pPr marL="0" lvl="2" indent="0" algn="r">
              <a:spcBef>
                <a:spcPts val="0"/>
              </a:spcBef>
              <a:buNone/>
              <a:defRPr sz="1200">
                <a:solidFill>
                  <a:srgbClr val="2D58AC"/>
                </a:solidFill>
                <a:latin typeface="Calibri"/>
                <a:ea typeface="Calibri"/>
                <a:cs typeface="Calibri"/>
                <a:sym typeface="Calibri"/>
              </a:defRPr>
            </a:lvl3pPr>
            <a:lvl4pPr marL="0" lvl="3" indent="0" algn="r">
              <a:spcBef>
                <a:spcPts val="0"/>
              </a:spcBef>
              <a:buNone/>
              <a:defRPr sz="1200">
                <a:solidFill>
                  <a:srgbClr val="2D58AC"/>
                </a:solidFill>
                <a:latin typeface="Calibri"/>
                <a:ea typeface="Calibri"/>
                <a:cs typeface="Calibri"/>
                <a:sym typeface="Calibri"/>
              </a:defRPr>
            </a:lvl4pPr>
            <a:lvl5pPr marL="0" lvl="4" indent="0" algn="r">
              <a:spcBef>
                <a:spcPts val="0"/>
              </a:spcBef>
              <a:buNone/>
              <a:defRPr sz="1200">
                <a:solidFill>
                  <a:srgbClr val="2D58AC"/>
                </a:solidFill>
                <a:latin typeface="Calibri"/>
                <a:ea typeface="Calibri"/>
                <a:cs typeface="Calibri"/>
                <a:sym typeface="Calibri"/>
              </a:defRPr>
            </a:lvl5pPr>
            <a:lvl6pPr marL="0" lvl="5" indent="0" algn="r">
              <a:spcBef>
                <a:spcPts val="0"/>
              </a:spcBef>
              <a:buNone/>
              <a:defRPr sz="1200">
                <a:solidFill>
                  <a:srgbClr val="2D58AC"/>
                </a:solidFill>
                <a:latin typeface="Calibri"/>
                <a:ea typeface="Calibri"/>
                <a:cs typeface="Calibri"/>
                <a:sym typeface="Calibri"/>
              </a:defRPr>
            </a:lvl6pPr>
            <a:lvl7pPr marL="0" lvl="6" indent="0" algn="r">
              <a:spcBef>
                <a:spcPts val="0"/>
              </a:spcBef>
              <a:buNone/>
              <a:defRPr sz="1200">
                <a:solidFill>
                  <a:srgbClr val="2D58AC"/>
                </a:solidFill>
                <a:latin typeface="Calibri"/>
                <a:ea typeface="Calibri"/>
                <a:cs typeface="Calibri"/>
                <a:sym typeface="Calibri"/>
              </a:defRPr>
            </a:lvl7pPr>
            <a:lvl8pPr marL="0" lvl="7" indent="0" algn="r">
              <a:spcBef>
                <a:spcPts val="0"/>
              </a:spcBef>
              <a:buNone/>
              <a:defRPr sz="1200">
                <a:solidFill>
                  <a:srgbClr val="2D58AC"/>
                </a:solidFill>
                <a:latin typeface="Calibri"/>
                <a:ea typeface="Calibri"/>
                <a:cs typeface="Calibri"/>
                <a:sym typeface="Calibri"/>
              </a:defRPr>
            </a:lvl8pPr>
            <a:lvl9pPr marL="0" lvl="8" indent="0" algn="r">
              <a:spcBef>
                <a:spcPts val="0"/>
              </a:spcBef>
              <a:buNone/>
              <a:defRPr sz="1200">
                <a:solidFill>
                  <a:srgbClr val="2D58A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V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31"/>
        <p:cNvGrpSpPr/>
        <p:nvPr/>
      </p:nvGrpSpPr>
      <p:grpSpPr>
        <a:xfrm>
          <a:off x="0" y="0"/>
          <a:ext cx="0" cy="0"/>
          <a:chOff x="0" y="0"/>
          <a:chExt cx="0" cy="0"/>
        </a:xfrm>
      </p:grpSpPr>
      <p:pic>
        <p:nvPicPr>
          <p:cNvPr id="32" name="Google Shape;32;p2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33"/>
        <p:cNvGrpSpPr/>
        <p:nvPr/>
      </p:nvGrpSpPr>
      <p:grpSpPr>
        <a:xfrm>
          <a:off x="0" y="0"/>
          <a:ext cx="0" cy="0"/>
          <a:chOff x="0" y="0"/>
          <a:chExt cx="0" cy="0"/>
        </a:xfrm>
      </p:grpSpPr>
      <p:sp>
        <p:nvSpPr>
          <p:cNvPr id="34" name="Google Shape;34;p22"/>
          <p:cNvSpPr/>
          <p:nvPr/>
        </p:nvSpPr>
        <p:spPr>
          <a:xfrm>
            <a:off x="0" y="1713"/>
            <a:ext cx="12192000" cy="6854573"/>
          </a:xfrm>
          <a:prstGeom prst="rect">
            <a:avLst/>
          </a:prstGeom>
          <a:solidFill>
            <a:srgbClr val="FFFFFF"/>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35"/>
        <p:cNvGrpSpPr/>
        <p:nvPr/>
      </p:nvGrpSpPr>
      <p:grpSpPr>
        <a:xfrm>
          <a:off x="0" y="0"/>
          <a:ext cx="0" cy="0"/>
          <a:chOff x="0" y="0"/>
          <a:chExt cx="0" cy="0"/>
        </a:xfrm>
      </p:grpSpPr>
      <p:sp>
        <p:nvSpPr>
          <p:cNvPr id="36" name="Google Shape;36;p23"/>
          <p:cNvSpPr/>
          <p:nvPr/>
        </p:nvSpPr>
        <p:spPr>
          <a:xfrm>
            <a:off x="0" y="0"/>
            <a:ext cx="12192000" cy="6858000"/>
          </a:xfrm>
          <a:prstGeom prst="rect">
            <a:avLst/>
          </a:prstGeom>
          <a:solidFill>
            <a:srgbClr val="FFFFFF"/>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V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V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a:spLocks noGrp="1"/>
          </p:cNvSpPr>
          <p:nvPr>
            <p:ph type="pic" idx="2"/>
          </p:nvPr>
        </p:nvSpPr>
        <p:spPr>
          <a:xfrm>
            <a:off x="5183188" y="987425"/>
            <a:ext cx="6172200" cy="4873625"/>
          </a:xfrm>
          <a:prstGeom prst="rect">
            <a:avLst/>
          </a:prstGeom>
          <a:noFill/>
          <a:ln>
            <a:noFill/>
          </a:ln>
        </p:spPr>
      </p:sp>
      <p:sp>
        <p:nvSpPr>
          <p:cNvPr id="52" name="Google Shape;52;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V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V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f.com/es/actualidad/noticias/2019/05/apoyamos-las-pruebas-de-los-primeros-buses-electricos-de-la-ciudad-de-buenos-aires/" TargetMode="External"/><Relationship Id="rId2" Type="http://schemas.openxmlformats.org/officeDocument/2006/relationships/hyperlink" Target="https://www.caf.com/es/actualidad/noticias/2019/09/caf-aportara-los-primeros-1000-arboles-para-la-campana-paraguayplanta/" TargetMode="External"/><Relationship Id="rId1" Type="http://schemas.openxmlformats.org/officeDocument/2006/relationships/slideLayout" Target="../slideLayouts/slideLayout7.xml"/><Relationship Id="rId5" Type="http://schemas.openxmlformats.org/officeDocument/2006/relationships/hyperlink" Target="https://www.caf.com/es/actualidad/noticias/2019/01/apoyo-energia-renovable-en-argentina/" TargetMode="External"/><Relationship Id="rId4" Type="http://schemas.openxmlformats.org/officeDocument/2006/relationships/hyperlink" Target="https://www.caf.com/es/actualidad/noticias/2019/06/mas-de-700-mil-personas-se-beneficiaran-con-la-central-hidroelectrica-san-jose-2-en-cochabamba-apoyada-por-ca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mbilla sobre hierba">
            <a:extLst>
              <a:ext uri="{FF2B5EF4-FFF2-40B4-BE49-F238E27FC236}">
                <a16:creationId xmlns:a16="http://schemas.microsoft.com/office/drawing/2014/main" id="{E1D7CA81-05B7-555F-1FBB-29A052378CEA}"/>
              </a:ext>
            </a:extLst>
          </p:cNvPr>
          <p:cNvPicPr>
            <a:picLocks noChangeAspect="1"/>
          </p:cNvPicPr>
          <p:nvPr/>
        </p:nvPicPr>
        <p:blipFill rotWithShape="1">
          <a:blip r:embed="rId2"/>
          <a:srcRect t="3897" r="-2" b="11768"/>
          <a:stretch/>
        </p:blipFill>
        <p:spPr>
          <a:xfrm>
            <a:off x="-3047" y="10"/>
            <a:ext cx="12191999" cy="6857990"/>
          </a:xfrm>
          <a:prstGeom prst="rect">
            <a:avLst/>
          </a:prstGeom>
        </p:spPr>
      </p:pic>
      <p:sp>
        <p:nvSpPr>
          <p:cNvPr id="2" name="CuadroTexto 1">
            <a:extLst>
              <a:ext uri="{FF2B5EF4-FFF2-40B4-BE49-F238E27FC236}">
                <a16:creationId xmlns:a16="http://schemas.microsoft.com/office/drawing/2014/main" id="{A6C386CE-19FE-464F-F825-28ECC3C9CF72}"/>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200" b="1" dirty="0">
                <a:solidFill>
                  <a:schemeClr val="tx1"/>
                </a:solidFill>
                <a:effectLst>
                  <a:outerShdw blurRad="38100" dist="38100" dir="2700000" algn="tl">
                    <a:srgbClr val="000000">
                      <a:alpha val="43137"/>
                    </a:srgbClr>
                  </a:outerShdw>
                </a:effectLst>
                <a:latin typeface="+mj-lt"/>
                <a:ea typeface="+mj-ea"/>
                <a:cs typeface="+mj-cs"/>
              </a:rPr>
              <a:t>BONOS </a:t>
            </a:r>
            <a:r>
              <a:rPr lang="en-US" sz="5200" b="1" dirty="0" smtClean="0">
                <a:solidFill>
                  <a:schemeClr val="tx1"/>
                </a:solidFill>
                <a:effectLst>
                  <a:outerShdw blurRad="38100" dist="38100" dir="2700000" algn="tl">
                    <a:srgbClr val="000000">
                      <a:alpha val="43137"/>
                    </a:srgbClr>
                  </a:outerShdw>
                </a:effectLst>
                <a:latin typeface="+mj-lt"/>
                <a:ea typeface="+mj-ea"/>
                <a:cs typeface="+mj-cs"/>
              </a:rPr>
              <a:t>VERDES</a:t>
            </a:r>
            <a:endParaRPr lang="en-US" sz="5200" b="1" dirty="0">
              <a:solidFill>
                <a:schemeClr val="tx1"/>
              </a:solidFill>
              <a:effectLst>
                <a:outerShdw blurRad="38100" dist="38100" dir="2700000" algn="tl">
                  <a:srgbClr val="000000">
                    <a:alpha val="43137"/>
                  </a:srgbClr>
                </a:outerShdw>
              </a:effectLst>
              <a:latin typeface="+mj-lt"/>
              <a:ea typeface="+mj-ea"/>
              <a:cs typeface="Calibri Light"/>
            </a:endParaRPr>
          </a:p>
        </p:txBody>
      </p:sp>
    </p:spTree>
    <p:extLst>
      <p:ext uri="{BB962C8B-B14F-4D97-AF65-F5344CB8AC3E}">
        <p14:creationId xmlns:p14="http://schemas.microsoft.com/office/powerpoint/2010/main" val="1572420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72418" y="4829691"/>
            <a:ext cx="6096000" cy="1323439"/>
          </a:xfrm>
          <a:prstGeom prst="rect">
            <a:avLst/>
          </a:prstGeom>
        </p:spPr>
        <p:txBody>
          <a:bodyPr>
            <a:spAutoFit/>
          </a:bodyPr>
          <a:lstStyle/>
          <a:p>
            <a:pPr algn="just"/>
            <a:r>
              <a:rPr lang="es-VE" sz="2000" dirty="0"/>
              <a:t>“Un instrumento financiero que se utiliza para obtener liquidez a largo plazo, a cambio de devolver a los inversores la cantidad inicial invertida junto a unos intereses previamente fijados”.</a:t>
            </a:r>
          </a:p>
        </p:txBody>
      </p:sp>
      <p:sp>
        <p:nvSpPr>
          <p:cNvPr id="3" name="Rectángulo 2"/>
          <p:cNvSpPr/>
          <p:nvPr/>
        </p:nvSpPr>
        <p:spPr>
          <a:xfrm>
            <a:off x="480969" y="722712"/>
            <a:ext cx="6096000" cy="3785652"/>
          </a:xfrm>
          <a:prstGeom prst="rect">
            <a:avLst/>
          </a:prstGeom>
        </p:spPr>
        <p:txBody>
          <a:bodyPr>
            <a:spAutoFit/>
          </a:bodyPr>
          <a:lstStyle/>
          <a:p>
            <a:pPr algn="just"/>
            <a:r>
              <a:rPr lang="es-VE" sz="2000" dirty="0">
                <a:latin typeface="+mn-lt"/>
              </a:rPr>
              <a:t>“Un bono verde es cualquier tipo de bono cuyos fondos se destinan exclusivamente a financiar o refinanciar, en parte o en su totalidad, proyectos verdes elegibles, ya sean nuevos y/o existentes”. </a:t>
            </a:r>
          </a:p>
          <a:p>
            <a:pPr algn="just"/>
            <a:endParaRPr lang="es-VE" sz="2000" dirty="0" smtClean="0">
              <a:latin typeface="+mn-lt"/>
            </a:endParaRPr>
          </a:p>
          <a:p>
            <a:pPr algn="just"/>
            <a:endParaRPr lang="es-VE" sz="2000" dirty="0">
              <a:latin typeface="+mn-lt"/>
            </a:endParaRPr>
          </a:p>
          <a:p>
            <a:pPr algn="just"/>
            <a:r>
              <a:rPr lang="es-VE" sz="2000" dirty="0">
                <a:latin typeface="+mn-lt"/>
              </a:rPr>
              <a:t>“Los bonos verdes tienen una particularidad respecto a otros tipos de bonos pues tienen un objetivo sostenible: deben destinarse a financiar proyectos que ayuden a paliar las consecuencias del cambio climático o que busquen preservar el medioambiente”. </a:t>
            </a:r>
          </a:p>
        </p:txBody>
      </p:sp>
      <p:pic>
        <p:nvPicPr>
          <p:cNvPr id="4" name="Imagen 3"/>
          <p:cNvPicPr>
            <a:picLocks noChangeAspect="1"/>
          </p:cNvPicPr>
          <p:nvPr/>
        </p:nvPicPr>
        <p:blipFill>
          <a:blip r:embed="rId2"/>
          <a:stretch>
            <a:fillRect/>
          </a:stretch>
        </p:blipFill>
        <p:spPr>
          <a:xfrm>
            <a:off x="8606673" y="1456484"/>
            <a:ext cx="1831071" cy="1530540"/>
          </a:xfrm>
          <a:prstGeom prst="rect">
            <a:avLst/>
          </a:prstGeom>
        </p:spPr>
      </p:pic>
    </p:spTree>
    <p:extLst>
      <p:ext uri="{BB962C8B-B14F-4D97-AF65-F5344CB8AC3E}">
        <p14:creationId xmlns:p14="http://schemas.microsoft.com/office/powerpoint/2010/main" val="2986806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Rompecabezas blanco con una pieza roja">
            <a:extLst>
              <a:ext uri="{FF2B5EF4-FFF2-40B4-BE49-F238E27FC236}">
                <a16:creationId xmlns:a16="http://schemas.microsoft.com/office/drawing/2014/main" id="{F9F6F4C4-5F55-AD1B-ACEB-B5C3A6F2E4D6}"/>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CuadroTexto 1">
            <a:extLst>
              <a:ext uri="{FF2B5EF4-FFF2-40B4-BE49-F238E27FC236}">
                <a16:creationId xmlns:a16="http://schemas.microsoft.com/office/drawing/2014/main" id="{069974A1-CF20-9E18-FA42-7FBD3C5FF5E9}"/>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200" b="1" dirty="0">
                <a:solidFill>
                  <a:schemeClr val="tx1"/>
                </a:solidFill>
                <a:latin typeface="+mj-lt"/>
                <a:ea typeface="+mj-ea"/>
                <a:cs typeface="+mj-cs"/>
              </a:rPr>
              <a:t>BONOS SOCIALES</a:t>
            </a:r>
            <a:endParaRPr lang="en-US" sz="5200" b="1" dirty="0">
              <a:solidFill>
                <a:schemeClr val="tx1"/>
              </a:solidFill>
              <a:latin typeface="+mj-lt"/>
              <a:ea typeface="+mj-ea"/>
              <a:cs typeface="Calibri Light"/>
            </a:endParaRPr>
          </a:p>
        </p:txBody>
      </p:sp>
    </p:spTree>
    <p:extLst>
      <p:ext uri="{BB962C8B-B14F-4D97-AF65-F5344CB8AC3E}">
        <p14:creationId xmlns:p14="http://schemas.microsoft.com/office/powerpoint/2010/main" val="4186318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1244" y="442087"/>
            <a:ext cx="7522128" cy="1631216"/>
          </a:xfrm>
          <a:prstGeom prst="rect">
            <a:avLst/>
          </a:prstGeom>
        </p:spPr>
        <p:txBody>
          <a:bodyPr wrap="square">
            <a:spAutoFit/>
          </a:bodyPr>
          <a:lstStyle/>
          <a:p>
            <a:pPr algn="just"/>
            <a:r>
              <a:rPr lang="es-MX" sz="2000" dirty="0" smtClean="0">
                <a:latin typeface="+mn-lt"/>
              </a:rPr>
              <a:t>“Los </a:t>
            </a:r>
            <a:r>
              <a:rPr lang="es-MX" sz="2000" dirty="0">
                <a:latin typeface="+mn-lt"/>
              </a:rPr>
              <a:t>Bonos Sociales son cualquier tipo de bono en el que los fondos, o un importe equivalente a los mismos, se aplicarán exclusivamente para financiar o refinanciar, en parte o en su totalidad, Proyectos Sociales elegibles, ya sean nuevos y/o </a:t>
            </a:r>
            <a:r>
              <a:rPr lang="es-MX" sz="2000" dirty="0" smtClean="0">
                <a:latin typeface="+mn-lt"/>
              </a:rPr>
              <a:t>existentes</a:t>
            </a:r>
            <a:r>
              <a:rPr lang="es-MX" sz="1600" dirty="0" smtClean="0"/>
              <a:t>”</a:t>
            </a:r>
            <a:endParaRPr lang="es-VE" sz="1600" dirty="0"/>
          </a:p>
        </p:txBody>
      </p:sp>
      <p:sp>
        <p:nvSpPr>
          <p:cNvPr id="3" name="Rectángulo 2"/>
          <p:cNvSpPr/>
          <p:nvPr/>
        </p:nvSpPr>
        <p:spPr>
          <a:xfrm>
            <a:off x="4032308" y="2423362"/>
            <a:ext cx="7556312" cy="3539430"/>
          </a:xfrm>
          <a:prstGeom prst="rect">
            <a:avLst/>
          </a:prstGeom>
        </p:spPr>
        <p:txBody>
          <a:bodyPr wrap="square">
            <a:spAutoFit/>
          </a:bodyPr>
          <a:lstStyle/>
          <a:p>
            <a:pPr algn="just"/>
            <a:r>
              <a:rPr lang="es-VE" sz="2000" dirty="0" smtClean="0">
                <a:latin typeface="+mn-lt"/>
              </a:rPr>
              <a:t>“Las </a:t>
            </a:r>
            <a:r>
              <a:rPr lang="es-VE" sz="2000" dirty="0">
                <a:latin typeface="+mn-lt"/>
              </a:rPr>
              <a:t>categorías </a:t>
            </a:r>
            <a:r>
              <a:rPr lang="es-VE" sz="2000" dirty="0" smtClean="0">
                <a:latin typeface="+mn-lt"/>
              </a:rPr>
              <a:t>elegibles </a:t>
            </a:r>
            <a:r>
              <a:rPr lang="es-VE" sz="2000" dirty="0">
                <a:latin typeface="+mn-lt"/>
              </a:rPr>
              <a:t>de Proyectos Sociales incluyen, pero no se limitan a proporcionar y/o promover: </a:t>
            </a:r>
            <a:endParaRPr lang="es-VE" sz="2000" dirty="0" smtClean="0">
              <a:latin typeface="+mn-lt"/>
            </a:endParaRPr>
          </a:p>
          <a:p>
            <a:pPr marL="285750" indent="-285750" algn="just">
              <a:buFont typeface="Arial" panose="020B0604020202020204" pitchFamily="34" charset="0"/>
              <a:buChar char="•"/>
            </a:pPr>
            <a:r>
              <a:rPr lang="es-VE" sz="2000" dirty="0" smtClean="0">
                <a:latin typeface="+mn-lt"/>
              </a:rPr>
              <a:t>Infraestructura </a:t>
            </a:r>
            <a:r>
              <a:rPr lang="es-VE" sz="2000" dirty="0">
                <a:latin typeface="+mn-lt"/>
              </a:rPr>
              <a:t>básica asequible </a:t>
            </a:r>
          </a:p>
          <a:p>
            <a:pPr marL="285750" indent="-285750" algn="just">
              <a:buFont typeface="Arial" panose="020B0604020202020204" pitchFamily="34" charset="0"/>
              <a:buChar char="•"/>
            </a:pPr>
            <a:r>
              <a:rPr lang="es-VE" sz="2000" dirty="0" smtClean="0">
                <a:latin typeface="+mn-lt"/>
              </a:rPr>
              <a:t>Acceso </a:t>
            </a:r>
            <a:r>
              <a:rPr lang="es-VE" sz="2000" dirty="0">
                <a:latin typeface="+mn-lt"/>
              </a:rPr>
              <a:t>a servicios esenciales </a:t>
            </a:r>
            <a:endParaRPr lang="es-VE" sz="2000" dirty="0" smtClean="0">
              <a:latin typeface="+mn-lt"/>
            </a:endParaRPr>
          </a:p>
          <a:p>
            <a:pPr marL="285750" indent="-285750" algn="just">
              <a:buFont typeface="Arial" panose="020B0604020202020204" pitchFamily="34" charset="0"/>
              <a:buChar char="•"/>
            </a:pPr>
            <a:r>
              <a:rPr lang="es-VE" sz="2000" dirty="0" smtClean="0">
                <a:latin typeface="+mn-lt"/>
              </a:rPr>
              <a:t>Vivienda </a:t>
            </a:r>
            <a:r>
              <a:rPr lang="es-VE" sz="2000" dirty="0">
                <a:latin typeface="+mn-lt"/>
              </a:rPr>
              <a:t>asequible </a:t>
            </a:r>
          </a:p>
          <a:p>
            <a:pPr marL="285750" indent="-285750" algn="just">
              <a:buFont typeface="Arial" panose="020B0604020202020204" pitchFamily="34" charset="0"/>
              <a:buChar char="•"/>
            </a:pPr>
            <a:r>
              <a:rPr lang="es-VE" sz="2000" dirty="0" smtClean="0">
                <a:latin typeface="+mn-lt"/>
              </a:rPr>
              <a:t>Generación </a:t>
            </a:r>
            <a:r>
              <a:rPr lang="es-VE" sz="2000" dirty="0">
                <a:latin typeface="+mn-lt"/>
              </a:rPr>
              <a:t>de empleo, y programas diseñados para prevenir y/o aliviar el desempleo derivado de las crisis socioeconómicas, incluso a través del efecto potencial de la financiación de las PYME y las microfinanzas. </a:t>
            </a:r>
          </a:p>
          <a:p>
            <a:pPr marL="285750" indent="-285750" algn="just">
              <a:buFont typeface="Arial" panose="020B0604020202020204" pitchFamily="34" charset="0"/>
              <a:buChar char="•"/>
            </a:pPr>
            <a:r>
              <a:rPr lang="es-VE" sz="2000" dirty="0" smtClean="0">
                <a:latin typeface="+mn-lt"/>
              </a:rPr>
              <a:t>Seguridad </a:t>
            </a:r>
            <a:r>
              <a:rPr lang="es-VE" sz="2000" dirty="0">
                <a:latin typeface="+mn-lt"/>
              </a:rPr>
              <a:t>y sistemas alimentarios sostenibles </a:t>
            </a:r>
            <a:endParaRPr lang="es-VE" sz="2000" dirty="0" smtClean="0">
              <a:latin typeface="+mn-lt"/>
            </a:endParaRPr>
          </a:p>
          <a:p>
            <a:pPr marL="285750" indent="-285750" algn="just">
              <a:buFont typeface="Arial" panose="020B0604020202020204" pitchFamily="34" charset="0"/>
              <a:buChar char="•"/>
            </a:pPr>
            <a:r>
              <a:rPr lang="es-MX" sz="2000" dirty="0" smtClean="0">
                <a:latin typeface="+mn-lt"/>
              </a:rPr>
              <a:t>Avances </a:t>
            </a:r>
            <a:r>
              <a:rPr lang="es-MX" sz="2000" dirty="0">
                <a:latin typeface="+mn-lt"/>
              </a:rPr>
              <a:t>socioeconómicos y </a:t>
            </a:r>
            <a:r>
              <a:rPr lang="es-MX" sz="2000" dirty="0" smtClean="0">
                <a:latin typeface="+mn-lt"/>
              </a:rPr>
              <a:t>empoderamiento</a:t>
            </a:r>
            <a:r>
              <a:rPr lang="es-MX" sz="2400" dirty="0" smtClean="0">
                <a:latin typeface="+mn-lt"/>
              </a:rPr>
              <a:t>”</a:t>
            </a:r>
            <a:endParaRPr lang="es-VE" sz="2400" dirty="0">
              <a:latin typeface="+mn-lt"/>
            </a:endParaRPr>
          </a:p>
        </p:txBody>
      </p:sp>
    </p:spTree>
    <p:extLst>
      <p:ext uri="{BB962C8B-B14F-4D97-AF65-F5344CB8AC3E}">
        <p14:creationId xmlns:p14="http://schemas.microsoft.com/office/powerpoint/2010/main" val="1334762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ferentes tamaños de huchas en colores pastel">
            <a:extLst>
              <a:ext uri="{FF2B5EF4-FFF2-40B4-BE49-F238E27FC236}">
                <a16:creationId xmlns:a16="http://schemas.microsoft.com/office/drawing/2014/main" id="{6B0CA5F8-D033-7A6E-7C18-A3947AC700F9}"/>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2" name="CuadroTexto 1">
            <a:extLst>
              <a:ext uri="{FF2B5EF4-FFF2-40B4-BE49-F238E27FC236}">
                <a16:creationId xmlns:a16="http://schemas.microsoft.com/office/drawing/2014/main" id="{92C88D9D-96BE-7591-3D6F-3916706BA191}"/>
              </a:ext>
            </a:extLst>
          </p:cNvPr>
          <p:cNvSpPr txBox="1"/>
          <p:nvPr/>
        </p:nvSpPr>
        <p:spPr>
          <a:xfrm>
            <a:off x="838200" y="1818101"/>
            <a:ext cx="105156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200" b="1" dirty="0">
                <a:solidFill>
                  <a:schemeClr val="tx1"/>
                </a:solidFill>
                <a:effectLst>
                  <a:outerShdw blurRad="38100" dist="38100" dir="2700000" algn="tl">
                    <a:srgbClr val="000000">
                      <a:alpha val="43137"/>
                    </a:srgbClr>
                  </a:outerShdw>
                </a:effectLst>
                <a:latin typeface="+mj-lt"/>
                <a:ea typeface="+mj-ea"/>
                <a:cs typeface="+mj-cs"/>
              </a:rPr>
              <a:t>BONOS SOSTENIBLES</a:t>
            </a:r>
            <a:endParaRPr lang="en-US" sz="5200" b="1" dirty="0">
              <a:solidFill>
                <a:schemeClr val="tx1"/>
              </a:solidFill>
              <a:effectLst>
                <a:outerShdw blurRad="38100" dist="38100" dir="2700000" algn="tl">
                  <a:srgbClr val="000000">
                    <a:alpha val="43137"/>
                  </a:srgbClr>
                </a:outerShdw>
              </a:effectLst>
              <a:latin typeface="+mj-lt"/>
              <a:ea typeface="+mj-ea"/>
              <a:cs typeface="Calibri Light"/>
            </a:endParaRPr>
          </a:p>
        </p:txBody>
      </p:sp>
    </p:spTree>
    <p:extLst>
      <p:ext uri="{BB962C8B-B14F-4D97-AF65-F5344CB8AC3E}">
        <p14:creationId xmlns:p14="http://schemas.microsoft.com/office/powerpoint/2010/main" val="1661779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1740" y="2675532"/>
            <a:ext cx="10879818" cy="1938992"/>
          </a:xfrm>
          <a:prstGeom prst="rect">
            <a:avLst/>
          </a:prstGeom>
        </p:spPr>
        <p:txBody>
          <a:bodyPr wrap="square">
            <a:spAutoFit/>
          </a:bodyPr>
          <a:lstStyle/>
          <a:p>
            <a:r>
              <a:rPr lang="es-MX" sz="2400" dirty="0" smtClean="0">
                <a:latin typeface="+mn-lt"/>
              </a:rPr>
              <a:t>Principios del ICMA</a:t>
            </a:r>
          </a:p>
          <a:p>
            <a:pPr marL="342900" indent="-342900">
              <a:buFont typeface="Arial" panose="020B0604020202020204" pitchFamily="34" charset="0"/>
              <a:buChar char="•"/>
            </a:pPr>
            <a:r>
              <a:rPr lang="es-MX" sz="2400" dirty="0" smtClean="0">
                <a:latin typeface="+mn-lt"/>
              </a:rPr>
              <a:t>Uso </a:t>
            </a:r>
            <a:r>
              <a:rPr lang="es-MX" sz="2400" dirty="0">
                <a:latin typeface="+mn-lt"/>
              </a:rPr>
              <a:t>de los Fondos </a:t>
            </a:r>
            <a:endParaRPr lang="es-MX" sz="2400" dirty="0" smtClean="0">
              <a:latin typeface="+mn-lt"/>
            </a:endParaRPr>
          </a:p>
          <a:p>
            <a:pPr marL="342900" indent="-342900">
              <a:buFont typeface="Arial" panose="020B0604020202020204" pitchFamily="34" charset="0"/>
              <a:buChar char="•"/>
            </a:pPr>
            <a:r>
              <a:rPr lang="es-MX" sz="2400" dirty="0" smtClean="0">
                <a:latin typeface="+mn-lt"/>
              </a:rPr>
              <a:t>Proceso </a:t>
            </a:r>
            <a:r>
              <a:rPr lang="es-MX" sz="2400" dirty="0">
                <a:latin typeface="+mn-lt"/>
              </a:rPr>
              <a:t>de Evaluación y Selección de Proyectos </a:t>
            </a:r>
          </a:p>
          <a:p>
            <a:pPr marL="342900" indent="-342900">
              <a:buFont typeface="Arial" panose="020B0604020202020204" pitchFamily="34" charset="0"/>
              <a:buChar char="•"/>
            </a:pPr>
            <a:r>
              <a:rPr lang="es-MX" sz="2400" dirty="0" smtClean="0">
                <a:latin typeface="+mn-lt"/>
              </a:rPr>
              <a:t>Gestión </a:t>
            </a:r>
            <a:r>
              <a:rPr lang="es-MX" sz="2400" dirty="0">
                <a:latin typeface="+mn-lt"/>
              </a:rPr>
              <a:t>de los Fondos </a:t>
            </a:r>
            <a:endParaRPr lang="es-MX" sz="2400" dirty="0" smtClean="0">
              <a:latin typeface="+mn-lt"/>
            </a:endParaRPr>
          </a:p>
          <a:p>
            <a:pPr marL="342900" indent="-342900">
              <a:buFont typeface="Arial" panose="020B0604020202020204" pitchFamily="34" charset="0"/>
              <a:buChar char="•"/>
            </a:pPr>
            <a:r>
              <a:rPr lang="es-MX" sz="2400" dirty="0" smtClean="0">
                <a:latin typeface="+mn-lt"/>
              </a:rPr>
              <a:t>Informes </a:t>
            </a:r>
            <a:endParaRPr lang="es-VE" sz="2400" dirty="0">
              <a:latin typeface="+mn-lt"/>
            </a:endParaRPr>
          </a:p>
        </p:txBody>
      </p:sp>
      <p:sp>
        <p:nvSpPr>
          <p:cNvPr id="3" name="Rectángulo 2"/>
          <p:cNvSpPr/>
          <p:nvPr/>
        </p:nvSpPr>
        <p:spPr>
          <a:xfrm>
            <a:off x="381740" y="364743"/>
            <a:ext cx="10879818" cy="1938992"/>
          </a:xfrm>
          <a:prstGeom prst="rect">
            <a:avLst/>
          </a:prstGeom>
        </p:spPr>
        <p:txBody>
          <a:bodyPr wrap="square">
            <a:spAutoFit/>
          </a:bodyPr>
          <a:lstStyle/>
          <a:p>
            <a:pPr algn="just"/>
            <a:r>
              <a:rPr lang="es-VE" sz="2400" dirty="0" smtClean="0">
                <a:latin typeface="+mn-lt"/>
              </a:rPr>
              <a:t>Un Bono cuyos  </a:t>
            </a:r>
            <a:r>
              <a:rPr lang="es-VE" sz="2400" dirty="0">
                <a:latin typeface="+mn-lt"/>
              </a:rPr>
              <a:t>fondos obtenidos deben ser </a:t>
            </a:r>
            <a:r>
              <a:rPr lang="es-VE" sz="2400" dirty="0" smtClean="0">
                <a:latin typeface="+mn-lt"/>
              </a:rPr>
              <a:t>aplicados  exclusivamente a financiar o refinanciar una </a:t>
            </a:r>
            <a:r>
              <a:rPr lang="es-VE" sz="2400" dirty="0">
                <a:latin typeface="+mn-lt"/>
              </a:rPr>
              <a:t>combinación de Proyectos Verdes </a:t>
            </a:r>
            <a:r>
              <a:rPr lang="es-VE" sz="2400" dirty="0" smtClean="0">
                <a:latin typeface="+mn-lt"/>
              </a:rPr>
              <a:t>y Proyectos </a:t>
            </a:r>
            <a:r>
              <a:rPr lang="es-VE" sz="2400" dirty="0">
                <a:latin typeface="+mn-lt"/>
              </a:rPr>
              <a:t>Sociales</a:t>
            </a:r>
            <a:r>
              <a:rPr lang="es-VE" sz="2400" dirty="0" smtClean="0">
                <a:latin typeface="+mn-lt"/>
              </a:rPr>
              <a:t>.  La </a:t>
            </a:r>
            <a:r>
              <a:rPr lang="es-VE" sz="2400" dirty="0">
                <a:latin typeface="+mn-lt"/>
              </a:rPr>
              <a:t>emisión debe contar con una </a:t>
            </a:r>
            <a:r>
              <a:rPr lang="es-VE" sz="2400" dirty="0" smtClean="0">
                <a:latin typeface="+mn-lt"/>
              </a:rPr>
              <a:t>Revisión Externa </a:t>
            </a:r>
            <a:r>
              <a:rPr lang="es-VE" sz="2400" dirty="0">
                <a:latin typeface="+mn-lt"/>
              </a:rPr>
              <a:t>realizada por una </a:t>
            </a:r>
            <a:r>
              <a:rPr lang="es-VE" sz="2400" dirty="0" smtClean="0">
                <a:latin typeface="+mn-lt"/>
              </a:rPr>
              <a:t>entidad independiente</a:t>
            </a:r>
            <a:r>
              <a:rPr lang="es-VE" sz="2400" dirty="0">
                <a:latin typeface="+mn-lt"/>
              </a:rPr>
              <a:t>, que verifique la </a:t>
            </a:r>
            <a:r>
              <a:rPr lang="es-VE" sz="2400" dirty="0" smtClean="0">
                <a:latin typeface="+mn-lt"/>
              </a:rPr>
              <a:t>alineación de </a:t>
            </a:r>
            <a:r>
              <a:rPr lang="es-VE" sz="2400" dirty="0">
                <a:latin typeface="+mn-lt"/>
              </a:rPr>
              <a:t>los Bonos Sostenibles emitidos por </a:t>
            </a:r>
            <a:r>
              <a:rPr lang="es-VE" sz="2400" dirty="0" smtClean="0">
                <a:latin typeface="+mn-lt"/>
              </a:rPr>
              <a:t>el Emisor </a:t>
            </a:r>
            <a:r>
              <a:rPr lang="es-VE" sz="2400" dirty="0">
                <a:latin typeface="+mn-lt"/>
              </a:rPr>
              <a:t>con los </a:t>
            </a:r>
            <a:r>
              <a:rPr lang="es-VE" sz="2400" dirty="0" smtClean="0">
                <a:latin typeface="+mn-lt"/>
              </a:rPr>
              <a:t>Principios </a:t>
            </a:r>
            <a:r>
              <a:rPr lang="es-VE" sz="2400" dirty="0">
                <a:latin typeface="+mn-lt"/>
              </a:rPr>
              <a:t>del ICMA.</a:t>
            </a:r>
          </a:p>
        </p:txBody>
      </p:sp>
    </p:spTree>
    <p:extLst>
      <p:ext uri="{BB962C8B-B14F-4D97-AF65-F5344CB8AC3E}">
        <p14:creationId xmlns:p14="http://schemas.microsoft.com/office/powerpoint/2010/main" val="3370630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0421" y="813478"/>
            <a:ext cx="3593431" cy="2769989"/>
          </a:xfrm>
          <a:prstGeom prst="rect">
            <a:avLst/>
          </a:prstGeom>
        </p:spPr>
        <p:txBody>
          <a:bodyPr wrap="square">
            <a:spAutoFit/>
          </a:bodyPr>
          <a:lstStyle/>
          <a:p>
            <a:r>
              <a:rPr lang="es-VE" sz="1600" b="1" dirty="0" smtClean="0">
                <a:effectLst>
                  <a:outerShdw blurRad="38100" dist="38100" dir="2700000" algn="tl">
                    <a:srgbClr val="000000">
                      <a:alpha val="43137"/>
                    </a:srgbClr>
                  </a:outerShdw>
                </a:effectLst>
              </a:rPr>
              <a:t>PROYECTO VERDE: </a:t>
            </a:r>
            <a:r>
              <a:rPr lang="es-VE" sz="1600" dirty="0" smtClean="0"/>
              <a:t>un </a:t>
            </a:r>
            <a:r>
              <a:rPr lang="es-VE" sz="1600" dirty="0"/>
              <a:t>Proyecto Verde es </a:t>
            </a:r>
            <a:r>
              <a:rPr lang="es-VE" sz="1600" dirty="0" smtClean="0"/>
              <a:t>aquel que </a:t>
            </a:r>
            <a:r>
              <a:rPr lang="es-VE" sz="1600" dirty="0"/>
              <a:t>genera </a:t>
            </a:r>
            <a:r>
              <a:rPr lang="es-VE" sz="1600" b="1" dirty="0">
                <a:solidFill>
                  <a:srgbClr val="002060"/>
                </a:solidFill>
                <a:effectLst>
                  <a:outerShdw blurRad="38100" dist="38100" dir="2700000" algn="tl">
                    <a:srgbClr val="000000">
                      <a:alpha val="43137"/>
                    </a:srgbClr>
                  </a:outerShdw>
                </a:effectLst>
              </a:rPr>
              <a:t>impactos ambientales positivos</a:t>
            </a:r>
            <a:r>
              <a:rPr lang="es-VE" sz="1600" dirty="0" smtClean="0"/>
              <a:t>. Los </a:t>
            </a:r>
            <a:r>
              <a:rPr lang="es-VE" sz="1600" dirty="0"/>
              <a:t>proyectos verdes </a:t>
            </a:r>
            <a:r>
              <a:rPr lang="es-VE" sz="1600" dirty="0" smtClean="0"/>
              <a:t>deben contribuir </a:t>
            </a:r>
            <a:r>
              <a:rPr lang="es-VE" sz="1600" dirty="0"/>
              <a:t>con </a:t>
            </a:r>
            <a:r>
              <a:rPr lang="es-VE" sz="1600" dirty="0" smtClean="0"/>
              <a:t>la  mitigación </a:t>
            </a:r>
            <a:r>
              <a:rPr lang="es-VE" sz="1600" dirty="0"/>
              <a:t>y adaptación al cambio climático </a:t>
            </a:r>
            <a:r>
              <a:rPr lang="es-VE" sz="1600" dirty="0" smtClean="0"/>
              <a:t>y otras </a:t>
            </a:r>
            <a:r>
              <a:rPr lang="es-VE" sz="1600" dirty="0"/>
              <a:t>problemáticas ambientales. Además</a:t>
            </a:r>
            <a:r>
              <a:rPr lang="es-VE" sz="1600" dirty="0" smtClean="0"/>
              <a:t>, deben </a:t>
            </a:r>
            <a:r>
              <a:rPr lang="es-VE" sz="1600" dirty="0"/>
              <a:t>ser proyectos que estén alineados </a:t>
            </a:r>
            <a:r>
              <a:rPr lang="es-VE" sz="1600" dirty="0" smtClean="0"/>
              <a:t>a los </a:t>
            </a:r>
            <a:r>
              <a:rPr lang="es-VE" sz="1600" dirty="0"/>
              <a:t>Principios de Bonos Verdes emitidos </a:t>
            </a:r>
            <a:r>
              <a:rPr lang="es-VE" sz="1600" dirty="0" smtClean="0"/>
              <a:t>por el </a:t>
            </a:r>
            <a:r>
              <a:rPr lang="es-VE" sz="1600" dirty="0"/>
              <a:t>ICMA.</a:t>
            </a:r>
          </a:p>
          <a:p>
            <a:endParaRPr lang="es-VE" dirty="0"/>
          </a:p>
        </p:txBody>
      </p:sp>
      <p:sp>
        <p:nvSpPr>
          <p:cNvPr id="3" name="Rectángulo 2"/>
          <p:cNvSpPr/>
          <p:nvPr/>
        </p:nvSpPr>
        <p:spPr>
          <a:xfrm>
            <a:off x="3753852" y="1584356"/>
            <a:ext cx="4182978" cy="2554545"/>
          </a:xfrm>
          <a:prstGeom prst="rect">
            <a:avLst/>
          </a:prstGeom>
        </p:spPr>
        <p:txBody>
          <a:bodyPr wrap="square">
            <a:spAutoFit/>
          </a:bodyPr>
          <a:lstStyle/>
          <a:p>
            <a:pPr algn="just"/>
            <a:r>
              <a:rPr lang="es-VE" sz="1600" b="1" dirty="0" smtClean="0">
                <a:solidFill>
                  <a:schemeClr val="tx1"/>
                </a:solidFill>
                <a:effectLst>
                  <a:outerShdw blurRad="38100" dist="38100" dir="2700000" algn="tl">
                    <a:srgbClr val="000000">
                      <a:alpha val="43137"/>
                    </a:srgbClr>
                  </a:outerShdw>
                </a:effectLst>
              </a:rPr>
              <a:t>PROYECTO SOCIAL: </a:t>
            </a:r>
            <a:r>
              <a:rPr lang="es-VE" sz="1600" dirty="0" smtClean="0"/>
              <a:t>un </a:t>
            </a:r>
            <a:r>
              <a:rPr lang="es-VE" sz="1600" dirty="0"/>
              <a:t>Proyecto Social es </a:t>
            </a:r>
            <a:r>
              <a:rPr lang="es-VE" sz="1600" dirty="0" smtClean="0"/>
              <a:t>aquel que </a:t>
            </a:r>
            <a:r>
              <a:rPr lang="es-VE" sz="1600" dirty="0"/>
              <a:t>genera </a:t>
            </a:r>
            <a:r>
              <a:rPr lang="es-VE" sz="1600" b="1" dirty="0">
                <a:solidFill>
                  <a:srgbClr val="002060"/>
                </a:solidFill>
                <a:effectLst>
                  <a:outerShdw blurRad="38100" dist="38100" dir="2700000" algn="tl">
                    <a:srgbClr val="000000">
                      <a:alpha val="43137"/>
                    </a:srgbClr>
                  </a:outerShdw>
                </a:effectLst>
              </a:rPr>
              <a:t>impactos sociales positivos</a:t>
            </a:r>
            <a:r>
              <a:rPr lang="es-VE" sz="1600" b="1" dirty="0"/>
              <a:t>.</a:t>
            </a:r>
            <a:r>
              <a:rPr lang="es-VE" sz="1600" dirty="0"/>
              <a:t> </a:t>
            </a:r>
            <a:r>
              <a:rPr lang="es-VE" sz="1600" dirty="0" smtClean="0"/>
              <a:t>Los proyectos </a:t>
            </a:r>
            <a:r>
              <a:rPr lang="es-VE" sz="1600" dirty="0"/>
              <a:t>sociales apuntan directamente </a:t>
            </a:r>
            <a:r>
              <a:rPr lang="es-VE" sz="1600" dirty="0" smtClean="0"/>
              <a:t>a abordar </a:t>
            </a:r>
            <a:r>
              <a:rPr lang="es-VE" sz="1600" dirty="0"/>
              <a:t>o mitigar un problema </a:t>
            </a:r>
            <a:r>
              <a:rPr lang="es-VE" sz="1600" dirty="0" smtClean="0"/>
              <a:t>social específico </a:t>
            </a:r>
            <a:r>
              <a:rPr lang="es-VE" sz="1600" dirty="0"/>
              <a:t>y buscan lograr </a:t>
            </a:r>
            <a:r>
              <a:rPr lang="es-VE" sz="1600" dirty="0" smtClean="0"/>
              <a:t>resultados sociales </a:t>
            </a:r>
            <a:r>
              <a:rPr lang="es-VE" sz="1600" dirty="0"/>
              <a:t>reales para determinados grupos </a:t>
            </a:r>
            <a:r>
              <a:rPr lang="es-VE" sz="1600" dirty="0" smtClean="0"/>
              <a:t>de poblaciones objetivo. </a:t>
            </a:r>
            <a:r>
              <a:rPr lang="es-VE" sz="1600" dirty="0"/>
              <a:t>Además, deben </a:t>
            </a:r>
            <a:r>
              <a:rPr lang="es-VE" sz="1600" dirty="0" smtClean="0"/>
              <a:t>ser proyectos </a:t>
            </a:r>
            <a:r>
              <a:rPr lang="es-VE" sz="1600" dirty="0"/>
              <a:t>que estén alineados a los </a:t>
            </a:r>
            <a:r>
              <a:rPr lang="es-VE" sz="1600" dirty="0" smtClean="0"/>
              <a:t>Principios de </a:t>
            </a:r>
            <a:r>
              <a:rPr lang="es-VE" sz="1600" dirty="0"/>
              <a:t>Bonos Sociales emitidos por el ICMA</a:t>
            </a:r>
            <a:r>
              <a:rPr lang="es-VE" sz="1600" dirty="0" smtClean="0"/>
              <a:t>.</a:t>
            </a:r>
            <a:endParaRPr lang="es-VE" sz="1600" dirty="0"/>
          </a:p>
        </p:txBody>
      </p:sp>
      <p:sp>
        <p:nvSpPr>
          <p:cNvPr id="4" name="Rectángulo 3"/>
          <p:cNvSpPr/>
          <p:nvPr/>
        </p:nvSpPr>
        <p:spPr>
          <a:xfrm>
            <a:off x="8096435" y="2722489"/>
            <a:ext cx="3951186" cy="3046988"/>
          </a:xfrm>
          <a:prstGeom prst="rect">
            <a:avLst/>
          </a:prstGeom>
        </p:spPr>
        <p:txBody>
          <a:bodyPr wrap="square">
            <a:spAutoFit/>
          </a:bodyPr>
          <a:lstStyle/>
          <a:p>
            <a:r>
              <a:rPr lang="es-VE" sz="1600" b="1" dirty="0" smtClean="0">
                <a:solidFill>
                  <a:schemeClr val="tx1"/>
                </a:solidFill>
                <a:effectLst>
                  <a:outerShdw blurRad="38100" dist="38100" dir="2700000" algn="tl">
                    <a:srgbClr val="000000">
                      <a:alpha val="43137"/>
                    </a:srgbClr>
                  </a:outerShdw>
                </a:effectLst>
              </a:rPr>
              <a:t>PROYECTO SOSTENIBLE</a:t>
            </a:r>
            <a:r>
              <a:rPr lang="es-VE" sz="1600" dirty="0" smtClean="0">
                <a:effectLst>
                  <a:outerShdw blurRad="38100" dist="38100" dir="2700000" algn="tl">
                    <a:srgbClr val="000000">
                      <a:alpha val="43137"/>
                    </a:srgbClr>
                  </a:outerShdw>
                </a:effectLst>
              </a:rPr>
              <a:t>: </a:t>
            </a:r>
            <a:r>
              <a:rPr lang="es-VE" sz="1600" dirty="0" smtClean="0"/>
              <a:t>se </a:t>
            </a:r>
            <a:r>
              <a:rPr lang="es-VE" sz="1600" dirty="0"/>
              <a:t>entiende que </a:t>
            </a:r>
            <a:r>
              <a:rPr lang="es-VE" sz="1600" dirty="0" smtClean="0"/>
              <a:t>pueden existir </a:t>
            </a:r>
            <a:r>
              <a:rPr lang="es-VE" sz="1600" dirty="0"/>
              <a:t>algunos Proyectos Sociales </a:t>
            </a:r>
            <a:r>
              <a:rPr lang="es-VE" sz="1600" dirty="0" smtClean="0"/>
              <a:t>que también generen </a:t>
            </a:r>
            <a:r>
              <a:rPr lang="es-VE" sz="1600" dirty="0"/>
              <a:t>beneficios medioambientales</a:t>
            </a:r>
            <a:r>
              <a:rPr lang="es-VE" sz="1600" dirty="0" smtClean="0"/>
              <a:t>, así </a:t>
            </a:r>
            <a:r>
              <a:rPr lang="es-VE" sz="1600" dirty="0"/>
              <a:t>como también pueden existir </a:t>
            </a:r>
            <a:r>
              <a:rPr lang="es-VE" sz="1600" dirty="0" smtClean="0"/>
              <a:t>algunos Proyectos </a:t>
            </a:r>
            <a:r>
              <a:rPr lang="es-VE" sz="1600" dirty="0"/>
              <a:t>Verdes que al mismo </a:t>
            </a:r>
            <a:r>
              <a:rPr lang="es-VE" sz="1600" dirty="0" smtClean="0"/>
              <a:t>tiempo generen </a:t>
            </a:r>
            <a:r>
              <a:rPr lang="es-VE" sz="1600" dirty="0"/>
              <a:t>beneficios sociales. Los </a:t>
            </a:r>
            <a:r>
              <a:rPr lang="es-VE" sz="1600" dirty="0" smtClean="0"/>
              <a:t>Proyectos financiados </a:t>
            </a:r>
            <a:r>
              <a:rPr lang="es-VE" sz="1600" dirty="0"/>
              <a:t>por los Bonos </a:t>
            </a:r>
            <a:r>
              <a:rPr lang="es-VE" sz="1600" dirty="0" smtClean="0"/>
              <a:t>Sostenibles deben estar </a:t>
            </a:r>
            <a:r>
              <a:rPr lang="es-VE" sz="1600" b="1" dirty="0">
                <a:solidFill>
                  <a:srgbClr val="002060"/>
                </a:solidFill>
                <a:effectLst>
                  <a:outerShdw blurRad="38100" dist="38100" dir="2700000" algn="tl">
                    <a:srgbClr val="000000">
                      <a:alpha val="43137"/>
                    </a:srgbClr>
                  </a:outerShdw>
                </a:effectLst>
              </a:rPr>
              <a:t>alineados con los cuatro </a:t>
            </a:r>
            <a:r>
              <a:rPr lang="es-VE" sz="1600" b="1" dirty="0" smtClean="0">
                <a:solidFill>
                  <a:srgbClr val="002060"/>
                </a:solidFill>
                <a:effectLst>
                  <a:outerShdw blurRad="38100" dist="38100" dir="2700000" algn="tl">
                    <a:srgbClr val="000000">
                      <a:alpha val="43137"/>
                    </a:srgbClr>
                  </a:outerShdw>
                </a:effectLst>
              </a:rPr>
              <a:t>pilares fundamentales </a:t>
            </a:r>
            <a:r>
              <a:rPr lang="es-VE" sz="1600" b="1" dirty="0">
                <a:solidFill>
                  <a:srgbClr val="002060"/>
                </a:solidFill>
                <a:effectLst>
                  <a:outerShdw blurRad="38100" dist="38100" dir="2700000" algn="tl">
                    <a:srgbClr val="000000">
                      <a:alpha val="43137"/>
                    </a:srgbClr>
                  </a:outerShdw>
                </a:effectLst>
              </a:rPr>
              <a:t>de los Principios de </a:t>
            </a:r>
            <a:r>
              <a:rPr lang="es-VE" sz="1600" b="1" dirty="0" smtClean="0">
                <a:solidFill>
                  <a:srgbClr val="002060"/>
                </a:solidFill>
                <a:effectLst>
                  <a:outerShdw blurRad="38100" dist="38100" dir="2700000" algn="tl">
                    <a:srgbClr val="000000">
                      <a:alpha val="43137"/>
                    </a:srgbClr>
                  </a:outerShdw>
                </a:effectLst>
              </a:rPr>
              <a:t>Bonos Verdes </a:t>
            </a:r>
            <a:r>
              <a:rPr lang="es-VE" sz="1600" b="1" dirty="0">
                <a:solidFill>
                  <a:srgbClr val="002060"/>
                </a:solidFill>
                <a:effectLst>
                  <a:outerShdw blurRad="38100" dist="38100" dir="2700000" algn="tl">
                    <a:srgbClr val="000000">
                      <a:alpha val="43137"/>
                    </a:srgbClr>
                  </a:outerShdw>
                </a:effectLst>
              </a:rPr>
              <a:t>y los Principios de Bonos </a:t>
            </a:r>
            <a:r>
              <a:rPr lang="es-VE" sz="1600" b="1" dirty="0" smtClean="0">
                <a:solidFill>
                  <a:srgbClr val="002060"/>
                </a:solidFill>
                <a:effectLst>
                  <a:outerShdw blurRad="38100" dist="38100" dir="2700000" algn="tl">
                    <a:srgbClr val="000000">
                      <a:alpha val="43137"/>
                    </a:srgbClr>
                  </a:outerShdw>
                </a:effectLst>
              </a:rPr>
              <a:t>Sociales </a:t>
            </a:r>
            <a:r>
              <a:rPr lang="es-VE" sz="1600" dirty="0" smtClean="0"/>
              <a:t>emitidos </a:t>
            </a:r>
            <a:r>
              <a:rPr lang="es-VE" sz="1600" dirty="0"/>
              <a:t>por el ICMA.</a:t>
            </a:r>
          </a:p>
        </p:txBody>
      </p:sp>
    </p:spTree>
    <p:extLst>
      <p:ext uri="{BB962C8B-B14F-4D97-AF65-F5344CB8AC3E}">
        <p14:creationId xmlns:p14="http://schemas.microsoft.com/office/powerpoint/2010/main" val="2666411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scacielos brumosos contra el cielo">
            <a:extLst>
              <a:ext uri="{FF2B5EF4-FFF2-40B4-BE49-F238E27FC236}">
                <a16:creationId xmlns:a16="http://schemas.microsoft.com/office/drawing/2014/main" id="{FF7694E6-2EE6-561F-73DF-153EEC2DC716}"/>
              </a:ext>
            </a:extLst>
          </p:cNvPr>
          <p:cNvPicPr>
            <a:picLocks noChangeAspect="1"/>
          </p:cNvPicPr>
          <p:nvPr/>
        </p:nvPicPr>
        <p:blipFill rotWithShape="1">
          <a:blip r:embed="rId2">
            <a:alphaModFix amt="60000"/>
          </a:blip>
          <a:srcRect b="15730"/>
          <a:stretch/>
        </p:blipFill>
        <p:spPr>
          <a:xfrm>
            <a:off x="20" y="10"/>
            <a:ext cx="12191980" cy="6857990"/>
          </a:xfrm>
          <a:prstGeom prst="rect">
            <a:avLst/>
          </a:prstGeom>
        </p:spPr>
      </p:pic>
      <p:sp>
        <p:nvSpPr>
          <p:cNvPr id="2" name="CuadroTexto 1">
            <a:extLst>
              <a:ext uri="{FF2B5EF4-FFF2-40B4-BE49-F238E27FC236}">
                <a16:creationId xmlns:a16="http://schemas.microsoft.com/office/drawing/2014/main" id="{4CD18AEF-ACCC-7E9D-F173-BD5BC0C0BD6F}"/>
              </a:ext>
            </a:extLst>
          </p:cNvPr>
          <p:cNvSpPr txBox="1"/>
          <p:nvPr/>
        </p:nvSpPr>
        <p:spPr>
          <a:xfrm>
            <a:off x="838200" y="1387056"/>
            <a:ext cx="9144000" cy="2513271"/>
          </a:xfrm>
          <a:prstGeom prst="ellipse">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200" b="1" dirty="0">
                <a:solidFill>
                  <a:schemeClr val="tx1"/>
                </a:solidFill>
                <a:effectLst>
                  <a:outerShdw blurRad="38100" dist="38100" dir="2700000" algn="tl">
                    <a:srgbClr val="000000">
                      <a:alpha val="43137"/>
                    </a:srgbClr>
                  </a:outerShdw>
                </a:effectLst>
                <a:latin typeface="+mj-lt"/>
                <a:ea typeface="+mj-ea"/>
                <a:cs typeface="+mj-cs"/>
              </a:rPr>
              <a:t>INVERSIÓN SOSTENIBLE</a:t>
            </a:r>
          </a:p>
        </p:txBody>
      </p:sp>
    </p:spTree>
    <p:extLst>
      <p:ext uri="{BB962C8B-B14F-4D97-AF65-F5344CB8AC3E}">
        <p14:creationId xmlns:p14="http://schemas.microsoft.com/office/powerpoint/2010/main" val="494041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data:image/png;base64,iVBORw0KGgoAAAANSUhEUgAAA7sAAAIVCAYAAAAQ++jcAAAAAXNSR0IArs4c6QAAIABJREFUeF7s3QmYFMX9//HvzIKwCHgscioiatB44BU1gpqoEUy8An+DCnjEKCqKYow/L5CAV7xQlERiiBpAxUSTqIlHokYB70RRk4BRPDnkBoHl2pn/8+21hprenpmeY3t6et7zPL8nstPdVfWq2v3NZ6q6OpZMJpPCCwEEEEAAAQQQQAABBBBAAIEICcQIuxHqTZqCAAIIIIAAAggggAACCCDgCBB2GQgIIIAAAggggAACCCCAAAKREyDsRq5LaRACCCCAAAIIIIAAAggggABhlzGAAAIIIIAAAggggAACCCAQOQHCbuS6lAYhgAACCCCAAAIIIIAAAggQdhkDCCCAAAIIIIAAAggggAACkRMg7EauS2kQAggggAACCCCAAAIIIIAAYZcxgAACCCCAAAIIIIAAAgggEDkBwm7kupQGIYAAAggggAACCCCAAAIIEHYZAwgggAACCCCAAAIIIIAAApETIOxGrktpEAIIIIAAAggggAACCCCAAGGXMYAAAggggAACCCCAAAIIIBA5AcJu5LqUBiGAAAIIIIAAAggggAACCBB2GQMIIIAAAggggAACCCCAAAKREyDsRq5LaRACCCCAAAIIIIAAAggggABhlzGAAAIIIIAAAggggAACCCAQOQHCbuS6lAYhgAACCCCAAAIIIIAAAggQdhkDCCCAAAIIIIAAAggggAACkRMg7EauS2kQAggggAACCCCAAAIIIIAAYZcxgAACCCCAAAIIIIAAAgggEDkBwm7kupQGIYAAAggggAACCCCAAAIIEHYZAwgggAACCCCAAAIIIIAAApETIOxGrktpEAIIIIAAAggggAACCCCAAGGXMYAAAggggAACCCCAAAIIIBA5AcJu5LqUBiGAAAIIIIAAAggggAACCBB2GQMIIIAAAggggAACCCCAAAKREyDsRq5LaRACCCCAAAIIIIAAAggggABhlzGAAAIIIIAAAggggAACCCAQOQHCbuS6lAYhsEVg3LhxMnr06NQP7r33Xhk2bJgvon//+99yyimnyH//+1/n+KlTp8rgwYN9nRvEQYlEQl544QXRel5yySVBFFnVZdTX18vIkSNl0qRJMnbsWBk1alTFe+Rq05IlS5z2Dho0SHbfffdUe3Odlwtm2rRpMmTIEOd3cfz48VJbW5vrFN7/WmDt2rXy61//Wr797W/LoYceWrI+CTPwrFmzpG/fvtKvXz/RsVNXV9fs1S12jDd7BSkAAQQQ8ClA2PUJxWEIVKKAO+wOHTpUJk6cKO3atcvZnMmTJ8tPfvKT1HFhCrsbN26Un//853LjjTdGJnjl7JAyHxDFD7/Z2vTOO+/IqaeeKq1bt5bp06dLr169ShasCLuFDebPP/9czj77bHn++edl5syZ0qdPn5L1SWE1CuYswm4wzpSCAALRFCDsRrNfaRUCjoA77Ors1B/+8AfZd999swp99dVXMnz4cJkyZUoow24Ug1fYh2wUzbO1yQSM3r17E3ZDMjjnzp3rzLLPnj2bsNvMfRLF3/dmJuPyCCAQUgHCbkg7hmohUAoBE3b33HNP6dChg8yYMUP8LGV+99135f/9v/8n22+/vSxfvlz+97//hWoZMx/ESjE68rtGtZlnC7v5yTU9mpndwgSzhd3CrlgZZzGzWxn9RC0RQCCcAoTdcPYLtUKgJAIm7Oq9Xvp/l112mfhZyqz3KZ5//vnOUuFXXnlFnn32WcJuSXqkci9C2N2yjLnYXiTsFiZI2OWe3cJGDmchgEA1CxB2q7n3aXvkBeywqxsK6dLkxYsXy5NPPikHHnigZ/tXrVrl3KurGz/98pe/lJtvvjlr2NWNol5//XX57W9/68wc6wfSnXfeWQ455BDn/rrvfve70qpVq7Sy7OCk994ddNBB8tRTT8lvfvMb0VkMfen9eFqP448/Pu1899Jsc2GvzVt0M5s///nP8vDDDzuhXWep999/f6dOeu099thDYrFYQeNg8+bNTrsfffRRp91vv/22cx29t1Provd7qkE8Hk+7vqm/3gN92mmnyUsvvSS/+tWvnPsQtX5HHnmks1TzjDPOkK233jrtXD8f9m3bTPdZ6zFaZ3V59dVXnT7Tl9r84Ac/kNNPP72JTSnCrvbHI4884iyl137W5fK6yZCWqe3t3r17k74ws1q6mdPtt98un332mdx5553OmPz0008d4zPPPDPltWHDhrSx1LJlS6c/Lr/8cqd9dn97tck2dlfGeOaySCaT8vHHHzv3x//lL39xfLWeZ511llPXxx9/POsGVXr+nDlznN+HF1980RlbusrisMMOc8bMSSed1GRs5BrE7nFx8skny+9+9zt58MEHnXGsv7PHHHOMXHzxxc5tDpl+Lwr5fde62eNeN5fSL9L++Mc/SteuXZ2/E9q/2267rWczli1b5myOp33ufpnN0rL1iSlbj73iiiuc8WF+59T16KOPlgsuuMD53XP/vprymqNP7LYsXLjQ6Qv9e6L9rX9HdLycd955ziaBuTao+uSTT0T3WdDxVurxom76Rak9XrR++nub6+9ooW7F/J0Mqs9y/c7xPgIIhEOAsBuOfqAWCDSLgB129YPz9ddf7+wue8cddzg763q9/vnPf8oJJ5zgBIQxY8Y4H0IzzexqONMQraE400tnkm+55Rbp3Llz6hD7g6l+8NcPvfb9wfa1LrzwQud8E/z8ht1//etfMmLEiFR4dtdPN+m64YYbnA+T7jCeqzN0l96f/vSnGeus5+v11UadW7Rokbqkqb9+2NYNd3STLa+XBhrtq06dOqXeLkXY1SXpF110kTz33HMZm6kBQIOahm4TenIFvFxmufpDw5aOyx/+8IdpQcuE3XPPPdcJjBpWdNy5XzpOdOfxm266Se66664m72ubHnjgAWdsm1dzhF39EkRnbjUceNVTfx80TP7sZz/z3I1Z66ShXse8fhng9Tr22GOdNuqXNX5fdlv1Cyz9Pf/973/f5HQdtzomdWWHPW71wEJ/3/VcM+7/7//+T/7xj384Adu89PdU25vp97BUYVf7pKGhwXN8aF2uvvpq5//cXzI1V59omRoG9e/rpZdemvrSye4U7esf/ehHTqj0+kIv13jTa+k17rnnnrQdxXONG3u8aOjWL6ryHS/FuBXzd1LbVkzZuWx4HwEEKkuAsFtZ/UVtEchLwA67+gH8mWeecWaU9H5cDb/bbLNN2vX0g5c+CkWDnL6vsz9mRsU9S6gffjR4aNDVIKHBUcPRdttt53ww0gCr4VoDmgYYDW477LCDU579QapLly6y1VZbOUFF69W+fXtZsWKF8+Hs1ltvdT7wa13OOeecrCHFbojOhOhskX6g1hliddD/1Vm+BQsWyN133+3UW6+tH7L1Q3BNTY0vW505vOaaa5xAopsXaXA46qijnDboLtG6i6+GXA2TGuD+9Kc/yX777Ze6tukTbfeaNWuca2ldO3bs6Ljpzr8ahEywuO6661J1Kzbsqqt+eaEfWvUDsPaPznZqqNE+0VnmK6+80tkASGe5dCbHzLYWE3bt/tCZeu1rLVfN7f7QcaSzW1q2eZmwqz5aB53ZvOqqqxzb9evXO/ega//pS2c+58+f77RLx1ybNm3kww8/dL5w0Bkv/ZnOfukYdY9D9+OUCt2gSvtdx7GOLZ1N1hCjs5fr1q1zfieuvfZaZ5zoTJ770UMaXHRcaR9o6NR664yjfuGxadMmJyTq+W+++aYT/PULIvuRSNkGsN1/epxeX/tBf690RlX7QWfMb7vtNuc9fbyPrk4wr2J+3/Ua9pdUOvb0SwkdA/rFkXrsuOOOOX//Ct2gyv0Fmd0vK1eudMaE9r/X34Pm7BNtsO6PoM76O6JjW2e8d911V9Fy9dFqOhZ0NY6OF3fY1b/XujpDv5jQl37hozPzOt401OsMr7ZLZ7K9vjzLZ7zo76aOPR0vOj7c40XHopZhXsW6FfN3stiycw5EDkAAgYoSIOxWVHdRWQTyE3CH3dWrVzsfqHQpqNdSZg1D+mFm3rx5TujSTa0yhV1dHqyzVG3btnVCkS4FdC991PCkyzZ1ual+eNbZCT3G/uCtH5x0Wat+ALZf+uFaZyB1Nk4/xGkI0MfA5AopdhjVZXYahtwfpO0PQ7p5ly6tzbVDtambef7wF1984VlvPc5+RrH7SwL7g7dtYq6vH1L1A68ep/XXD5EmnBUbdnWptAY+9cjUZnOMfvC3H+9SaNi1+yPTB267P9yB1IRO9dGlzvpFhX4hYl5mzGqQ1LHk/tCtx+k1jjvuOGd1gb0beal3Y7br4l6RoPXQcKJfOOmXQurrDrtvvfWWE5T190XHvf5+uZfV2l8c6CykjhX3DKzXXwl32NXfC50tt6+vx+iXL/qFly5p1t9r/VJGX8X8vtthV/tI+0r/XuT7KkXY1S9K9AskexZZl2brTLl+aaJ/D/TLoL322supXnP2if5u6BeGEyZMyBhGdUWEfkGp/e4Ou7p0Wd/T8a1fuumXlO6x8OWXXzrjTPtP/4bqFyh+bt1w/43W8aL/v8M+1/4CxP17W6xbMX8niy0733HJ8QggEG4Bwm64+4faIVCUgDvsajA1H668ljK/8cYbzmzuKaec4sx46syjV9i1PwhlW4JoBzf7w5B9fqZZZm242SjLHfqyhRT7A/Fjjz0mAwYM8DTUmRINT3//+9/z+hCoSw519kst77vvPucLAffL3PeswUqXhOoHbPMyfaKzkA899JAzQ+l+/e1vf3PCv95XraF0t912cw4pNuzqDLmWqR/otQ21tbVNytagpffs6j3OWrYGM30VGnbtLweyhRzTNv2i5emnn049Q9UOu/qB/cQTT0yrs44xnUnXmcL+/fs7YdfdJ5ncSh12zS0AWkGd0T/44IOb+Npf4thhV4Owro7QtriDg/si5hnYOrurM3u77LJLzr8TdluzXd+rv4r9fbfD7ne+8x1nmbfOPub7KjbsZvOy/x6YlSTN3Sf271qmv1X231B32DXjwP3FhNvVbIiW6ffDqx+KGS+lcCv072Qpys53XHI8AgiEW4CwG+7+oXYIFCXgDrt1dXXO5jgDBw5sspTZXsJsPnjZ98rZM5S6hE1DsC6rzLQJkqn4yy+/7CxL3WeffZzNV/Q+Q/uDlAZBrafXMmLzIc39IS9bSDFB0ev5qDamtldnxfT/dMZZZ3Z02WspXn42y8m2K3amJbTFhl0/bcvU54WG3SeeeMKZtcoW7rVe9rOd7S9ijEW2Z0Sbce6eKTXtDSrs6kyormTwurfStjdf4tj1tduv7dEZ1kwzcLp5ld7H+d577zlLz4844oicXWv3n/sLGPtkr34o9vfdDrvF/K4VG3bdK0Tsdttfmujsp86U6syred54c/SJ+duY62+V+Ztmjytd+q1LnHUW3tRXb6XweplHyemXl9k2J7TPtcdLtj0e7C/2zHGlGMvmdzrfv5OlKDvnLxMHIIBARQkQdiuqu6gsAvkJeIVd3SXWaynz0qVLnWWTuhTTzBZlCj5+Qpepqf3B3CyL9RucCgm7mc7xkvMbTnKpa3t0ifgHH3zg3LOr99rpcmD94OW+FzRXMNOyggy7+gFY71vUPtWZSb3nVOuuL/uLDL995rbSD+PmntpcjuZ928zP825zmQYVdnPVw7TPhBc77Gb6XfMy0/tcdfZdVyXk+rLJnG/3X7Zz9D5oXQ6r97SbEKV/M3SGX+/ltpe2e9XN6/fdDruZvpDwMzaKDbvu30V3mbo6QJeGm9Umurw+020c7nML6RO/f6tMWO3Zs6czK65fWtoh04+dOSZX/+U7Xrz+LpRiLPv5XfL621CKsvPx5FgEEAi/AGE3/H1EDREoWMAr7Nr3ibln0PS+Rp150VkNnSUoRdj1+oDqNzg1d9j1+2HT3QFqqLMyer7ObutyxEyvsIVdXUarszs6w28ed5Sp7qUIu5l2z842qKMedu3HKemXAbqcPJ8P6fkc6xVecs0Gu4OG3uPvN+xmCqR+wkuuP3TFhl3d/ExvXcj0cv890OP8ht1C+sTv3x/Tbr3n3ITdbDtUZ3NszrBrvhzRL/mKdfMzXooNu4X0Wa4xyvsIIBA+AcJu+PqEGiFQMgGvsKsXN0tLzQyG3n9qNkWy74ssRdiN2syuvSmL6SjdqVSXIurzgvV5mHvvvbfzhYHe0xt02NVdfy+55BJnB2v3DJ69WY2pu94zrJvxfOtb33KWGuv9n7qjq/txU36/oHAPXjNb5r7v2u8gj+LMrlm+GvaZXXOLge5o7TfsRmFm1yyd1aXCfkNbc87sGlO9z9mEXV2Bo/XUXcazLUv3+3vmPs7vSgBmdgsV5jwEEAhKgLAblDTlIFAGgUxh12yMossTdZZPP0TpjId5ZqPZPKYU9+yaJZuZ7tnNtrSwkJldv/fs2vfo+b2PUO/z1Z1T9XEy7sct2d1rLzEMOuxm6jN7V+RevXo5H5D1HkD3M0XtTXNKMbOru3rro1Vy3bOb6dejksKuWRavGwbpRmDmUVvutpnjCr1n1yxr1Wcm55qlNWXboUR31tWyvV5e92Dmc8+u1++7luNnpi7Xn8hiZ3az7Q/gdQ9sPvfsFtInXvsZeBmY4+x7dr2Wm2e6ZzeXq9f7hYwXM67yuW82k5uf8eL1t6EUZRfixTkIIBBeAcJuePuGmiFQtECmsGt/sNOlzPrYHd2hVR/1Y28W5WezIr+7Mds7gfqdJSwk7BayG3OuzWdMR9hBQHe11t1zvR77Yu6L1uf8Bh127fbbYdUOsXo/pj6b02sDJLMjt+5OW4qwa3+YzbY7dhTCrp/dmO3bCIrdjTnXxka2qf07d9ZZZznPsXZ/0aHH27sxm12xC9mN2b3zr5/wkusPXrFhN9uuxfZuzGbcF7Kzbz594mc3ZnvjQPfGZ2ajs3x25c5l7PXlSLb7rM3fCz3P7EBeCjc/48Ur7JaibL9GHIcAApUhQNitjH6ilggUJJAp7OrFzFJmXZ6oj2rR2Sb3o2Gy3dOU73M377zzTtFg7H7ObqlndvN9zq4u49VHBOkS5Fwve+lgplki+5mxer1Shl17qaTXMzPdZdthVZei6gyrBrJMM3vuJdqlCLv2o3YyPfdYnfQ5orosU3fE1nGiS+z1VUkzu3Zb9Rm2ej+uO1Daz54u9jm7upGUfuFiPzM20xh2Pzc107Ot9Usc/TJEHz+mYco847mY33etk5/wkuv3r9iwq9f3era1/XvTp08f50ueHj16ONXJ95mt+fSJ+5naeuuB3pdrv+znKrvDrv08b/07o33nHgsa/vRLw2uvvdZ5lJneXqE7m+d62eNFn7WsJkcddVTaafbfC/czsIt18zNeMv1tKLbsXDa8jwAClSVA2K2s/qK2COQlkC3s2ksT9aJesx7Zwq79Qce9pFff0+B8/fXXO7v86qNn9INzp06dnPoXO7Nrz0zrEmSdnW7Xrl3Kxv6AqB9e1UH/t2XLlqLtvvvuu50P9LrkTT/86QdUrxlaN7b94VRDsrZPZ8Q10Gid9N46DaH6xYF5lTLsepWvj5Fq3bp1ql3333+/U/TixYvTZmbtIKazT9pu/fCqSx+1P95880259dZb5amnnkrVvRRhVy+ms7satLVf9N5gddPnrWrZWi/dvVqfL6u7/Wogtj/0lyvs2rO02p9HH310aiY82/i1P2jrrud6L/yuu+7qPMZGZ7bN74S6uMOuHbp0POuGPxdccIHze7Np0yZnMzQNLdpXOpunfa3PTPbzsuusx9vjV79g0FlGvb9aw6C+p5s56SPDzKuY33e9hp/wkqsd9kzoAw884Hw5Eo/Hc/5NsTdJU9fRo0fLOeec4wR5/T2ZOHGi88WEvvSLIO03s+qhOftEy/vkk09kyJAhzpc6+mxtHR/777+/U5cXX3zReQSV9re+3GFXg6z+rpx33nnO+xo4dXzoeNP66z362o/6hYj+rVMHfVyRn791mcaL+Xujq1d0bOvvhtd4KdbNz3jJ9Leh2LJzjUPeRwCByhIg7FZWf1FbBPISyBZ27XtW9aIaNq677rq0593m2q1y+fLlznkaHDO9NAzqB0n9QGRexYZdvc7kyZOdnaPNS2ctHnnkEdltt92cH/3rX/9yZgj1A5HXSz/06kyIBl3dDdfvS8O7flDOdt2f/exnoh9E1dMdaIr5EKd1nDdvnhOA9BFB7pe2SftDH4OkH5rdG1TpvX/6wVjb4PUyX1ro45P0ywl7ebffPsvk+Oqrrzr11kCb6aUf9nV5rT3zVK6way9rNfU1GwFls9B+18299L5uL2e9X1qfkau2XstD9dr6hcktt9ziBBSvl35xo/eOH3DAAX6HbdoXTPrFg15bNzdyv7R+GnpPPvnkJsvcC/191zL8jPtcjbG/sDHHmmfnqrt+OaDjNtMXTMcff7zzxZTeR+5+6djX3xmdkXeHwebqE1OHbH+rtF76O6t9ZW9QZc7VYKcBXR+ZlGm86LH6vv6f19J1L3d7jOsXY/r7q7P7XuNFV+1oEHffFlGMm5/xku1vQzFl5xqHvI8AApUlQNitrP6itgjkJZAt7OqFzGYyGpLM/Xl2AbnCrh6bSCRE703V8KnP/dTZFw22OnOn9wbq7sReHx4zfTC1y8/2aA6dKdPZHQ3SGiq0DRoADz300NQl9MOxfkCbMmWKE071w6DOmujs4dlnn+3sPOx132ouZF1OrDMaurmXLkvVl86Cff/733dmMLt37+481keD/je/+c3Uc4v9fujPFfC0XVq+fmjX8tVbZ+Z1F2W9/1o/tOvsldfzVHUmSftKPzy//fbbjpuGJ62rztroMzzNFwn6M/1vnQErNuxq2zWE//73v3eWjZv+0LrrLKUup9dHX7m/eMhl4ce0kOfs6nV1pl4dn3nmGWfs+AlWZuzoGFG7Rx991HHWEKnjTvto/vz5zu9FpnshNbhp2Tprp/2k9dfQo7PLOr68nHKNWXf/6bOP9fo686f1098LDeFnnnmm6LLVTK9Cft/99FGu+pv3Fy1a5MwoqquGb7PLt65uyBV21VuDm/6t01CsvzumX4YPH57170Fz9Ind5my/09o2/f2wHz1kn6t105lWnek3v9f6vvbp4Ycf7vTpfvvtl5oF92Pt3o1Zx5zO+tvjWWekdTZZ/95lehXqVmzY1foUWrYfH45BAIHKESDsVk5fUVMEEEAAAQQKEijFlxUFFRyCk/wEpxBUkyoggAACCDSDAGG3GVC5JAIIIIAAAmESIOyOzjiTHqZ+oi4IIIAAAqUVIOyW1pOrIYAAAgggEDoBwi5hN3SDkgohgAACAQgQdgNApggEEEAAAQTKKUDYJeyWc/xRNgIIIFAuAcJuueQpFwEEEEAAgYAECLuE3YCGGsUggAACoRIg7IaqO6gMAggggAACpRcg7BJ2Sz+quCICCCAQfgHCbvj7iBoigAACCCCAAAIIIIAAAgjkKUDYzROMwxFAAAEEEEAAAQQQQAABBMIvQNgNfx9RQwQQQAABBBBAAAEEEEAAgTwFCLt5gnE4AggggAACCCCAAAIIIIBA+AUIu+HvI2qIAAIIIIAAAggggAACCCCQpwBhN08wDkcAAQQQQAABBBBAAAEEEAi/AGE3/H1EDRFAAAEEEEAAAQQQQAABBPIUIOzmCcbhCCCAAAIIIIAAAggggAAC4Rcg7Ia/j6ghAggggAACCCCAAAIIIIBAngKE3TzBOBwBBBBAAAEEEEAAAQQQQCD8AoTd8PcRNUQAAQQQQAABBBBAAAEEEMhTgLCbJxiHI4AAAsUKvPXWW3LllVfKCSecIJdcconn5T766CO54oorZMiQIfLDH/6w2CLTzv/jH/8oO+20kxx00EElvW5YL7Z+/XoZN26c0161VP+JEyfKHXfcIbW1tWnvhbUNmepl2taxY8eMY6nS2pRPfVesWCGXXXaZfP75586Y1j7V351Cfr/uuusuefLJJ5sUb6673Xbbpd4zv5+rVq3Kerx9zeHDh5f8dzkfK45FAAEEqlGAsFuNvU6bEUCgrAIatm666SZp3769nHjiiU0+AJsA8/rrr0upPyCbD+lXXXVV1YRdd2cTdss6/EtauAm79u9Rob9fGkwXL14so0aNktatW6fqqV8OTZ06VW655RbZddddnZ9n+z3S67zzzjtO8NaA7FXHkiJwMQQQQACBjAKEXQYHAgggELCA+TB+4IEHytq1a5t8uNb39QP2ggULPMNwMdUl7Aozu8UMoJCdmy3s5vv7lSnsapPd72X7PTJ10i+qdDUBYTdkg4bqIIBAVQkQdququ2ksAgiEQcCE3fPOO08eeeQRufbaa1MzRuaD9R577OG85575dS+1vPnmm1MztOZD9amnnuqcq0s79WWWS5vl08bAXkat4VqX9pqXe0bZvWzTa2mn29Z9jnvZtpapdfrmN78p999/v3P6NttskzaD5r5mtnPefffdVBsOOeSQ1JcI+S5jtpfGavnutpqZYXW+9dZbU1W0+0J/6L6OXSd9357BNxdxX8Pdfvc5Rx11lPOFiXsZsz1OcplmGjdeqwpyXdc9xtxtNuPbXi7sbrOfaxiXbGE339+vbGHXHW79hF3zu0vYDcNfXeqAAALVKkDYrdaep90IIFA2ARN2x44dKw899FDqXlITkG677TY555xznHtJzQdmE3J0ttcsjzShwIQF86F69erVqcDoPsbrQ7p+yH/55ZdT57jvF850jteST4Pqvoapv75vlomagG1CsNcxXmFXQ7k5xw6U7p/tt99+zn2s+YRdU+8jjjgidQ+se1mqMbWDXKalq6YOJuSZ5a3mXmE7pJpxYS+Xtdvv5WPCp/1FQqb6ZgrStqE5xuue8VzXddfffT+xnzGc6xru8ZAt7Obz+2X6J9OYdpeTLey63yPslu1PLQUjgAACQthlECCAAAIBC9gf6HU2Uv9tAqD+96xZs+SMM85wNt4xYTdTELK65j83AAAgAElEQVRno+rr69PO0Wa5A4ffGSoNok888URqwx+9xzhTCPPi85olc5dtl2E2/8kV+Lzun3SHMHdw0X/73aDKq97usOJVRz9ts6/zne98p0lf5RqGXuWaa5pQnSmEZZu1dF/D1MPun+XLlzsbprnv9bav+/TTT6fGjL2Zk7menzGc6xr5hF0dr35/v3KFXfcXJpmcvQI9YTfXyOZ9BBBAoPkECLvNZ8uVEUAAAU8B+0O/fhA2QbJbt25OKNMdg3UjHDvsegVDvbh9re233945x9wr6CfsZgog9od5UxddFu1nw6xMH+7dgcEsSbY3BPITdk0IN4HK6zp2CPMbdo877jjH32tnY/t677//fmo3Z1MH22vvvffOeh2tj844m1lZr6W+XgPHq53uLzOyjROzA7U7iLrvMTVla5uuv/56Z5m9hka3uxl/5romEOsOxV6zyH7GsF5TQ3Wma+Qbdv3+fhUadr12Y3b3J2GX/0eAAAIIlE+AsFs+e0pGAIEqFcgUUDWETJgwQcaMGePIuMOuPQNs6EoRdr1CkHvmKp/7S933qrq72QTmsIZd84giu96FhF3dTdvrle1e6WyPo8o0O6s/NwHafe+1XX6m+6z9hl37nu5M13X3vX2/sFd/u7+w0S9Wsl0j37BrfwGU7fcrV9jNZxmznzpW6Z8+mo0AAggELkDYDZycAhFAoNoF3LOXJqx0795dPvvsM2fWz/3h2s+MnQnIpZrZNbN65nErpt9M8J0zZ47n0ma/M1lhDbuZZnZNoDQbVJl7p/Xnfmd2s419E1QzzZ4XM7ObrdxMYde93N5rZtfPdfUYtfrHP/6Rc3Y406yzuUam970ePWSW3fv5/coVdu1Zbv19yGdXc7+/D9X+d5H2I4AAAs0hQNhtDlWuiQACCGQRcIddcx+qPnc30+NK/NzvaO7ZzSfsZvrQnilcm2ZlCkj6vntpbaZzwhZ2dfm433t23bPhbkev67iXcXsNEXuW1v2+n3t2M42TTLOqWka2e3bNagJduu1133a265ovAcyXJvaSYvsLlGz3E7uv4f7iJdsGVSbs+vn9yhV283n0kLvfCLv8vwMEEECgfAKE3fLZUzICCFSpgDuQmKCkYdfMFro/IPvZydYrgObaoMp8yM+2G7NXgMoVhjPt5mvvdhvGsOt3N+ZcYdcrQNpm6m4vUzehzmsTKPNrUuhuzLlmIbPtxmxvSOXeCMzPplxe905n21Hca1z52Vwr28yun9+vbGHXa1O0XKb2nzbCbpX+oafZCCAQCgHCbii6gUoggEA1Cfh5vEqmD8jZnnPqJ+yaD/X6nFN7Ix33vZ65nn2a69mtdngzm/i4N+4JY9jVervvGXXXO9cyZr3n1+s67ntmve5tzrUBWCHP2dW6ZHt+r6nHYYcdJq+88krq+cxe59jjz+u67nHkdZ9wrmf1+rmG+XvhZ2bXa6WB13nutpkyvNpA2K2mv9i0FQEEKlmAsFvJvUfdEUAAAQQQKFKgkmceK6HulVDHIocQpyOAAAKhFSDshrZrqBgCCCCAAALNL1DJYawS6l4JdWz+UUYJCCCAQHkECLvlcadUBBBAAAEEQiFQyWHMXgqe6dFK5US2l0bnWqJeznpSNgIIIBBVAcJuVHuWdiGAAAIIIIAAAggggAACVSxA2K3izqfpCCCAAAIIIIAAAggggEBUBQi7Ue1Z2oUAAggggAACCCCAAAIIVLEAYbeKO5+mI4AAAggggAACCCCAAAJRFSDsRrVnaRcCCCCAAAIIIIBAZAWmTZsmQ4YMSbVv5syZ0qdPnybtnTt3rgwaNEg6d+4sek5dXZ1zzKxZs6Rv3745zzcH1NfXy8iRI2XSpEnOj4YNGybjx4+X2tpacb9nV6J3794yffp06dWrV+rHpk6HHnpo6hqR7SgaVlYBwm5Z+SkcAQQQQAABBBBAAIH8BNxB15ztDrx2CO3Xr18q7JqwOXv27LSCMwXmTGHWBF69iB2Es4Vd+1p2YM5PgKMR8CdA2PXnxFEIIIAAAggggAACCJRdwA6LJpyOGzdORo8eLWPHjpVRo0al6mjP3tph14Rlc7z73+5GmuuYa7Rp0yYVbjMFZK9rLlu2TAYPHizPPvusUwRht+zDKfIVIOxGvotpIAIIIIAAAggggEBUBLyWJZswaoddEyyTyaR8+eWXTZYx2x4mmE6dOtUJo5nCrn19U6bXOV51tIOuLqvWpc2E3aiMyvC2g7Ab3r6hZggggAACCCCAAAII5BQwM7v2LKv+7LHHHpOJEyeK/re+7Ht29d9+lxS7Z3b1vt9Ms8leM89alobdiy66SMaMGSNLly517hcm7ObsWg4oUoCwWyQgpyOAAAIIIIAAAgggUC4BMytrB0d71rV///6p2Vp32HUvK873nl1ts3vptJ/Np0z9CLvlGjXVUy5ht3r6mpYigAACCCCAAAIIREjABF37flwTYHv06OHsdLxu3bqMYddQZNqx2aZyb1KlIdfrPmEz45tpSbRek7AboUEY8qYQdkPeQVQPAQQQQAABBBBAAAG3gFfQtYNkJrHnn39eHn30UecRQmYm1wTZ1157rcljgjJdx+ueXRO0Fy1alPU6hF3Gc1AChN2gpCkHAQQQQAABBBBAAIESCJiw6PUMW/fzc93FacB94YUX0mZlc83sukNs9+7dPXdj9rOE2Q7kLGMuwWDgElkFCLsMEAQQQAABBBBAAAEEKkTAfZ+tXW33/bP6njle/9vcs5vpObtm6bHXDK1ZnmyX5w6rXrtCe7Eys1shgy0C1STsRqATaQICCCCAAAIIIIBAdQhkm7n1G3ZVyh147XtsvcKu1z279jN9TZgeMmSIZLtfV48j7FbHWA1DKwm7YegF6oAAAggggAACCCCAQIgENAzrY4Luuece0UcN8UKgEgUIu5XYa9QZAQQQQAABBBBAAIFmEjAzuzpz26dPn2Yqhcsi0PwChN3mN6YEBBBAAAEEEEAAAQQQQACBgAUIuwGDUxwCCCCAAAIIIIAAAggggEDzCwQedt03w7t3cfPaHc69rbr7xnzzjLBMXO4b6r22Oc91zWw38Td/N1ECAggggAACCCCAAAIIIIBAPgKBhl0TGCdOnJha/6/bmM+fP1/Gjx8vtbW1zu5s+jOzNbq7Me5r6PHDhw/P+uBquwy93siRI6Vbt25idpDLdU1z38LQoUNl8ODBqd3r7Hbkg86xCCCAAAIIIIAAAggggAACzSsQaNjVADtjxoxUsNWmadAcMWKETJgwQXr16uWEXPcxNoEGV33ZW517/cyc476+V5m5rulVp1z1bN5u4+oIIIAAAggggAACCCCAAALZBAINu14VcYfRbMHVLEc+/PDDnRlW89LZ3SlTpqSFaPs990yxuY7O1B5wwAHOTG+2a952221NAjbbsfOLhQACCCCAAAIIIIAAAgiEV6DsYVdnSDWo6v+2adPGCZ6TJk1Kidn362baBj3b0mevGVg7NPfv398Jzu6t1c01J0+e7Cyrdodhrxnj8HYzNUMAAQQQQAABBBBAAAEEqkugrGHXbAplNpgyYVaf52WWKdv35Hbo0CFrMPW6z5ewW10DmtYigAACCCCAAAIIIIAAAipQtrBrgu7UqVPTliS7u8XMwuqGUhdeeGHFhd0FCxbIwoULGW0IIIAAAggggAACCCCAQNULdOnSRbp27RqIQ1nCrt+gawTMfbyXX355zvtrdUdn++W1xJl7dgMZWxSCAAIIIIAAAggggAACCJRNIPCw6166bLfc6z5Y96ZUuXZOdkuyG3PZxhYFI4AAAggggAACCCCAAAJlEwg07Ho9Z9duub1k2dyza29gVVdX1+QZtzxnt2xjh4IRQAABBBBAAAEEEEAAgdAKBBp2dVZ29OjRnhhmkyoTeM2OzP369XN2ataga15mdtj825yr//Z6PJH7msOGDWvymKJs19TrmqA+e/Zsp9hc9xqHtsepGAIIIIAAAggggAACCCBQBQKBht2gPDWYzpkzR0466aSgiqQcBBBAAAEEEEAAAQQQQACBEAlEMuzqTHCPHj1EH2HECwEEEEAAAQQQQAABBBBAoPoEIhl277vvPhkwYEDa0ufq61pajAACCCCAAAIIIIAAAghUr0Akw271dictRwABBBBAAAEEEIiiQHLNu5J4f7Ak186JYvMktvUeEt97msTa7hvJ9tGo8ggQdsvjTqkIIIAAAggggAACCPgWaHhtn8gGXYOggbfm0Pd8m3AgArkECLu5hHgfAQQQQAABBBBAAIEyC2x+vmWZaxBM8S2O3hRMQZRSFQKE3aroZhqJAAIIIIAAAgggUMkChN1K7j3qXi4Bwm655CkXAQQQQAABBBBAAAGfAoRdn1AchoAlQNhlOCCAAAIIIIAAAgggEHIBwm7IO4jqhVKAsBvKbqFSCCCAAAIIIIAAAghsESDsMhoQyF+AsJu/GWcggAACCCCAAAIIIBCoAGE3UG4Ki4gAYTciHUkzEEAAAQQQQAABBKIrkC3sfvB5Uk67PiF3j4jLYXvF0hBe+XdSjrykwfnZg1fVyOlHb3m/foPIT3+VkPueSsixB8Xkd1fXSF17b0NTxrsfJbMea8rbd9eYPHxtXL6xU0yWrRY548YGee6tpGc97BLZjTm6Y7gcLSPslkOdMhFAAAEEEEAAAQQQyEMgU9i1w+xLd9WkhV0NqGN/l5C7Lq6RNq0ag+2Q78VSx9wwNSG7dIk5AVivM/VvSbn9grjUtkqvmIbVe59IyGWnNL6n5+nrmiHx1IEmOH+6KJkWms3P++7TWE62YK4XI+zmMSg4NKcAYTcnEQcggAACCCCAAAIIIFBegWwzu2bm9Jqh6TO7dpjV2tuB9vPFW4KwzuaaUGqHYdNivb6GZROC9Tovvp1MC7teAVjPd9ctWzmE3fKOsSiWTtiNYq/SJgQQQAABBBBAAIFICeQbdr1Cpc6qXjoxIXcOj8vS1dJkJjdTYLUh7dlis+TZhOj2bURufzQh9hJmPVev+8r7jTO+y1Yl5ek3knLJwC2zwvb1mdmN1LAte2MIu2XvAiqAAAIIIIAAAggggEB2gXzDrs6oXnJ3g4w+o/G+WX3ZP3vrA5GPF6bPzj70fLLJz+xaaWgd80DT+3v157PeT8pN58al966xtHBrArE599zj455LpU05hF1+E0opQNgtpSbXQgABBBBAAAEEEECgGQTCEHa1We57c73uBfa6L3fyXxOypl7k8l8lmmyUZXMRdpth8FTxJQm7Vdz5NB0BBBBAAAEEEECgMgQKCbu6A7J9H6+9BPnZN5My8730Danc9/hmkrFniHfqGGuy8ZV7CbVe97v7N26MZTbUcm+mxcxuZYzDSqslYbfSeoz6IoAAAggggAACCFSdQL5hV4FKtUGVG1vD7qjfJmTcj+POo4rc9/raYbhum1iT5dTZ7g1mZrfqhnazNpiw26y8XBwBBBBAAAEEEEAAgeIFCgm7pXr0kLv27nt73cuW7ffNLG+3Do2PKjK7Mw/+Xjztmb/M7BY/RrhCUwHCLqMCAQQQQAABBBBAAIGQC2QKuyZovvtR0mnBg1fVpIVI+zm87vdMEL3vqfRNp8zPX/9vUh6+tnHn5iMvaUgJua+jb9jluDehMgH3ube862jTM7Mb8oFYYdUj7FZYh1FdBBBAAAEEEEAAgeoTyDaz21waGqTrN4qzw3JQL8JuUNLVUQ5htzr6mVYigAACCCCAAAKBCSxbtkwGDx7slDdt2jSpq6tLlT1u3DgZPXp06t9Tp05NHWuOHzJkSFpdhw0bJuPHj5fa2tqsbdCy9NyxY8fKqFGjUsean9snu69p16t3794yffp06dWrV2BmuQoKMuyamV2t0+0XxKW2Va7ale59wm7pLLmSCGGXUYAAAggggAACCCBQUgETHPv165cWdr1CpxZsB153GNb3/YTduXPnyqBBg2T27NlNwm6ua3q9H7bAG2TYLelgyPNihN08wTg8qwBhlwGCAAIIIIAAAgggUBKB+vp6GTlypEyaNMm5nh127fdmzpwpffr0kVmzZknfvn1TYVbP0fNfe+21vGdW7cBqz+yacjNd08xCL1q0yCmze/fuqTa4Z51LglTgRQi7BcJxWlULEHaruvtpPAIIIIAAAgggUBoBO8wee+yx8uWXX0rnzp3TZnZNIDVh173s2J6dNbXyM6trQrPO7GpgtcNurmu6A7culTb1IuyWZmzkcxVmdvPR4thcAoTdXEK8jwACCCCAAAIIIJBTwITdoUOHSocOHZwlxe6wa2ZRn3322dT17NlfEzzdhbnvwbXfN9fs0aOHDBw4UDRo28fne81cM8E5IZrpAGZ2mwmWy0ZagLAb6e6lcQgggAACCCCAQPACZjbVHXa9Zlnte2MzzfRqCzJtGKWzxY899pjz/tKlS51l0XbYzfeaZvY5W8AOXlSEsFsOdcqsdAHCbqX3IPVHAAEEEEAAAQRCJuAVdv3cs+vebdnrHLupZtbWLDc2/84WVLNd0wRdP0ungyYn7AYtTnlRECDsRqEXaQMCCCCAAAIIIBAiAa+w6/U4IvtnkydPFg2burmVuac3V9j12kXZMOjy6HyuGeagq20i7IZogFOVihEg7FZMV1FRBBBAAAEEEECgMgSyhV29X9e9G7O5b/eZZ55xnpNrZlY/++wzz3t/jUKusKtLmP1c0yx1dj8qKUzahN0w9QZ1qRQBwm6l9BT1RAABBBBAAAEEKkQg0z27uZ6z67WBlTbZLFN2PyaoV69eaSJey5hzXdPrPmJzUXZjDn7AsRtz8OZRLpGwG+XepW0IIIAAAggggEAZBDKFXa2KO/C6A6U7fNrvFxJ2tcxs18wUwO2QXQbCJkUysxuGXqAOlSZA2K20HqO+CCCAAAIIIIBAFQtocB0zZozcc889UldXVzUShN2q6WoaWkIBwm4JMbkUAggggAACCCCAQPMJmJndUaNGSZ8+fZqvoBBembAbwk6hSqEXIOyGvouoIAIIIIAAAggggEC1CxB2q30E0P5CBAi7hahxDgIIIIAAAggggAACAQoQdgPEpqjICBB2I9OVNAQBBBBAAAEEEEAgqgKE3aj2LO1qTgHCbnPqcm0EEEAAAQQQQAABBEogQNgtASKXqDoBwm7VdTkNRgABBBBAAAEEEKg0AcJupfUY9Q2DAGE3DL1AHRBAAAEEEEAAAQQQyCJA2GV4IJC/AGE3fzPOQAABBBBAAAEEEEAgUAHCbqDcFBYRAcJuRDqSZiCAAAIIIIAAAghEV4CwG92+pWXNJ0DYbT5browAAggggAACCCCAQEkECLslYeQiVSZA2K2yDqe5CCCAAAIIIIBAOQQa3jpSkqtecYqObXOY1Bz0Uqoaya/ekYa3+4tsWub8LL7rDRLvcUXGarqPj3UeIjV73S+yYYE0/OsYSa77X9q57vK0LrJpidQc8HeRVl3LwZF3mYTdvMk4AQEh7DIIEEAAAQQQQAABBJpVoOHfZ0ts6z2dAJv88hFp+M95Eus4MC2gxrqcteX9uZdITa+7JNbpVM96JeaOkNi2hzV5P/HFJIm13Cbt5xpsYx1+0BierTAca7M7YbdZe72wi7c4elNhJ3IWAh4ChF2GBQIIIIAAAggggEDzCWxYIIklT0p8x2GpMjT8yurXnbCZWDhVkgsfSAuezvv189Jmf83JOqub+ORGqdnn0Zx1do59/3SJ7/2QxNrt51k+M7s5GQM9gLAbKHfkCyPsRr6LaSACCCCAAAIIIBAuATvMJj65RRKf3SE1+z+TCqT6M3cANi1wjv/oGuefuZY7O9dZ+pcmodkO24TdcI0Nwm64+qPSa0PYrfQepP4IIIAAAggggEAlCehS4tknSnzny53lxk2WNYtItjCaXPacxOqO3XJe6x0zLkdOW8JsGRF2wztgCLvh7ZtKrBlhtxJ7jTojgAACCCCAAAIVKuDMtq79b+P9ul+/7Nla8zP3plKezf36Hlxzv699TKYlzHoMYTe8g4ewG96+qcSaEXYrsdeoMwIIIIAAAgggUIECfu63NTO98V2uzbojsx2U3eE5FWhF0kK1OYewG97BQ9gNb99UYs0Iu5XYa9QZAQQQQAABBBCoNAGdhX3vNInrLsvWZlFpzfh6plZa7uC5OZVXk71mip1dl62l0u7zCLvhHTyE3fD2TSXWjLBbib1GnRFAAAEEEEAAgUoS8AifGlL1ZZ6na56dG2u5ve9HAukscOLT26Sm9xNpz8vN9HNmdsM/aAi74e+jSqph4GF37ty5MmjQIJk9e7bjNGzYMBk/frzU1tam3MaNGyejR492/t2vXz+ZNm2a1NXVpd6fNWuW9O3bN/XvmTNnSp8+fTK619fXy8iRI2XSpEkZy8x1TXe9p06dKoMHD66kvqauCCCAAAIIIIBA4AImxMqmZWllm+fcJle+7Dx3VxL1nrsr6yZTyVWvpN4z/9aLZXpWrjNzm2kJ89fXcw5oWZe2C3TgOHkUuPn5lnkcXbmHEnYrt+/CWPNAw64JjBMnTkyFUw228+fPTwVeDbZTpkxJBVz3++5raEgdPny4TJ8+XXr16uVpbF9DD9Dg261bNxk1apRzfK5rLlu2zAm2Q4cOdf7Xqx1h7FzqhAACCCCAAAIIREFAA3Ny8e+dwFutL8JutfY87S5GINCwq0F2xowZaTO5GhxHjBghEyZMkA4dOjhhUkOomak1QdP8TIOrvkxQ1f/2+plBsa9vwrD7Z7mu6VVvr58V0xGciwACCCCAAAIIINBUwJnJXTe3YmZgm6sPCbvNJct1oywQaNj1grSDp75vgq89S6thtGfPnjJgwABnVvbwww9PW0Kss7s6G+xeDq3X0/f0fHsptFnWrDO1BxxwQM5r3nbbbU0CttZ7zJgxcs8996QtsY7yYKFtCCCAAAIIIIAAAuURIOyWx51SK1ug7GHXXrY8Z86cJsFUec3M64UXXthk5jdToDXd4jUDa8Kuhub+/ftnvebkyZOd8t0B22vGuLKHArVHAAEEEEAAAQQQCKsAYTesPUO9wixQ1rBrNoUyG0x5zcISdsM8fKgbAggggAACCCCAQBAChN0glCkjagJlC7sm6Nq7Gkcx7C5YsEAWLlwYtXFDexBAAAEEEEAAAQQCFOi98tAASytfUbO3fa18hVNyIAJdunSRrl27BlJWWcKuV9DV1mZaGsw9u4GMBQpBAAEEEEAAAQQQCKkAM7sh7RiqFWqBwMOue+myrePeeVnfYzfmUI8fKocAAggggAACCCAQgABhNwBkioicQKBh18/zaXnObuTGGA1CAAEEEEAAAQQQKFKAsFskIKdXpUCgYVeXI48ePdoT2mxSpW/ax/Xr1y/tsUH6vpkdNheyz7V3WtZn9urL/GzSpEnOv4cNG9bkMUXZrqnnmKA+e/Zs5xr2vcZVOXJoNAIIIIAAAggggEBgAoTdwKgpKEICgYbdoNw0mOpjjE466aSgiqQcBBBAAAEEEEAAAQSaTYCw22y0XDjCApEMu7oUukePHtKnT58Idx1NQwABBBBAAAEEKlegftlqee6Ke2XdkpVOI/Y5/RjZ+9SjPBu07IPP5cXR98umdeul++H7Sp+fnZp23KxbH5HPZrwrLdu0lu+OPVvqvrFT6v1c51aKIGG3UnqKeoZJIJJh97777pMBAwZIXV1dmKypCwIIIIAAAggggMDXAnOffEU69NopLZh64WgofnHM/XLIxQOcYzXYbrNTx1Qwfv+RF2TV54udAKzB9vW7H5fvjjlbauvaS65zK6kzCLuV1FvUNSwCkQy7YcGlHggggAACCCCAAAJNBTSEznlilux/9nE5eewwqwfbgVb/bQdh/bcdhrOdq2G4kl6E3UrqLeoaFgHCblh6gnoggAACCCCAAAJVIvD5K+/LzJsfclrb98rTZafD9s7YcvdMrln+fMA535c2HbZJm8nVi2jAXfT2/+TI686SNyb+MW0W2D43W5lh7AbCbhh7hTqFXYCwG/Yeon4IIIAAAggggEDEBHTZsS5FNvfTbrtzJyectmzTKq2lm9ZtkJd+/oD0OqlPKhDbP9OD5/55Vtq5GqT1Z4ddcZq8csvDGc8l7IZzULU4elM4K0atKlKAsFuR3UalEUAAAQQQQACBaAh4BVrTMsLulj5mZjca451WBCtA2A3Wm9IQQAABBBBAAAEEXAI6G7vqs8VNdmM2Ybfz/run3rM3nVq3dJX8a/Jf5dhbznc2pNKXuU/34OE/dGaFM51r79hcCR1C2K2EXqKOYRMg7IatR6gPAggggAACCCBQZQKZwq4dXs3jhtigKtqDg2XM0e7foFtH2A1anPIQQAABBBBAAAEEUgIaXt97+Hnp87PTmtyzqwflenwQjx6K1mAi7EarP8vdGsJuuXuA8hFAAAEEEEAAgSoT0B2WP5vxrtPqHfbcuckGU7pTc/fD93Wenasvs5HVpnXr035u2Mz1WrZpLd8de3bas3tznVsp9CxjrpSeop5hEiDshqk3qAsCCCCAAAIIIICAIzD3yVek59EHes72ViMRYbcae502FytA2C1WkPMRQAABBBBAAAEESiZgnsGb6/m7JSuwQi5E2K2QjqKaoRIg7IaqO6gMAggggAACCCCAAAJNBQi7jAoE8hcg7OZvxhkIIIAAAggggAACXwsk17wrifcHS3LtnKJMYu0PkvhuN0ls28NFNsyXxMKpkvhiosjGxUVdt9iTY1vvIfG9p0ms7b7FXqqo8wm7RfFxcpUKEHartONpNgIIIIAAAgggUAqBhtf2KTrolqIezXkNDbw1h77XnEXkvDZhNycRByDQRICwy6BAAAEEEEAAAQQQKFiAEFYwXV4n4pwXFwcj4AgQdhkICCCAAAIIIIAAAgULEMIKpsvrRJzz4uJgBAi7jAEEEEAAAQQQQACB4gQIYcX5+T0bZ79SHIfAFgFmdhkNCCCAAAIIICBceBsAACAASURBVIAAAgULEMIKpsvrRJzz4uJgBJjZZQwggAACCCCAAAIIFCdQSAiLdRok8Y4ni7TZQyS5SZKrXpXkF/dKcu1/M1YmVruLxDqfLrFtDhOp3UWkYa3I+k9FYi1FatqKxGKN5yaTIsmNkqz/TKSmtcRadRWJ1Wy5rr6/caEkFj0kyaV/9d34Fkdv8n1scxxYiHNz1KO5r1lu5+ZuH9cPVoCZ3WC9KQ0BBBBAAAEEEIiUQL4hLN5zjMR3ukikxTaWQ1KSq9+UxLxxklz2TBOf+M6XS3zHC0Va75T+XnKzSKyFt2cy8XUA/joEu47SYJ2Ye4kkV7zoqz/KHcLydfbVqBAeVG7nEJJQpSIECLtF4HEqAggggAACCCBQ7QL5hLBYxwES3+1m0Vna5WP/KCsnPOvwbTuin2w/+mRJrnhJEnNHpM3wxncZJfHuI0RabCvrX/lAFpx4h7TYaXvpMn2EtPxGJ1k+9k+p65i+aDvwYNnhziGy+fPlsnDQBOd/7VfXJy6T1gfUSsP/Lpfk4sd9dWG5Q1g+zr4aFNKDyu0cUhaqVaAAYbdAOE5DAAEEEEAAAQQQEPEdwmraSc0eEyTW6VT56qE3ZNNHX8r2o38oyfqNsuTSqVJ7xB7S7tR9JfHZXZKYN8ahjXc9S+I9fy7JRAfnmE2fLJHODw2Xmm2SIvFWsunD5ZJYt0Fa7bdzqiu+mvaK89/tBh8ma//8T2lz7D4Sq93K+VnDsjWy7OpHpe7GH0m85m1JzBmedem03b/lDmG+nSt8UJbbucL5qL5LgLDLkEAAAQQQQAABBBAoWMBvCIu121/ie0yUxKY9ZcnwB6Ru7P+Tlru0FInXyqaPVsuy0X+QHSaeKfHky9Iw5yKJ1dRK/Bt3SKyunzN7qy8Nx7J5pSTXfSixNrs5s72NKXads2Q5uaFGlo1+TLY597vS8hudG9/T5cwNq0Vq2sv6Vz+UdX//t2x/7fclMf8+SXww0ne7yx3C/Dr7blBIDyy3c0hZqFaBAoTdAuE4DQEEEEAAAQQQQMD/zK5uLBXf4x5JbNhFFp0+Uequ+6G0Pqi9c89tw+rWqQDcotOnkphzgUjb3lKz+02y/q3VsvrBmRJvXyur739pyxLmXduKxFtLcv1nkpz/a4l1HiqbF9TJqvtelLqfD5BYqwZnY6rkkj9LcuMSiXc7R5Zf/7S0OWYvaX1gO2n48CpJLprmuwvLHcIIu767igMRSAkQdhkMCCCAAAIIIIAAAgUL+A1hjTO794i03M9Zkqwvva9Wlxhv+mCRLL7oAel4z1nSovPnzvLiWOfBEt/xfFl+/V+lfuZc6XDLac5yZb3Xt37WB9L5oQu+ngW+WOKdTpH4LlfLV9P/41y33aC9JPHJLyTx6a0S23pPife6WxKJA60lzO9IYs6Fvpcw6zUJuwUPkbxOLLdzXpXl4NALEHZD30VUEAEEEEAAAQQQCK+A37ArNe2cZcnxLoOlYfkGZ3Z3wz8/TjWs1YG7SOeHLpR47DVJ/O8K0R2Ypf0AWTLyYWl/Zl9pfdg3nGM1GOumUx0nniWtDthKEvPGSryun0i7E2XZdX9yljC36LaycaOrFS+KPuaoZvdfyPp/rv16CfMPvl7CfGleqOUOYb6d82pV+A4ut3P4RKhRMQKE3WL0OBcBBBBAAAEEEKhygXxCmLOUedefS2zbw1PPvjUbVLXotp1sf+0PJLFgsiQ+vEZq9pgo0v7kLWH3kK4im5ZJMtnFmRl2AvBB20li4QMSqztONry7VWOYHXWiJJf8SRrmjhDZuFjiu98qsbofy7Ixf2m8l3fnpDR8eLUkFzXOLvt9lTuE5ePst01hPK7czmE0oU6FCxB2C7fjTAQQQAABBBBAoOoF8g1h+tihWPeREu/wfZHW3eWraa/K6t/NcHZZjrevl1jDBpGtOook6kVqtpbl4550jLcfdbwkN8yXxNo6WTL8wcYNrnZOSGLFP5xrLb/xxcb7cQ/uLIlPbm5cwtxmd4nv8UvZvGSPxnt5xw4U2fBG46zvmvfy6rtyh7B8nfNqXIgOLrdziCioSgkECLslQOQSCCCAAAIIIIBAtQrkE8I0fMa6nSexbftKrO0+zv24a/74ZuMzc3XDqYZ6ka122EKZbJBN/1uSWrasS5n10UKpxxat/a+IBuDkt2TZ1Y81PlKo9XxJzL346yXMp0jN7rfIV3/4zLlmu9MOksSC30hi7iV5d1e5Q1g+znk3LkQnlNs5RBRUpQQChN0SIHIJBBBAAAEEEECgWgV8h7CtOkrN7rd+vTT5EVnz2Buy7Yh+jY8TalgryVVvSKzdPrL+zeWy4MQ7Gt8bdaLzSKH1r3zo/ExfbQce3Lix1VYbJbHkCYm17S0b3m359RLmk5zdlxvmXtS4hHm3myXW4dwtS5h7iDT8T3dhzm8Js5Zb7hDm27nCB2K5nSucj+q7BAi7DAkEEEAAAQQQQACBggV8h7BWO0pNr7sk1uF4kVh8S3mbV0pi/mRJrnpV4ruOc3ZP1tfaP/9T2hzTSyS+VGKtd3QeUZR6NayRxIL7JbniJYnv/guJ1e7a+NbmValdmJ0NsXb/hcS7niUSa+m8nVw5s6AlzITdgodH3icSdvMm44QsAoRdhgcCCCCAAAIIIIBAwQK+w66IxHY4WeI7XiDSpqfI5tUia96TxIIHG5cc73Cis5nUhrc3O7O4XZ+4TFoftK0kPrpWJN5KYh0HiGzVRWT9p5Jc+ldJfPFLcQLtThc6Oy7rfydXvizJj6+XZH3jLs+6XDre/VKJtdvPedZucv4kSSx4oKC2ljuE5eNcUANDclK5nUPCQDVKJEDYLREkl0EAAQQQQAABBKpRoFQhLN7tPInvOlakZV0jY2KjJBc/5uycLBu+KDttuUNYqZzLDpmjAuV2DrsP9ctPgLCbnxdHI4AAAggggAACCFgCpQphsfYHSXy3mxofS6SbTi2cKokvJjr33obhVe4QVirnMFhmq0O5ncPuQ/3yEyDs5ufF0QgggAACCCCAAALNEHbDjlruEEbYDfsIoX5hFCDshrFXqBMCCCCAAAIIIFAhAoSwYDoK52CcKSVaAoTdaPUnrUEAAQQQQAABBAIVIIQFw41zMM6UEi0Bwm60+pPWIIAAAggggAACgQoQwoLhxjkYZ0qJlgBhN1r9SWsQQAABBBBAAIFABQhhwXDjHIwzpURLgLAbrf6kNQgggAACCCCAQKAChYQw59m3znNzO4sk6kW++pckPp8oydVvNa27Pku369kSqztGJL711+83SHLNe5Kc/xuRNrtLvMsZIm32ENm8UpIrXpDEF79ufFxRqx0lvuN5Etv+eyI1bUXW/kcSix6W5JI/5W3EBlV5kxV0QrmdC6o0J4VWgLAb2q6hYggggAACCCCAQPgF8gq7Gj57jpZ4p0EiNW3SGpdc874k5l0nySVPpP1cg268589FWnVJx0g2SHLdBxLTwNxyuy3vJTdLcvnfJbn4jxLrfHrjo4xi8S3vb1goic8nSOLT2/LCLXcIy8s5r5aF6+ByO4dLg9oUK0DYLVaQ8xFAAAEEEEAAgSoWyCeExXv8n8R3/pkkN7aQVVdfKpven+3IbX3medJm6DmSXPGyJD4Y6cza6itWu4vEv3GnSO3hsuqay1LHt/rO96T9tdeLJNaLxGtl9fXXyIZ//E1iW7eVbW6eIC332ENkwwKRVl1l05w5surKEZJcu0Yaz7vBmfVt+HCUJBdN9d1z5Q5h+Tj7blQIDyy3cwhJqFIRAoTdIvA4FQEEEEAAAQQQqHYB3yGs1Y5Ss+cvJVbXX7664yZpfdyJ0nLPvWXDjBdk9c+vlPbX3SytDtlHEvNGSWL+ZIc13u08ifccIxtebwy/rQ4/agt3cpOI1Mi6qb+VzZ9+7ITYTf99X9bcfoMTeON120ti2XIn6Lb96TVOWRqKW+y8i7QZcrYkFz8mDR+MFNm42FcXljuE+Xb21ZrwHlRu5/DKULNCBAi7hahxDgIIIIAAAggggIAj4DeExbY5ROK97pbkhh0lsXSxtNi9u0jDOpGtOjkhVF/tr7xCEh+Pk8RndzXO6vaaIFLbV9ZOmSxbD/2JxNp8fc9uYpNIYp0kVm5MC7N6jVSgHfoTWTflN6kgrO/ZYTjW+ktJzL1Ykitn+urJcocwv86+GhPig8rtHGIaqlaAAGG3ADROQQABBBBAAAEEEGgU8B3CdGZ391sk1vGHukBZkkufEklskFjHgbL6htGNM66DjpeG/13lLC+OdTlDana7UTZ9tCS1DLlxufNPRJINIsmNsmnuR1tmcts3iLTYVtZNmyob//m6bHPjnfLVHTc2XnfwUJFNyyXxVQtZMeIcaXvBpdLq4D2l4UMta5qvrix3CPPt7Ks14T2o3M7hlaFmhQgQdgtR4xwEEEAAAQQQQACB/MKuHl3TTmI7nCSxmtaS3LRc4rveIMl128jq66+W9tfeKLEWcyUxd4Rzz26sw/ES/8YdklzbVmJt2khy3TonqOpruwmTJd6hg2yY8aLUP/awE2xFFkqsVSfZ8Mqbzs/0enrd2oGnSavDDpbkhoUi0tW5V9j52aG9JfHRaEnM/7Wvnix3CCPs+uomDkIgTYCwy4BAAAEEEEAAAQQQKFigkBAW08cF7X6bxOr6ybqp90tNj57S6tv7S+LjmyTx2fhUXeJdz3JmfqV2V4m13jG1GZUzWzv0J879vulht4tseOV177C78UuRZGfCbsE9HcyJ5f5SIZhWUkpQAoTdoKQpBwEEEEAAAQQQiKBAvmHXCbq73iCxHU5wdkre/N/3pXbAqZKs/6TxkUELJns+bze+00US3+Va2fThQln/9BPS7rKrnbC75ld3Ns70OsuYt5N106Y49+nq+zqLu9WBhzQuY968UhKr41vu8e1ZxzLmEI5Hwm4IO6WCq0TYreDOo+oIIIAAAggggEC5BfIJu86mU7vd6CxlTixbKWvuvdMJpamNpyTZuGlVfKvGZcf1n4hs1UEk3kqSK2dJbNu+svmTdV+H3asksXRpERtULZbE3IvYoKrcA8hVPmE3ZB1S4dUh7FZ4B1J9BBBAAAEEEECgnAJ+w25s6z0lvttNzqOH9JFA5j7deIcdnOrXP/6ItNhzb+cRQVteCX0AUeqfiaVLtpy3XVsnBPPooXL2funLJuyW3rSar0jYrebep+0IIIAAAggggECRAn7DbrzLGU7Y3fTR4tTuynbRrb7zPedZuea5u+bf+vigtQ82biIV79i5ccny9m0luWKGyNa9JNZ6Z+dxQxv+8TeJbd3WecZuyz32FFn/uUjrHZ2l0vqs3eTaNWKuKRvmf72E+WHfrS93CPPr7LtBIT2w3M4hZaFaBQoQdguE4zQEEEAAAQQQQAABkYdPvNoXw47f3kv2//H3pW2n7TIen9jcIPEWNc77OtPbut8JEtv662frfn3Whq/WyScvvC3/+cNL0uO7+8meA46Q1tu2TV0zsWmzLHznQ/li1vvS/Yh9pfN+u0ksvmV2eO3ilfK/v74m/338ZV/1Nged9sSNeR1f6oMJu6UW5XrVIFDWsDtu3Djp2bOnDB48OGU9d+5cGTRokMyePTv1s969e8v06dOlV69ezs9mzZolffv2Tb0/c+ZM6dOnT8b+qq+vl5EjR8qkSZOcY4YNGybjx4+X2tra1Dm5rumu19SpU9PqXQ2DhTYigAACCCCAAAJuAb9hV8/b+fB9Zae++0irdm30UbtbXkmRmlYtG4Pw7Ndl9c+vlPbX3SyxA74taxYskxa1rSTR0CArPlog857/lyx+b17q3K4H9ZJdj/2WtOvWQb6av1Q+fvFt+eLVfzvvt96mrex+/KHS9cDGz5AL//WBfPjMG7Ju6aq8O5KwmzdZQScws1sQGydlEChb2NWgO3r0aHGHRg2d+t60adOkrq6uSbVN6Jw4caITcPX44cOHp4Vh90l6vfnz5zsBV18afLt16yajRo1y/p3rmsuWLXOC7dChQ53/dR/P6EIAAQQQQAABBKpVIJ+wm81ot+MOkX2HfK8xCIuIzvJ+Put9eefBZwoKp6XuD8JuqUW9r0fYDca5WkoJPOya4Lho0SLp1KmTnHHGGWkzpBpyZ8yY0WTm1XSIBld9maCq/+31M3O8BtMRI0bIhAkTUjPD7p/luqZXnXLVs1oGEO1EAAEEEEAAgeoWKFXY3X73HWW/s/pLx716SP2y1fLxC2/LB0+9KutXrQkFMGE3mG4g7AbjXC2lBB52NSTOmzdPLr/8cmeG9fDDD08Lu9mCq1mO7D5HZ3enTJniGZC9ZorNdXSm9oADDvCsh33N2267rUnA1sA8ZswYueeeezxnoKtlANFOBBBAAAEEEKhugVKF3bArEnaD6SHCbjDO1VJK4GHXwHoFV/e9tXqsfb+umRXWWV37Ht1sS5+9ZmDtsvv37++E7UzXnDx5sjNz7A7YXjPG1TJoaCcCCCCAAAIIIGAECLvBjAU2qArGmVKiJRCqsGvCrAZZs0zZvie3Q4cOWYOp132+hN1oDVhagwACCCCAAALhEpjX4fxwVaiZatNz6b3NdGV/lyXs+nPiKARsgVCFXa+uMbOwuqHUhRdeWHFhd8GCBbJw4UJGHQIIIIAAAgggEEmB7frdF8l2uRu14tlzy9rO3isPLWv5QRU+e9vXgiqKcsok0KVLF+natWsgpYc+7KqCuY83032+3LMbyFihEAQQQAABBBBAoIkAM7vBDApmdoNxppRoCYQq7HrdB+u+tzfXzsnu7mE35mgNWFqDAAIIIIAAAuESIOwG0x+E3WCcKSVaAqEKu/aSZXPPrt5zqzstm/txcz0T16t7eM5utAYtrUEAAQQQQACB8AgQdoPpC8JuMM6UEi2BUIVdpXXvyNyvX79U0DX0umy5b9++qZ6YOXNmandmP7s8Dxs2rMljirJdUwsyIXv27NlOuVOnTk17ZFK0hgWtQQABBBBAAAEE/AkQdv05FXsUYbdYQc6vRoGyhd3mxNZgOmfOHDnppJOasxiujQACCCCAAAIIVL0AYTeYIUDYDcaZUqIlEMmwq0uee/TokfYs3mh1G61BAAEEEEAAAQTCIUDYDaYfCLvBOFNKtAQiGXbvu+8+GTBggNTV1UWrt2gNAggggAACCCAQMgHCbjAdQtgNxplSoiUQybAbrS6iNQgggAACCCCAQHgFCLvB9M2SYw4OpqAyl7LD398ocw0oPkoChN0o9SZtQQABBBBAAAEEAhYg7AYDTtgNxplSoiVA2I1Wf9IaBBBAAAEEEEAgUAHCbjDchN1gnCklWgKE3Wj1J61BAAEEEEAAAQQCFSCEBcONczDOlBItAcJutPqT1iCAAAIIIIAAAoEKEMKC4cY5GGdKiZYAYTda/UlrEEAAAQQQQACBQAUIYcFw4xyMM6VES4CwG63+pDUIIIAAAggggECgAoSwYLhxDsaZUqIlQNiNVn/SGgQQQAABBBBAIFCBDicPDbS8chW29E9TylW0Uy5ht6z8FF6hAoTdCu04qo0AAggggAACCIRBgLAbTC/4DbvbT54uNTvv4lSq4dOPZfk5gzwruM2tE6Vm+w4Z37dP2vqsYdL6hIGy9t47Zf3f/uq81e6n10rr4050/ju5bp2sufuW1Hvu9ze+/aas+tlwX1A8Z9cXEwf5FCDs+oTiMAQQQAABBBBAAIGmAoTdYEaFn7CrATaxaKF8dfv1ogG1zalnyMb33mkSNE1QzRaGTataf+/70vbiK5x/mkCr197qkD6y4oIzpOX+B0n7//u58/7qX1wnm95+yynbhOOGpYud9ze++apTr1wvwm4uId7PR4Cwm48WxyKAAAIIIIAAAgikCRB2gxkQucKuhs5W3z5C1vzyjlSFNPy22KlHKoTqGxpeW//gh5LctNHXzO62d94nDZ9/KlsddkRqZrfthZfJhldfdoKtvjTc1g44Teoff1jWPjBJdHa5YfnSVMjWcL3Vt76dVo9MaoTdYMZTtZRC2K2WnqadCCCAAAIIIIBAMwgQdpsB1eOSucKuVy3cS5U1ELe76Gey7pEHpdWxP8gZds1McWLZkibLmO3ycs3kusNwNrGwht1x48bJ6NGjZebMmdKnT5+0JsydO1cGDRokhx56qIwfP15qa2tT75v3Zs+e7fxs7NixMmrUKF+DxpQ5depUGTx4cNo5y5YtS/1s2rRpUldXV5IyfVWsgg4i7FZQZ1FVBBBAAAEEEEAgbAKE3WB6JN+w6wTby66RDc8/48y26mubcbfL5o8+cP6d655dDagtdv2GrBr107RlyeaeXbvVei196X25OnO89fmXyvonH0uV6/WzTGphDLuzZs2Svn37OlV2h936+noZOXKkTJo0SYYNG5YWdt1B17TZT+C1y/QKuyYI9+vXT+ywW0yZwYzkYEsh7AbrTWkIIIAAAggggECkBAi7wXRnvmFXlw7HO3dJLSW2w6sTfLNsUKVBeeuzzpe1D9zb5B5cd9jVINvm1DPlq3tudY6NWtjVIDlkyJBUJ9th18yuPvvss8777rBrzjXh1gRYd0B1jyA7QOt7dth1v+e+VqFlBjOKgy+FsBu8OSUigAACCCCAAAKRESDsBtOV+YRdc1/uykvPTVXO3qXZrnGunZTdrVv/9BNpG03pPb3r//LH1E7MZkOrDS/9PXWc127OmdTCNLNrgmPv3r2lU6dO8txzz6Vmdu2gq0uYp0+fnhZ27VBqAnK2pce2hynXXNeEXfuaxx57rHz55ZfSuXPn1MxuMWUGM4qDL4WwG7w5JSKAAAIIIIAAApER8Bt2Hx97pRyx715Ou9fUr5crJj0gj/5jlvPvK08fKCMGHC9btWjR5D031J0X/USGHHNk2o83bt4sEx5/Sm5+6LG0n8+6+2b5csVKGTD65iY/b9+mjVx4170y493/+OqLSnnOrn1frteSY9PYXMuYbZRMYdXe/dk+PiobVGnonDdvnlx++eWppcp2cL3oootkzJgxsnTpUmeZs3tm1z2wzMxutmXMZhnywIEDpWfPns6ssjvsDh06VDp06ODcJ2yHXa+B7KdMX78AFXoQYbdCO45qI4AAAggggAACYRDwE3Y1oJ7c55BUwNUQasJml+23k0sGniBX3vc7J3jqe/rqc/GVTZp3+L7flPNP6C+Db9iy47AG5VOOPEwunTg5LbiacP3yu/9OhV09/5eXnC9d6raThctWRC7set2nq8uZ9eV+7E+xYde+T1evb88m59qwKtu4DdPMrqmn14yp3QYTKLOFXRNi9TydBe7Vq1cTBlPOJ5984szWPvPMM2lh1z7BXC9b2PVTZhj+hjRnHQi7zanLtRFAAAEEEEAAgYgL+Am7Gjx379Y1FS41/B69/77OvzXsLly+IhVU9b1v9drNM+x6Ueq19WXP3moA3meXnaVH546eM7vu+vjporDP7Jrlw7E2bdKak1i6xPORP+6wa5Y5u5cp68XcM7ueS6I3b5J1j/wutSmVeZavnr/x7TebPOs3k3kUw669aZTXbs7GwixfNseYf3ttUJUr7Pot08/Yr+RjCLuV3HvUHQEEEEAAAQQQKLOAn7Brlim/9p+5Tih94fZx8tw/32my7FiPO7v/0TLqt9NSS5yzNU9nau8cfo78/qVXUtf60Xf6pGaKbz73jKoJu6UYBhqYtzr4MFl9Q+NscDleUQu7fkOne+Mpt32mnZ69Znb9llmO/g26TMJu0OKUhwACCCCAAAIIREjAT9jV5tr35U79+0ty6T2/SVPQ5cu9duqW855d+ySvJcx/uWmUPPjsC05YznTPbhRndosdUjpbG9+hk6y5+5bUZlPFXrOQ86MUdu1NrLxmZ22fUoXdfMospH8q7RzCbqX1GPVFAAEEEEAAAQRCJJBP2NUNqr65805O7e0NqkxzzD217drUer7vbrZ7CbMugdaXCdKE3RANFJ9ViVLYNc/CdTfdPC7I3JObacOqQpYx5yqzrq7OZ09E4zDCbjT6kVYggAACCCCAAAJlEfATdu0ZWK2kbhKlL6/dkHUZ8rgfD5b7n3m+yTJnu4F63Kihg2TclOnOLK69+ZQbwr0ZFTO7ZRkqvgqNSth1P4PXbnxzhV0/ZRJ2fQ1DDkIAAQQQQAABBBBAQMRP2NVw2Wm7bVObTmn41V2V733ymSaB1h1iMxn72ciKmd3KG6FhDLvNqagzsfqIocGDBzdnMVV7bWZ2q7braTgCCCCAAAIIIFC8gJ+wq8FUQ6x5Fq6G3wN239VzqbI7GGeqoQbZN+d+2OTeX/t4wm7x/Rv0Faop7Ooy5RkzZsj48eOltrY2aOqqKI+wWxXdTCMRQAABBBBAAIHmEfATdrVk89xb/e819etTQVeD8JBjjkxVzn4urv7QbFxlb2rld/bXK+ya67nrkUsn7I8eylX/Snm/msJupfRJJdeTsFvJvUfdEUAAAQQQQACBMgv4DbvFVFPD7fcO3E/OvX1iMZcp6lzCblF8vk8m7Pqm4kAfAoRdH0gcggACCCCAAAIIIOAt0NxhV2diu3Wo87U7c3P2EWG3OXW3XJuwG4xztZRC2K2WnqadCCCAAAIIIIBAMwg0d9hthioXdEnCbkFseZ9E2M2bjBOyCBB2GR4IIIAAAggggAACBQsQdgumy+vEJcccnNfxlXowYbdSey6c9SbshrNfqBUCCCCAAAIIIFARAoTdYLqJsBuMM6VES4CwG63+pDUIIIAAAggggECgAoTdYLgJu8E4U0q0BAi70epPWoMAAggggAACCAQqQNgNhpuwG4wzpURLgLAbrf6kNQgggAACCCCAQKAChN1guHEOxplSoiVA2I1Wf9IaBBBAAAEEEEAgUAFCWDDcOAfjTCnREiDsRqs/aQ0CCCCAAAIIIBCoACEsGG6cg3GmlGgJEHaj1Z+0BgEEEEAAAQR8CsyaNUv69u3rHN27d2+ZPn269OrVK3V2fX29ucVuzwAAIABJREFUjBw5UiZNmuT8bOzYsTJq1CjPq9vXch/gdd64ceNk9OjRMnPmTOnTp0/qlLlz58qgQYNk9uzZzs+mTp0qgwcP9tmi8hxGCAvGHedgnCklWgKE3Wj1J61BAAEEEEAAAR8C06ZNkyFDhqQd2a9fP9Gf19XVybJly5yQ+eyzz6Ydkyl85hN27WPtsJupTHcg9tG8QA8hhAXDjXMwzpQSLQHCbrT6k9YggAACCCCAQA4BEyoXLVrkzOZ27949NYNrgqUJw2ZW1gTUYcOGyfjx46W2tjZrKe4yzIyxO2TbQbbYMsvV8YSwYORxDsaZUqIlQNiNVn/SGgQQQAABBBDIIWCWCg8cODDjsmRdZvzYY481WdrsF9csU7Zngk2Y1SXTnTp1kueeey5tGbN7abMJzFqmmXH2W36QxxHCgtHGORhnSomWAGE3Wv1JaxBAAAEEEEAgh4CZpb3jjjucZcr6f/Y9u+Ze3U8++UR0afNll13mXDHbPbt2kZlmgTWwzps3Ty6//PImM8mmzNdeey0VsL1+FsbOJYQF0ys4B+NMKdESIOxGqz9pDQIIIIAAAgj4DLvuw0zgtZc1u4/xE3gzbT5lrmVvfGWWMRN2wz9sl/5pSlkr6Tfszrr7Zum1Uzenri+/+28ZMPrmtHqb9zdu3iwTHn9Kbn7osYzt+tF3+sgtw86StrWtM17PPsaUd/i+35RfXnK+dKnbLuN5mQott3NyzbuSeH+wJNfOKWt/N1fhsa33kPje0yTWdt/mKiJU1yXshqo7qAwCCCCAAAIINLeAmXm1N6QyAVXDrD3zapYhm6XPWjf3rs12fc1xnTt3zrj0mLDb3D3cPNcvdwjzE3YfH3ulfLZ4qVx6z2/kytMHyvkn9Jd7n3wmFWj1/U7bbSt9Lr7Sef/s/kfLqN9Ok0f/McsTbdo1l8l7H3+aMRDr9Y7Ydy+Z+veXnDLN64Xbx8lz/3zHOe/Oi34iQ445sskxYQ27Da/tE9mga8w18NYc+l7z/KKE7KqE3ZB1CNVBAAEEEEAAgeYV8Lpn1wRgM3PrvmfX75Ji9yZTXi3xCrt6HPfsNm+/F3v1Sgi7F550nPzyz087TdXZ1TuHnyO/f+kVJ3TqDOy4Hw+W+595PhVedZb3yxUrm8z+6vl6/Jn9jpIfXDXOk05D7Ml9DpErJj2QFpb1vF26dJJfPPx46jwtR18asnO9yu28+fmWuaoYifdbHL0pEu3I1QjCbi4h3kcAAQQQQACBSAl4bfzk3lDKhFb3zG62GVuvwJpP2GU35nAPs3KHMD8zu7agO8h6zeTqzOzu3brKhXfdKzPe/U9aB5gZWf2he+bWBOePFiySg/fY3TnPa8m0uWC2UO3u9XI7E3bD/XuYb+0Iu/mKcTwCCCCAAAIIVLyA13N27U2qMj3z1sz8ei1X9jv7m2lm11xz9uzZab48Zzccw63cIcxv2NVQO2LA8bJVixZpAVTD69H775sWbL1+ZrTNLLG53rJVX6XO1fM08L7z4cfy/SvHZl2qrMeNGjpIxk2ZnnG5tN3D5XYm7Ibj961UtSDslkqS6yCAAAIIIIBARQnYgdcOuqYR7sBrb07lFXb9PiooU9jVct2B1350UVhx/YawsNbfb73KHcLydTYzs2bGNd+wa7uYDaeef/td595c+95fPc68v3rduiZLle37iP1Yl9uZsOunlyrnGMJu5fQVNUUAAQQQQACBEAnofb5TpkyR8ePHS21tbYhqFmxV8g1hwdaudKWVO4QV4myHUq97bN2hNZuWnt+9Ywfn/l6v87x+prPC++yyswy+4Q7fHVFuZ8Ku766qiAMJuxXRTVQSAQQQQAABBMIkoDOwI0aMkAkTJkivXr3CVLXA61JICAu8kiUosNwhrBBnDaD60oCa7wZVbjI77HoFZ/d9uVreJQNPkCvv+12T+4GzdUe5nQm7JfhlCdElCLsh6gyqggACCCCAAAIIVJpAISGs0tqo9S13CMvX2Svc5vvoIdNPOkN7ypGHyaUTJzvB1b1s2b35ldd9urkeY2TKKrez37Bbv0Hkp79KyH1PJZyqjzkrLtcMiTv//cHnSTnt+oS8+1FSjj0oJr+7ukbq2mcf9TdMTcj8pSK3XxCX2lbex+oxu3SJyelHx5ocoGWO/V1C7ro4d1l6MrsxV+JfIeqMAAIIIIAAAgggEKhAviEs0MqVsLByh7BcziaAdqnbzmn1mvr1TR4LpD/XGdheO3WTjZs3y4THn0p7DJH+3Oy8bI7TcxYuW9Fkx2YNtLcMO0va1rZOu5a9QZbNP/fz+ZF69NAr/046zTtsr/TguWy1yL1PJOSyUxpDqwZUfZkg7B6Sdmg+9/h4xrD70PNJOfOmBnnwqpomYVfLPOPGBufSfoI1YbeEfxiyXUq3+e/Zs6cMHjw47TCz/b/+0H7guznIPAvP/DvXLoX2RhB6zrBhw5rcX5PrmpW4YURA3UgxCCCAAAIIIFDFArlCWFRowh52S+GsAfZ7B+4n594+sRSXK+ga5Xb2M7OrAXXa3xMy+Jims7AaPNu0ktTsrIbiF99OZgy7BknD7Mz3kp5hV2dt53wu8t68pOfM7uS/JmTPnWPyyz8xs+sedGVbxux+np2pmO6MqJs96P/W1dU5D1ifP39+Kpya0Dlx4kTp06ePaEgdPny4TJ8+PeM9M/Y1tJyRI0dKt27dZNSoUU6xua5pdlccOnSoE8zdxxf0m8xJCCCAAAIIIIBABAQIu8F0YnM760xutw51nrPBwbSwsZRKCLv2MmWvmVbjlc/S4kxh154pvuP3TZcx63k9Oot0aC8sY/YYqIGHXRMcFy1aJJ06dZIzzjgjNbNr3tMQqkFWX+6faXDVlwmq+t9ePzNt9dpAwv2zXNfU4D1jxoy02WCvnwX5h4CyEEAAAQQQQACBMAg0dwgLQxvDEMJwDmYk+JnZNbO36zZkXj6sy5fHPJDwfc9uprCrs7Yn94079/y679k1M74nHhZz7hPmnt2mYyTwsKshcd68eXL55Zc7M6yHH354Kuxm2tnQLHceMGBAk3O0Sdm2/tf39HwzU6zHm2XNOlN7wAEH5Lzmbbfd1iRga13HjBkj99xzjzMDzQsBBBBAAAEEEKhGAUJYML2OczDOfsKuuyaZNo4y9+N+uiiZ815ar7Drvi/YLse9lJqw6z0+Ag+7phomcNph1yuY6vFm5vXCCy90grE982vCrjvQmnK8ZmDtsvv375/1mpMnT3bKt+up1+aRA8H8waEUBBBAAAEEEAi3ACEsmP7BORjnQsKuBs2n30jKJQMbd2O2XzoLfMndDTL6jLh8Y6emuyibY91h173bs31N3cjqlCNjcuzPGjelcr9euqumycZZ7mPYjbmZxxNht5mBuTwCCCCAAAIIIBCAACEsAGQRwTkY5+YIu6N+m5BxP25cipzplW2DKnMOjx7Kfwwws9vMM7sLFiyQhQsX5t8znIEAAggggAACzSqw1VZbyQ477CDbb7+96H/rK5lMysqVK0X3FunYsaNst912Eo+nz9boF/b6/9tXrFjhnNO2bVvZaaedpE2bNhnru3nzZqmpqZFYbMvMjpb11VdfyaZNm2Tbbbd13rdf+t7nn3/u3H4V5le/cXeGuXolq9uzoy4t2bUKuRDOhajlf07vlYfmdZLO3GYLsxpiP15Y3G7MzRF2Z2/7Wl7tLOXBXbp0ka5du5bykhmvFaqwyz27gfQ5hSCAAAIIIICAS6Dh32dLctnTUrP/MxJrt1/q3eRX70jD2/1FNi1zfhbrPERq9rrf0y/xyS2S+Oj/s3ceYFIU6Rt/Zxc2sbuEJS05s4CKoiICiigK4pnwTlTEiGJEULyggojhztMzcHKIgoGgYv6bUZQkQVSUvOQMS1pggc2783+q1hp6erune3ZnetLbz+ODO1Nd4Vc11fX299VXj3p/F5eM+M6vwdXoOrj3vYeytXcC5RXiNa7t04hr9deK9EV7ULa8H9z5Gyt/F+a9RYujMx1Ezs5wtmPZVWfeihpdcpbLaz+u2Gfb54GT7sX6aM0qcJXW1Vh9ZpSfttW07Po/BsJK7DIas/8dyDtIgARIgARIgASqR6Dslz5wH10M1MzwFrt/CFCknyMFrhKrca0fOylSVdFFe1C+7V+I6zjhpFDe9x7Ktz+P+K6fwV28X4rmuBYPynulMN76lEcIl/02EHFNbpKiWH6344VKwrt6rQze3RRhwWOrzZmcneFsR+xWtybCGvzbRjf6nWm+h7e6ZVjdzz27VoSq+b3Rnl2RJc/ZrSZY3k4CJEACJEACJOA3ASOBqay6SqAq66sr85bKYtegRGEtFpdHKK9/APEdX66w8gqL8YqrEd/+n3DVOV+KYWVRFt+Vr74Bcae842Vl9rtRDt1AEeYMaHJ2hnOwxa6wzi5ebR2dOditpdgNMmEzsSuKFdGPx44dK2vQv39/r2ODxGcianPv3r09Nfzxxx895/Ia5as+mzx5srxn+PDhXmfmWuUpvhcu1oMHD8aKFStkHjNmzPAcmRRkVMyeBEiABEiABEggyATMrKnS6pu/XlpZkZ+N8j3TEH/GV9a1EVbhFVcgruVoKW6VUJbit9sclO+dAfeJdZVdov+wJtsV1NYVCX4KirDgMxYlkLMznIMtdp1phXUpFLvWjMI2hRCm2dnZuPLKK8O2jqwYCZAACZAACZBA+BDw5Tqs3JxdKe2lUEWidWAV4fKsXJg96TX7cl21eyL+rPleALR7fr3284YPJsOaUIQ500Hk7Axnil1nODtVSsj27AazgcIVulWrVh5rbzDLYt4kQAIkQAIkQAKRT8Cn2F11LVB6HO7c73wGqNJS0Lowez4XYnf9A0DhVriPrfAOUKW5WQbLyplh+n240aYIc6ZHyNkZzhS7znB2qpSoFLuvv/46Bg0ahIyMDKc4shwSIAESIAESIIEIJuDLjdlV/7KTQaU2P2opQg333OrcmqWg3f+RJ0CVHp2wJiO5jWnk53BCTRHmTG+QszOcKXad4exUKVEpdp2Cx3JIgARIgARIgASig4BpgCoVRErsuwUgRajYd6tzQdZSEHm5D37plUZGct74D8R3/aQi6JQu0rOR2FUiO9wJU4Q500Pk7Axnil1nODtVCsWuU6RZDgmQAAmQAAmQQNgSMLTsKkFas4EUrio6syvjUp8WVyGI9UJVf6+vY4wqCeOwpVZRMYowZzqInJ3hTLHrDGenSqHYdYo0yyEBEiABEiABEghLAmqPrKxcXLKXa7ESqSg5JL92Nb7RI3RV4CptMClfxwYpgYvygoqi2j4t3aMrleFHIKxwAEoR5kwvkLMznCl2neHsVCkUu06RZjkkQAIkQAIkQAJRR0AIVff+D6RwjdWLIsyZnidnZzhT7DrD2alSKHadIs1ySIAESIAESIAEooqA9gxeuQ83Ri+KMGc6npyd4Uyx6wxnp0qh2HWKNMshARIgARIgARIggSgkQBHmTKeSszOcKXad4exUKRS7TpFmOSRAAiRAAiRAAiQQhQQowpzpVHJ2hjPFrjOcnSqFYtcp0iyHBEiABEiABEiABKKQAEWYM53quvsNZwoKcSnuSbeFtAYUuyHFH/DCKXYDjpQZkgAJkAAJkAAJkEDsEKDYdaavKXad4Uyx6wxnp0qh2HWKNMshARIgARIgARIggSgkQLHrTKdS7DrDmWLXGc5OlUKx6xRplkMCJEACJEACJEACUUiAYteZTqXYdYYzxa4znJ0qhWLXKdIshwRIgARIgARIgASikADFrjOdSrHrDGeKXWc4O1UKxa5TpFkOCZAACZAACZAACUQhAYpdZzqVYtcZzhS7znB2qhSKXadIsxwSIAESIAESIAESiEICFLvOdCrFrjOcKXad4exUKRS7TpFmOSRAAiRAAiRAAmFPwF1QjAMjZ+D4R8tkXZt89iCSenYwrXfJhhzsHTwBpTtzUWdEf9Qbe7VX2tzxn+DIhNmo0bweMmeNQM0OjT3fW90b9rD+qCDFrjM9RbHrDGeKXWc4O1UKxa5TpFkOCZAACZAACZBA2BM48uLXqHXZGVKUFi7egENPfILG79yL+IzUSnUvO3QcB+59Cxnj/yzTC2Fbs20jpA3pKdMem7kYJZv3SQEshO2hsR+iwcRbZF5W94Y9KE0FKXad6S27YnfOAwNwUVaTijFYWIJ731uC6T9tkn8PPacdJl53LtKSasq/v8/eg34vf2PZAJWnNr8pN/bG7b0qXgTpy1EZrhk7CLWTE3DTW/Pxw/q9luWIBDxn1xamaieqcVFJtfOIhAwodiOhl1hHEiABEiABEiCBoBMQVt3y/GKPsBWC9NAj7yPjmWsNxa5WzIrKaQWt+FsrhMXfWjHs614jYR30xlejAIrdasDz41Y7YlcI0GvPbO0RuFqxKYqadksfZOcckQJ3/OXd8LdLTpNCeNiMHw1rosRxXmGJl2AV9152SnOc+c//w4UdM2W+4lKiVn3WtE4Kdh/Jp9j1o5+dSkqx6xRplkMCJEACJEACJEACYUZAuTOn39zb1I1Zb8kV4jjnhonIePxqxNdP97LkiuYJgVuwIBsNXroRh5/70ssKrL3Xl9t0mGGS1aHYdaZX7IhdYYHNalzHIy6F+B3QpZn8u2mdWtKq+/6vW6W4VYL0mzW7DMWu+l6JY20rX/rLOfhs5Q6PtVaI35EXdsFLP6zB2M+Xe5Lq62OHFC27dihVPw3FbvUZMgcSIAESIAESIAESiDgCwn15zxUvyHqb7dk1EsPaz8S9eW//KIWtKzlB5iXyFZ/V/+e1OPiP96EV0nbEdbiCpNh1pmfsiF1lrV24KUdab3/9x5X4cvVOjwAVlt7mdWtJy2/7huke66xRC4RQbV0/DYk14iEstGauyuJeUe7d52fhwQ+XeVymxecUu86MjaqUQrFbFWq8hwRIgARIgARIgASihICwxB54YJqh4KXYPdnJFLvODHg7YlcJT+GenFAjDlMXbahktRWCt3NmHZ/uxVrX5DcWb8C8DXsruSprWy1Erbj0+38pdp0ZG1UphWK3KtR4DwmQAAmQAAmQAAlEEQG9q7JqmhK7yedneQJSaYNOlR3MqxTcSu3TrfvwZTLis9m92ojNkYCSYteZXvJH7IoAVac2qSsrpg1QJf7+cfRlSK5ZA91aZJgGqBJ7dV/4c3dMWpDtsQoLl2jx+bPfrvRyVRaf/b3/abh/1pJKQagodp0ZG1UphWK3KtR4DwmQAAmQAAmQAAlEEQEhdlP6dTHct8sAVRUdTbHrzIC3I3aFO/GQ7m1xxx8Bp/SBo4RVd8mW/dLaq6IpG1l/jcSu0WdKPE9euN7LfVkRodh1ZmxUpRSK3apQ4z0kQAIkQAIkQAIkECUE9McF6ZtldXwQjx6KkoHwRzMOfjo9pA2yI3aFuMysnYIu4z+WddUGjtq4P6+StVaIX3Gp9KqBRsGpjPblivK2HTpuGs2ZYjekQ8Zn4RS74ds3rBkJkAAJkAAJkAAJBJyAiohc9OtWmXfqNd0rBZgSgavqjOgvz84VlxDEewdPQOnOXK/PVeWEZfjIhNmo0bweMmeNkOfxqsvq3oA3MEgZ0rIbJLC6bO2IXb2rsRCb3Vs1kK7Mu4+ckPtujxYUS3GrjhVatu2A4Vm7+ryEMN57NN+TVr9PV+Q3/LyO6P38l56aU+w6MzaqUgrFblWo8R4SIAESIAESIAESiHICJ/7vV6RccqonynKUN9eyeRS7logCksCO2BUFCYEp9uyKSx9BWQnctKSa8vvvs/d4xKsKXKV1a9bmtXbvEY8FWKXVNqy4tNxrP682ja9Izno4PHooIMPFMhOKXUtETEACJEACJEACJEACsUNAHUlkdhxR7JDwbinFrjM9b1fsVqc2QgwPPKUZrp86rzrZVOteit1q4bN9M8WubVRMSAIkQAIkQAIkQAIkEKsEKHad6flgi13tGbzTf9rkTKMMSqHYdQY9xa4znFkKCZAACZAACZAACZBABBOg2HWm84Itdp1phXUpFLvWjAKRgmI3EBSZBwmQAAmQAAmQAAmQQFQToNh1pnspdp3hXPp9xX7maL8odqO9h9k+EiABEiABEiABEiCBahOg2K02QlsZUOzawlTtRBS71UYYVhm43G63O6xqxMqQAAmQAAmQAAmQAAlEDAGKXWe6imLXGc4Uu85wdqoUil2nSLMcEiABEiABEiABEohCAhS7znQqxa4znCl2neHsVCkUu06RZjkkQAIkQAIkQAIkEIUEKHad6VSKXWc4U+w6w9mpUih2nSLNckiABEiABEiABEggCglQ7DrTqRS7znC2I3ZdDf+MuCa3AMltAbiB/I0o3/Mm3Ac+BeLTENf0Nrjq9QOSWgElB+HO/Q7lu6cAxfsrNcLVaDDiGl4FpGQB7hK4jy6Be9ercJ9YJ9PGNbsLrobXAIlNgMKdcB/4DOW7/ie/c6WfBVfTO+BK7w6gHO6jP8O9Zwrceb9YwmKAKktETEACJEACJEACJEACJBDrBCh2nRkBFLvOcLYSu3GtH0Fcs3uBhIbeFSrOkYLWldIeroaDAJcmqrMQsQe+QPmWxz0iVgrZNuMQ1/w+oEZtTV5uuPN+RvnOSYir1xeuRtcCcUknvy87gfKcd+A+sRZxze6GK6WDVz3cx1ehfOszcO//0Ccwil1nxhNLIQESIAESIAESIIGgEHAfX4ny1UPgPpFtmb9YnMa1+xdcya1x97uL8eqCinvuOj8Lk64/F+7D81G+foRnoSrSxXV4Cflp/XDtlHn4avUur/QoLwTikj151U9NwpwHBqBr03SgaI+00qzYnYd+L3+Dg8cL/yinJ1C0C2WbxsCdM8O6zrWyEHfKTLhST7NMG8wEFLvBpHsyb4pdZzj7ErsV88SzcCW3wvhpszDh4y9kpUYM+hPG3jQY7pJcuOKScOhEGW546j/4dcNm+f1nTz+Knp3bonzvdJRvGA2UHZOCWM05lfO6Fu6C7XAlNEBBaU2MnDgVHy1YjDM7tMU7jz2EjNR4oOQwkNgUi9dk44pHn5blvHzfMAzp10dadss3PAT30cWm0Ch2nRlPLIUESIAESIAESIAEgkKgbOmptoSucDuMz5oAV6PrMGHeBqzLOYJJ1/fEiaJSXDvlB/Tv3Awjzm+B8h0vo3zLOFnXuKZ3SqvM7E3F8u/+nZuebIO7BEA8JszL9uS1Ylcu7nl3MT4efhEapSVg37FiDJr8Pf53fU90bVZPiuJOjetgxAUd4d7/Eco2jDJ0edSDctXKQnyPVUHhZzdTil27pKqXjmK3evzs3u1L7MZ1+A/img7HzB+WonVmI/TskoUNu/Zg8BPPYfTgqzCk33koKCqV4vTm/n0939/38mt45YE70aGBG2WbHpWuyGrOmfn9ImzekyPFckFRsbz3/NM6Y8hFvQFXvBTVbZs0liJWCNu3Z8/FS/fejuSEeGzYvQ9j33wHEx8YjpTExJPlZjVH+Y4XUb7lCYpdHj1kd+gzHQmQAAmQAAmQQCQRsHJHVG1xpZ2BuKyJ2I9TTgrQRm5pmV2xt/APkXohGhbPRVn2fXDF1URcxwnIT70IL/2wFiMv7IJaiTUqsisvAcrzsS8/wUvMiq88grZvZ0yYu9YjhMV3WjHcMG4zytffD/eRH23hDrWFhmLXVjdVOxHFbrUR2srAdN5IaIj4jhNQmH4Z1u/ai9PbNAWK90nr6szvF2LByrVShP62actJQYqD0t3ZI2hvvBLlYj9uzjtyzslFFu59eTLG33oDOjRKlHPOhr1HPAL2UN4xz/9npKd5xLAS0lohLBrnEcP33Iqk43NQln2/9BYxukI9b9jqjAAkYoCqAEBkFiRAAiQQawQOHTqEIUOGyGbPnDkTGRkZHgSLFi1C7969PX//+OOP6NWrlymigoICjBo1CpMnT5Zphg8fjhdffBHJycmee5588kmMHTvW8/eMGTM85YsPVX1mz55tmkes9RHbC9gWu7V7Ii7rFewvb4cLXvwKL/2lB/q3iwdcNbCvoJZHtJ6WthHl2XcDaWcgvt0zWLG/pscN+eVre2BE386AuwxwF2PFnoKTltyko0CNOpgwfwtmr92F94ddiNEfL6uw5PZpC5TkYl9RnZNlt41D2aZ/wJ0z01Y3hnrRSrFrq5uqnYhit9oIbWXg07LbdnzFft0a6XAf+x3uwz9IL4+Zc3/9wzp7LRavWY8n3n5PuhvXq3kArsRMLF63vUIA33MLko58It2Z49r/G7nlraS78+M3X4ee7evIOedQQaJHAB88mvfHfbciGQeksB4//QPZjocHX33SktsxUwao2pBTAGVFbl97X8VLs6M/Ueza6nkmIgESIAESIIE/CCjx2b9/fy+xu379egwePBgrVqzwYmUmePVCV92kFbxCTN94442V2CvBqxe6Rnmw42KTgG2xKy27ryA/sZt0WxaXEKTCWissroOnzMWsYX1xWvpmlGffKxeccR1ewP6SxkhNrInjRSVSqIpr3qiBaJSehNlr92DC3DUyn5SybXAlNsLs9XnyszdvOh+3TluAEX27oH/H2nAX7UV+fGtZtvysfRLKN49F+e7XbHUcxa4tTNVOdPDT6dXOozoZUOxWh579e63mDVf9gXAlt4MIBBXX+h8oTOmJsW++izv+dAk6NG0kXYtPujX3kQXPnDO/wvIrxO7Rz2Tk5ri241GYeLoUrOKSrsmJCdItWgnWn7M3VojoodfAnb9BBqNSVuJ7rxp40ircMA5wu3GoKNXzWfu6eShff5+MN2B0hXresN8j1UtJy271+PFuEiABEogpAnpxqhe7SpiOHz8eY8aMkUJYCFX1tx6WsgKrfFJSUjxWXiGQu3Xr5vW3sBCre5QgXr58ubQkq7937NghBbe4Zs2ahY4dO8ZUH7GxJwlYLVo9KcVRIR1eQFzmEOw7ViqFa3bOUc/XWY1rY96oS9GwdJHTkoo4AAAgAElEQVQUu+6CrfLYEXkcSHJbuJKaeYJRSWtt386YvXa3TuxmYvb6I8Zit3gf8uNaUuyG+eCl2HWmg9yTbnOmIJNSbM0bYs4QVt6mt0ur7da9+zDkol7ymCEkNPYKGqWKkUGsbrwa5XumoHzTY54559CxQq9gViK9CkT1zbLlGrG7UUZ6NhW7cOFQYQrFrq5fKXZD+nNi4SRAAiQQOQS0QveSSy7Bvn370Lhx40puzNoWKbGrdztWaZRw1Yph9Zm6R1mRlXVYL6DV9yq9qufSpUspdiNneAWlprYWrX+U7BKuzG2fgKvOeTIojLhUgKoW9VIxafBZKN8zVUZk1l/i6JC41o9hxT4X3vl5M569+mwpdkd+sLTC0ivdmOtiwvzNcp/u84O6nwx8JdyYS49gX2H6yT2+DYroxhyUEVG9TCl2q8fP7t1hL3aF0G39KOKa3YlDJ4CPFy7BHZddApQcki/ChNuy8P5QlwpgNXHkcPTs0FAGjRLn5BrNOSpAVdP69WTAqpMW4VuR7DoEJGRKN2YRsGpA924nXaClGzOwIeeEZ49vPZfYdnGv6Zm7tOzaHZFMRwIkQAIkEBMElIgcOnQo6tevL62nZmJXK4yN9uDqxa7WQqzEqxLARm7KeouytgOUK3WPHj0q7f2NiY5iIz0E/BG74iZxnJCrxSjE1R8IJLXAhLnrMGnBOilYGyYfh6usSAabcRfnAAXbgIT6QFwi3EcWwVWnN1YeqvOH2D0L+/IKqxGgakuF+yEDVIXVaKbYdaY7wlrsSqH7D7lPt6AsGc/N+gTCnVgEj1KXu3AXULQDrpSOKChPk27KFeL1WkB8J87M/WPPb/net+FKPdUz58ycswDTvp1bcbxQWopXtGUGqKra+KNlt2rceBcJkAAJxDQBJSjNxK5eoPq7Z1fAVWLXaB9w165dDa222nKtAmPFdAfGSOP9EbvCPdDV9E4pWsXi8+5Zv+LD5dsqzsbNTADKCoCEBhpy5eIAIs/f+/IKcNv0hXhj6HloVEt8lejI0UOiAqG20DBAlTM/KO7ZdYaz6byhXJeb3IaC0hrSgir36TZrIismIiGLq2dWM6D0KA4VpuKGp19Eq8aN5H7cpLg8eQYv4lNPNqRoN9ylR+Qe4PEzPsUnC5di1uMPo0NmKlByRL5049FD1et3it3q8ePdJEACJBCTBKzEroJiJ51+H7AQuSLysvh39OjRlnt2VdRmrdA1c5uOyc6K4UbbFrviSJH2zyG/7iBcO2UBvlq9C3ednyXP2kXZCbiPLoMr7VTM3liEAf+d7flOHB/0wPtLJeGKfb0D0SgVcB9eCNTqCFdSS3nc0KsLslE/NalCODetDRTuBJKaYcXuPE80Z095Rbv/cGF+13bPUezaRlWthLTsVguf7ZvD1bIr3Y6zXvFEUP51w2avNl1zfk8panceOCgDVIl/P3v6UXnWLor2wp2fDVftczF+xv9hwsdfyO/OaNdGWn4/WrAYck/vTYPlnCMCWIntDXHN75cWZJVG7eXNSI0Hig8BSc299ge/fN8weR6vO++XikjMeb+Ycg/1vGF7QFQzIcVuNQHydhIgARKIRQJGIlYrWpVVtSr7Z7V7dgcMGFDpiCOjY48odGNxFFq32bbYTWyG+I4vw1X/T4DrpLVWLDbLd0+F++gSxLV9Eq5anWShby3ZiL90a4VaiTW9K1FyCOV7Z6B8+78R13gI4lo+BCQ0OpmmvAju3Dlw7/8IrkaD4arXz7M/WCYq3C7P4Czf/rx14zQpQr1opWXXr+6qcmJadquMzq8bzcZzl1bN8eydN6NHZ/Ogh+XlbsTFubzK27H/ICZ8/DlqxtfA6MFXSZdncX7ubxu3oN+ZXb3SHj2Rj+nfzsXz73+KpIQE/P36azC4b28ZpVldIo3YJ7xy8zbceXl/dGrRzPNduduN1Vu2SzH96SLjI4dU4lC/vPGrU6qRmGK3GvB4KwmQAAnEKgEzi61+v62VZVeJ1JycHOmW3KJFCy9LblZWlhS74vxcJaB9RXA2i/ocq/0U6+22LXbFft0GVyGu2d1AShugNA84vgrle96G+/BcuBpcgbj2z+HbrYnSsvvN/f3Rv0MtuPM3AfFpgLsEOLYc5XuneR3zIY4oiWtyG5DSAcjfIIWw+8CnFd2S0BBxze6BK2MA4HLBfWg2yne9BhTt8rvbKHb9RlalG0ItDih2q9Rtft/k6+WNELrCctqiYX3EuU6KWjeA4pJSuN1uNKpXB7WSknAoLw/Lsjdi+rfzsH7nbmm5feCay/HyR59j0ep1cl9uUkJNHC8oxIGjeVi3bSfe+WEBFq5c61XnWwZciKt6nYOM2un4Zf0mGbRK/Cuu09q2wq0DLpLRm48cP4HPFi/Dez8slHlaXaEez1b1C9T3FLuBIsl8SIAESCCGCJiJWLNzdpVbsdF9SiBr8flzzq7ZObxm+3ojpZuMLNiq7nrOdty29Zz0e5rVSwRVhv77qpQZatb+iF1fdRXBaMQxI6iZUZGsvFhaZ8s2PVIlcRpoLhS7gSZqnF+oxQHFrjP9HCxPhWeGDYUQrgk1asiGCAvta1/MxrPvfuxMw3SlhHo8O9Voil2nSLMcEiABRwj4Egj6xb4dK6BWiBlFAI5GgWCno3xZbH2JIiv3Z1G2Ub/o+05/zNDkyZMrVTvSxa4ae/pxZxSdWjTeV0AusxcC6h6rIGBVKdPOOAp2mkCJXVf6WYhr98+KY4mKdle4Ku+aCBTvD3YTbOVPsWsLU7UThVocUOxWuwttZRAssSuss3+/4Rq0zmyEddt34o2vv5eRl0N1hXo8O9Vuil2nSLMcEiABRwiYCQS9KFWV8SV4jQSC1uIYrQIh2B0l+mL69Ok8FsgEtD5gl17s6s8ZVmPb7Igno73Uendz/VnF+jL8LTPYY8hu/oESu3bLC1U6il1nyIdaHFDsOtPPwRK7ztTefimhHs/2a1q9lGEndq0Wj6K5VpYUPRL9wsFoQWCVZyS6b1VvaPBuEogsAlYCQb+Yr+5e0l69eiFaBUIwe15wHzFiBCZMmICOHc2DfASzDuGct3YcX3LJJdi3b1+ls4zVuFNWWV/eDKKtRmNdPfO0Ea+XLl3qOc5Jf1bx888/LyNk2y0zXBhT7DrTExRh5BxIAqGOxkyxG8jeDH1eYSd2xQNYPMjFW+SMjD/2xmg4qQfwxIkTIRabIv29995reN6iuk3kt3v3bmlFENeoUaPQtGlTjBkzRv5tladaSAwdOlQGStGnD303sgYkENsE7AgEZZlS7q9W1jD9Yl8cb6PNY9CgQXIuiUaBENujKbStV2NZPG/q16+PwYMHe4ldo+jWVYl4rRXMKgiYaLl69moF9NSpU+VzWTvWq1JmKMhS7DpDnWKXnANJgGI3kDTN86Jl1xnOlUoRD9qFCxeaureJB664lFAV/2/0mcrYyIqg/8wqT6M6WdUzRPhYLAnEJAErgSCg6C2/4jNfezq1li8132g/u+eee3weiRPJAiEmB1EYNtrX/ubqCE/10kZ5OeXn50ftWKbYdWZgU+yScyAJUOwGkibFbthZdn0JV7VYPe+88zwPZtGFvvZ/GVmKtQvjbt26SeuMrzyF+5ZeYItFyLhx4/DKK68YWqCdGaYshQRIQE/AzD3Z3wA7FLscW6EmEAyxq4Sudh+wr3OLBYNIfnFDsevMKKbYJedAEqDYDSRNit2wErtWlhf1QBZWFuHCrC5frs9GFlitaB4wYIAUzmZ5qoe8Xgxz35kzP0SWQgL+ErA6/9XXETjasih2/SXP9IEmYDWW/d0/ayR0RZ2NXJK5ZzfQvRnc/EIdoIpiN7j9q3InZ2c4292z27JRQ9w+sB/6dD0Fe3NzMeWL7zBn+QqvSl7W4ywM6N4NnVo0Q+1aKfht0xa88ulXWLl5W6XGXHD6Kbj3qoFo2yQT63fswutffovsHbtxz1WXoleXTkivlYKjx09g/so1mPjpVzh4NE+e+fvn83uiecP6KCopweqt2/H6l995zuH1RYxuzM6MJ69SlJgVQlbrNqj25Ir9S76EqdE+X4rdEHQkiySBEBIIlDWMe3ZD2IksWhIwE7tViYysXt6Yue5Ha7A1Wnad+TFRhJFzIAmEu2W3SUY9KXKvPu9ctGhYXza9rLwcXyz5BX977W0pQs9o3wZ/HXw1+px+iudcXZGuqLgEU7/+DmPffNcLWZdWzfH07Tei1ymd4HK5ZH6LVq1DYkJNnNWxHeLj4jzpS8vKsHDVWuTkHsafepyNtJRkz3dutxuLVq/Do1NnYM22nT67hWI3kKO2GnmpN84ioJTaIxdJlt09e/Zg79691SDAW0mABOwQSE1NRYsWLbBjxw6voD7p6ekoKSnBgw8+CHEWq96yK/KeNWtWpcjA6uVbTk6O/F7kLbY8iDyURa06AuGFF15AYWGhrG9ZWZmdJjJNjBAwG8siSFrNmjWxZcsWOcZXrPC2IOjPzG3cuLEMOCUu8aJ49uzZlQiqo7eMjuZSwrhDhw7YsGGDaZk9evSQzzkROTrcrq5HeoRblYJSnxV1lgYlX7uZnjXFeyzavS/S0v0yrGtIq0zOzuDv/+RLPgt67MZrMfzy/khOTMCEuWsxacE6zB15KVZt3ICHJr2JJvXrYdwt1+OcrPbILy7DtVN+wFerd+Gu87Pw8p+7Y+rXczDmjYq5WVypyUkYd/P1uOGi87FuXx7ueXcxPrzzQrhLC9Gobh2s3nME/V7+BgePF8r039zfHxdlZaKkpBTliPPkr77r064B3vh6TiVBrW/U7DEjnQFqUEpmZiaaNGniSPlh5cZs1mK1j3f06NGW+2vFYkB7cc+uI+OIhZBA2BAws4ZZnbNrdJ8Ss9rGaY8u8yUQxLE6RkepibyUKAkbaKxIWBLwdTyWr+Pw9PdlZ2ejd+/ehm3UnjMdjUfw0bLrzNCmZZecA0kg3C27j998He647GKM+ugXvLogG1mNa3vE7r/f+wQPXHM5Lj2nG+Zk78WA/87Gy9f2wF29O+BQ3jGs2roNEz/9Wlpf1TXssosx+tqrUOaqiQte/Ep+/MPIS5Fa04X8UsjPXvpLD/Tv3BSz1+7GjW/Ox5wHBqBrs3r42yc/44az28r/F9+N/GCprMvqzRvx4MQ3sOdQrmnX0LIbyFFrMy+jfbD6oFRWkZP1RTEas034TEYCUULAl0DQL+a1C32r/ZECjzaoj8IVjQIhSoZCTDfDV+DGWAJDsetMb/srdoee0w4v/Lk7Ji3IxtjPl1eqpFjIZ9ZOQZfxH5s2YM3YQeicWUd+v3bvEa+0F3bMxLRb+qBpnRQcKyzBve8twfSfNnnymnJjb9zeq4P8+/vsPdJqZucKtQjzl7OdNoVjmlBzttqzK1yNHxnyZ5zZoS2+X5/jEZjCsvvL+k248/L+2JVXgsFT5mLWsL44tWldrNu+Cx/OX4Q3v/kexwsqLLTiEnk9ddsQnNqmJZ75ZgXObFEf47/8DR/deSHSEuOw6WC+Jx8haPflFWDQ5O/xv+t7om2DdJwoKkENlKJmjXgUlLpw2/SFmHpjb2Rv3SKtzNv37afYdQvn7jC5tC7Las+ucMGaPn265+w/qzNxjZrCc3bDpINZDRIIcwIUCGHeQayeLQIMoHgS05b6d9liFumJ2hx8NaRN8EeEKSHaIDUJz367spLYVUJUL2C1DdSKYZVfdk6Fq6e4hBDeezRf/i3yG9ClGW56az5+WL8X4y/vhrvPz8KDHy7D7iMnpCj+Zs0uDJvxoyXDUIswfzhbNiaME4Sas5XYFehE4Klnht2I1fsLPWJ3w7atKC4rxTldOuO6KXPRs00jvPTDGul+LFyYX7zmLHwwfzGenvGB3Ncr9v4+edsQXNbjTPxvwXp0bFQbjdOTPW7Mia5yJCYmSTdlcb0/7EL8uHkf1u87inv6ZGHHvgOoGR+P1JQk1KiZKMsc0bcLKtyYv8fYN9/x2cu07IboR6CPyOyvJcXoeCJ9nlo3RNVMWmcqSOjdNtX+RrPhoD/ORWspU/do8zTqT30eRv0TouHIYmOIAAVC4Dp7xa5c+bD+ePhFaJTuvbVElXL3u4ul+5e4hIvXiL6dK1XgRFGp116nSdf3lGlE/mr/klhAqM8D1wLmFC0EKHad6Ul/RNhnd/fD/mOFuLJri0qWXWHxHX5eRxSWlJlado2swloB275hukfMCmuuEsNK0GqFsKCjF8O+iIVahPnD2ZmeD04poeZcVbG7K2cP6qal4nh5grTG9u2YiecHdcemA3nymTVm4Om4oVszPD3zQ0z/di7+et3VuOuKAdiaW4jfdh7CLee2l883tWf3xPGjaFyvLlxxNSo9C7fsycG8FatxZa9z8MuuPOkuLS6xn7dfVia++ulXPDplBt2YAUTEnl1/f0pi0Sr2KF155ZX+3hrT6VWETz0EM8FrdFSUuFcreI3y1IpZs7NPKXhjeiiy8RFMQLhYqT1H80YNNBS7IqCHeIMt9h+JB7ty9RIuWuoSe4/UXietENa6cIn0QjR3alzHUCxHMEZWPUAEKHYDBNIiG7siTAjLVhmpeHvppkpuzEKU/nfwufjX7JW4uUc7n2J34nXn4v1ft3qssVoB3KR2ipclV1RdCFxx3T9rSSVLrhDKIy/sIi1wRi7V2qaHWoTZ5exMrwevlFBzrqrY3X9oPxrWqYMVOScwYe4aaYmtlVhDghLPqh25x/HObX3w1ZJlmP3zcohAV5n1G8ixJ8agSKt9WdwwLUlGZS4qdcs0a/Yexrs/b5GC9oJ2DfHj6rXo0qqFFMTiEs/WB95fKr/v3CARY994B58v+dm0o2jZDd4YDnrOQmC1atXK6yzeoBca4QVohasKnqOs3WbCU7/H8eDBg15RcAUSEQHUVzRbfRkqkq641yhCboRjZvVJIOoJaPccmVl2Nx84hrYN0iQLYb29Y+aP+Nslp8kAG+IyE8DqYb4u54jHmmvHihz10NlAUwIUu84MDjsiTFltez//JYyss8Li+/uuXCk4fe3ZVZZa0TKta7ISrD3bNKwklFV+Qkjr9wpb7R+m2HVmDIUT56qK3QOHDqBh3dr4fe9JsXvwSK6MqDx/0wEpgN8b1heLV67Gyi3bZETnJdsOe6yyetJCtPZu28jrGSkE7ZNf/S5/I0nuQqzcvBUtGzdE55bNZVRn9QL4prNb4tl3P5Zn9ZpdFLvOj+2Alfj6669j0KBByMjICFiesZCRcjdWYld/lqMVA/25pEq4imMpXnzxRYhI2SpPZS3WH92iRPfSpUspdq2A83sSCDMCymKr9hz5cmNWVddbZpXrsn6vk3JV1qdXlmQVqTLMkLA6ISZgR4SFuIoBKT7UljA7nH8cfRkmL1wvA0XpBaawrp7erB6umDRH8rAKUCXuF9bdtKSaHn4qEJWRVZhiNyDDzLFMQj2eqyp2d+/bizqptTxuzCI4VWateHlE0Zs/bYV4Ufu/685FUUkJataosPhqz88Vf+tf4Ootveooo/6dm+GOXu2Qm3ccy7I3yKBXf+nTU0aIvqprS3RvURvPzPhQBsSi2A2jAFWO/YpYkCEBI5dioz22RjcrEavOZRTHriirrdHRFkZ7e0W+esGsP0qKXUcCJBCeBMQDWb/nyJfY1e671e7ZVVZdo71Ot/fsIPctiQAcwgVaXEocaz8LT0KsVSgI2BFhoahXoMsMtTiw4izErPDeSKgRV6npIhqyiLysIitrExhFUtZnoCy9RwuKZURmIWyzGtfxWH1FerVPV7hP612gtft9tRGbjfoo3DkHelyFKr9Qc7YSuy0bNcTIP1+Oq3v3wKKth2SAKrFtpyD/GI4VFEgr632zlkq3ZeHKfLyoxBNB+bRm9eDSgBUyzOU6+YlW3DZIS8KBY4Vya9Dd53fCfRd0wqrdh+X+3xm39vE8B1V22nuP5h3G3157GwtXrqXYDadozKH6UbHcCgJGZ4JqxasvTtogVErI+it2tWKb55ByVJJA5BAQgtNsz5FZgCrVOv3eXPG32V6nN286H7dOW0CxGzlDI+Q1tRJhIa9ggCoQanHgL2cr12Ery64Wm0jbvVUDz/FCevHKAFUBGmQOZhPq8Wwldu+58lI8dO1VeHvZNrlHVlz1U5Pki5Y6NUuRlJCA1JRUT1Ap8b1wSRYvacvdbjlWRYBG8dmZTdPw5PT3cbygQEZmPlAAT4CquPJiNKidjlV7KiKNi6jO2ryUZ1N2zlH5+cBTmklxHe8qx9uz5+Kf73zodcyRvgvpxuzgoGZRoSdQlT27+lrr8xDf9+7d2ytglZEAFum0QtcqAnToabEGJEACWgJKsBpRUQ94X8SE+7Pah2skdtVnSuwK9y0VtEofsIo9QwJaAv6KsEilF2px4C/nQIldYbFt1yC90hFGPHooUkdyRb1DPZ6txO5Nl/TFozf+BRnpFbEntNfiNdn4fdNWafXNzKgIHKWuPYdykZacjLSUZHlerjhG6IK2GXhqxgfYuGsPnr3zZnRp1VwmLykrww/LVyI9JRndO3XwcncuLStDXn6BdJmO01iFxX2FxcX4bPHPcr+urzN2RVqK3cj+nbD2fhJQYlPcJlySxX5no8+02Rrt6dXuyT3rrLNkwCpfe3ZFfrEodLVRqu1Yz+0cn2V1xJPecs+XCn7+SJjcNgF/g0YJsSsuIWCNglNpxbD2/8U9/pZluxFMGBUE/BVhkdroUIsDfzn7K3aFeBVuzlMXbcA7P2+WEZWb1kmB2Vm8ypor0hi5QquzfEV/CzdqdT6vVf9HGmer9oTr96HmbCV2BbdbBlyIS846HanJydItWVhst+Xsx7s/LMTStetxRvs2EKK4W/u2KCktlQGphEi95vye+Ptnv2Pehr3S9flg7kHpbizuufis03Ftn16ol56G3zdtwbRv5+FEYSGG9OuDvqefIgNd7TxwCN8sWy7zu7n/hejZJQtJCTVl3ht27cE73y/AJwsrrM1WF8WuFSF+H1UEjFyIlRXWbN+u/vuUlBSMGjUKkydPhnBDzsrKsozGrBVxZvt4owo04NnLrG2XleDVn38s7g3EEU90F4+20RUe7fFHgBpZZtURDfq9TiJaM48eCo8+jpRa+CvCIqVd+nqGWhw4wVkIZOGmef3UeSHrpljgHDK4moJDzdmO2K0Kp2eGDZUiOeGP4FRHT+TjtS9mSytsKC6K3VBQZ5khJWB1zq7ekmt2zq72qCIjkab93qxMK/EXUlDVLFwfgVr/tz57/RFP4nvtkU7169e3fKmg7zurY6Wq2UTeHuME9GJXuTnfdX4Wnh/U3WsfU1bj2vLttnZvrwo69dXqXZKk3hVaG9xK5KkiNUc7diN3cbVPTHtGseCgZaTlomUpXiqIfWNGeUQLYydEWDiMu1CLg2BzFpbd5nVrefblhop5tHMOFddwe3kTLLF7Va9z8PcbrkHrzEZYt30n3vj6e0z7dm7IsFPshgw9Cw4lAb341Lq6GrktV8e91kwsi/ZHs9jV96/+yCf990b7nLX3CLFr5S6uL8PKRT2UYzCYZZesW43j/3katf81AXH1GxgWJdIc/fsIuE8cR+IFFyP9sae90uU99SiK5n0HV61UmU/NTqd4vre6N5hti4S831qyEX/p1hq1EiuOXOBln4B4AfDB8q245dz2npuEIH3225V4fUjvSkz1rIVF/LbpC/HG0PPkiwWtO7j+5UQ0Wc+DLcLs92BwU1KEBZevyp2cY4NzsMSuM/Tsl0Kxa58VU8YQASGa2rRpIy2JvKpHQOs67suFW382sShV+1mrVq18BgIbPXq0dC/Xnl0ci+cZlx88gMMjbpedVnfCVEOxK9IIoZv60KNSxAphW6Nla6QMHSbvy58+BaXbt0oBrBfOVvdWb7RE9t3KImknWFVkt9TZ2mv3OluVLPrg0xXbpRXczHW8U+M6ct90NO2Lpti1GhmB+Z6cA8PRKhdytiIUmO8pdgPDMVxycfHooXDpivCvhxBYCxcuxIsvvgief1v9/tIGjPJlyabYrT5rkcOJ1yagRqdTkP/266aWXa2YFfdoBa34WyuExd9aMezrXjMrcmBaxlxikYCw9N4x80d5dqnehdmIh3BZvqprS3n0hdGeaiFwZ6/dJY+tGP3xMijhK/JSx1u89Jcelc51DHf2FAfO9BA5k3MgCYTagk6xG8jeDH1eFLuh7wPWIMYJWO2fpdit/gARQjS+VRvE1W/o041Zb8lV1uDUu0ca3ivyLf71J9R+5iUce+EZLyuw9t7E8y6sfiOYAwloCPhyYdaD0rsw2zneaUTfLh5hq/ZQaz+LlM6gCHOmp8iZnANJgGI3kDTN86IbszOcWQoJxBQB5bqck5ODWbNmoWPHjpZHPHHPbvWGiLDOlq5bjeRB11VyPdbm7M4/gaOPjETyNddDiVPtZyJtwUfvSmHrSqklby1a+IP8LP2xZ5D31COm91LsVq8PeXdlAlV1YRY5UexG34gKtTig2HVmTJGzM5xp2XWGs1Ol0LLrFGmWQwJCLBUUeI5nUsG/rCy7jMZc9aEjxOqJ6VNQa+gwKVB9Baii2K06Z97pLAG9pdZX6UbuzkLsjvxgqVcUbLVPV0XL7t+5mdy/Ky6jPb7OtrjqpVEcVJ2dP3eSsz+0qp6WnKvOzp877Yrdlo0a4vaB/dCn6ynYm5uLKV98hznLV6BJRj3cfeWlOO/UTkhLScHR4yewYOUavPbFt9hzKLdSVUSU5hv69UGrRhWBMzfvycG07+bi65+Wy7zuuepS9OrSCem1KvKav3INJn76FQ4ezYOogzjO6LQ2rVCzRry8v7C4BItWr8PMOfNlGrOLll1/RgXTkgAJ2CagxK3+BnXmrd0jnrRBrayOeNLuD9aWG+3n7ArLa94Tfzfsm/TH/+Wx4IoESuwmnHmOJyCVNuhU+cH9OD7pJa/gVmqfbtqDj0irsNm92ojNtgcKE5KACQFtsEMnptEAACAASURBVCkrSEbuzrEUoGrw/JPR0q1YRfL3s/qsDmn1KcKcwU/OznC2ErtCgAqRe/V556JFw/qyUmXl5fhiyS945/sFuOfKS9H71E6Ij4vzVLi0rAzzVqzGk9NmYc22nZ7P/3rd1bh94MXISE/zalxO7mF8seRXZLVognO7ZFXO6/fVeOadD3F17x4YNvBiJCcmeN1fUFSMVz//Bk/P+IBilwGqnPnhsBQS0BLQC16t6Az0EU+qXL3g1R4rFSu9Y3X0EANUxcpIiOx2aoNNWbXEzN05Vo4eoti1GiGB+Z4iLDAcrXIhZytCgfneSuw+duO1GH55fykwJ2b/A7/lLsSjp76GbZtKcaygEAPPORM/HZqNV9ePQXF5ERLiEnFXxydxdr1L8MG8RXh06gwcLyiEsOiOu+V6NGuQgbG/D8X6o7/JBmQmt8Ljp7+BmmVpSE5MxNKD33jyEt9f33okBja5BfN+W4WWjRsisW4enlp5B46VHJH3n9/octzR9km88c0cPDZ1JsUuxW5gfhjMhQQCSYBHPAWS5sm8rMSu1fFBPHooOP3CXO0TMHNhVsc73XV+ljxeSFxWEZuFaH51QTbqpyZhzgMDvKI6C4twv5e/wcHjhdDmab+m4ZGSYteZfrArwtrUT8O9fTqhX6cm2H0kH/+duxZfr9klK3ll1xbyHOmsRnVwpKAI32fvxasLs7Hr8IlKjTi7ZX3ceV4WzmnVAOVuN5ZtO4DXf1yPn7cf9KRNS6qJId3bol9WE3RsVBvxcS58uWoncvIKMPCU5mhZLxVFpWX4fdch/HfuOizdut8SFvdGWyIKSIJQc7YSu4/ffB3uuOxiPLP2dilQ02rWkWL30J4E1E1LRXz6Ybyx6RmM6vwf1E1oKIXsnvyteOy011GYm47Rr76JpWvXQ+Uzdcvj2Ji3SgpccT3x+21IT6iLcV2nYceJbClk/9TsFlzVYhg+3TEFH22fJMVz+4ReqJNaCzO2PouOtc9Ar4YDPfx37D+Ix998B58v+Zlil2I3IL9LZkICASPAI54ChrJSRnqxq9ycEy+4WJ6dKy6RRhwx5D5xHNrPVWYiYnPRvO/gqpUqjzDSuihb3Ru8ljFnEqgg8NaSjfhLt9aolViDSABQ7DozDKzEbrO6taTIve6sNmiVkSorVVbuxse/b8N97y2RL1REtO+MWomeCpeWl+O7dXvw+OfLvUTsjd3b4rGBp0sBq71W7s7FU1+twAfLt8rfwN/7n4bTm9dDnMvlSZZfXAqXy4XkmhV7G8XldgPzNu7FyPd/gsjD1xVqEWbF2ZneDn4poeZsJXZ7ndIJjwz5M87s0BZf7H4TX+x6S4rdEwdT0bheHWwoXowmyS2RWtYUiTVr4lD5No9gPSPxCjz86lv44bdV+NcdN+Gm/n3x1OpbJdTxp0+X/wpr8b7CXVLsLjnwNd7Y+DRua/+oFLPbjq/Dv1ffhyFtHsKZdfohp3gzPto+GQ91ecnTMXn5+dKd+l/vfCQtyGYX9+wGfyyzBBIgARIICwIFH7+HpAGXe6Ish0WlWAkS8IOAsux+c3//iDsL149m+p2UYtdvZFW6wUqEPXPlmXjgwi5ISaihcft8HWu3p0pr69/6nyYtrcqVU7l9nlN/AD75fTse/HCZtPB2a5GBVwafi3PbNJQWrne3VizwhdvmvVn/lKL4q9U7MfScdhBWZCEMlHunSHN3x2dwtOSAtJztLdgm7xUuof0zb8X/5q/D6I+WUexWaQQE9qZwF7uitZf1OAvPDLsRP+d/4hG7wrIrxO2pbVoiv7AIM+bMl4I4o0mxR6CmH++Chye/hV/Wb8I9Vw7EQ9deibmH3pFjWYzFPo2vwItrH8Jt7R5B44S2KMAROV7FJSy/83M+w+78zXIsu91ufL7rDc/vQNwvrL8nCgsx9as5GD9tls+OodgN7LhlbiRAAiQQdgSUZVcfrCrsKhohFdLuORIuVeotta/qqwWrWtyKN9eL9n9Vaa+T1j2rKuVECEJWM8AEKHYDDNQkOyux++zVZ+P+vp3xzzW3aNw+X8em3bVxvLAEl5/WHJM3PCqtWWLeEHPAzC3/wV9PeQU1S1tKEfreL1swZuDpePjiU7Ey7zvP97UTMqQYuKDxVRiQeSsO5xchs3aKFNUL9n0uBcTFjW+BsO8Ksf30yjtlWjGniPmnwir3OrJ3pOHOmYsM3aZVs0Mtwqw4O9PbwS8l1JytLLtmYnfzhhI8++7HOKN9Gxw+fhxN62dg5DWXY17uu1ieOx9jT30L789bhEemTJcW19PatsI/hw3FOZ06eF7eaPf3rt2+E+2aNEZJ/DHPCxr1bM3NO4akxARsPPELutbr5XluZiRmSlF86ECZLEdYkM0uit3gj2WWEMYEjDbKi30HRpc2rXq7qk2nf1PLRWsYdzyrRgJVJKDcrsRC9XDxfvlgbp9+qrS2GF0qzfHSI3IfU6vUTjKZsMSY7XUSaUQ5TVPayrfXShT3aHCJaTlVbA5vixICFLvOdKSVCLugQyaeuqIbzmndAF/sesMjMPccqIf0pASkped4LF9qjSDWDo2SmuH2tk9h4vx1+Pe3KzHxup4YdEZLjFtxk/xOzS9CtM7L+RRjT38DdWo2wGc7p8oyxNySmdQBv2w/iBpxcWibWY7jpbmohdZIiI/D4bLNeGntw3ig03PYtCsdd72zGFsOHjOFFmoRZsXZmd4Ofimh5lwdsfvg/96QxwtdeMapMvhUZmaix1JbnlcXY958B7N/rghEJUSu2Ld7dsd2+L+dU7H52Cr8nvsjlGAtK0iSQbCK4/KkK/P+wt3Ydjy7IkBV5s1YsXmbjALdtEEGMuvVxbGyQ54XP30zbsDzsz7BpM++odjlnt3g/2gjrQSxmDTaKG9kpdEvPLX7CkS7tQtg7ZtaLlojbVSwviRgTkC7h0gtVPW/d/3dYiErLv28svjAN3Kvk1b8quAcwr3r54NzcUmTwZ7stPOV2Qs59l3sEqDYdabv7Yiwq09viZev7YFfj73rEbtHjjSUVtjNhXM9ltqk8laok5yAqZsfk2uRMV2nYu6aAkxemI2nrjgTHZq6Ty7oG9wkA1StPf69Z19j05TWUji3TTsFyw5+LwGIF/FDWjyBzQePoV5KAmonJ8Bd4wieXHG7tPIKN+ZJ89fhIboxOzNgLEoJtdit6nhetz0Nw99ZhE6N60C47p/Vsr4cl8Ia26P+pVi15zA+X7kDr/24XnoQ/POqs6R7/+y9b0rLr3geKtf7Jimt5Z5d4Xb/r1X34Irmt0lvBPHMW3rgWxmgKq2kB+55d4ncay7yGtarA77e86Z0c76l9ZN47rtVeOLLCmFtdIWas1ODzUWx6xTqyClHvwjVClZ9K1bkLpLuE+ISlhrtD9JoAaze1N7QZhQXrZEzJFhTEvBJQD2cVbRIkdjo968yUVaYxPgk+ZZa68KsL8hXPiKtr/mJ3UYCdsXu2mkHsPqNimi85zzaDC0v9g5+dHB1Pn64b6v8vk7bJJw7rhnSmp8MpmRE+tjOIqx58wC6jcxEQnpFQCRtPo3PTkWPMc0Mv1P52S0rEs7ZNRK7J441RpPaKVhwaLq0zAr3y4NHktA4PRnf73+7wlrb9Q38tKkYby7ZiMcvOx210k5agdsm9ZX7Fovit3sswwcK98hotafX642HurzscQ8V1rCz0q9HWmJNzD0wzWuf4+XNbsenK7Zj5Ac/0Y05DKaNUIuw6ojdaT9twqgLu6B7qwb4v51TpPDUejiJwGyFpWWoEefCscIS1KuV6PFUuKdjhSeUuE95JuzO3+p5EdSyViccKTnpOXVb26dwtKAYIkr/rzsOYtAZrTDvwDRZ5vXNx2HM58vlXnSzK9ScnRpqFLtOkY6gctQeOv1GeWVpMWuKErLqR21k2fFlheGiNYIGCatKAhoCyiVZfCQWq8LCKn7/ek8PdYuYK3af2ILBrUdIK632WAb9PCPmI/XGWw9d/4KNnUICegJ2xO72746iVmZN1D8lBUKg/jYhB2eMaOwRs2VF5dj+7VG0vKQ24hPjbEEuzivD0icrjtRRglbkvXfpcXT4SwZEnr9PzJHfn35vY/lvzi8n0LRXmid/kX7Ll0dwyq0NLMuNXLGbiaZ1UjD/4DQvsSsE8Hf73qokdp/40xlITt3rEbZC7Iq9uAVx2zyf/Z670LP3V8BU85M4yuUfXd5CSVk50pNqSs7afb1npF6Hhz5cho9+qwhcZXSFWhzYEWG2BmiYJwp3ziL42T8GdMXgM1vLlzJKmNYsbQE3gGZ1asmXLNpnlxiH6pmo9UIS0cD/t16d1VuxpefxFUORV3xYuuXnFR+SQdbOqHeeDEolojOL83uvaXm33M6jvcRz97Odb+Dvp/4PW3LicN97S30eqRVqzk4NQ4pdp0hHWDlGQWPMmqANJqPds6usN2rxK+43+kw9jLRW4QjDxeqSQMwT0EY9VTDE2YPa/bjahadwHVQPajWH6B/eYnGgolIavWwT84n+rXnMdwQBeBGwI3bz95cgpWGF+BEidPWbB9DmsjoesSusseISYtjuteWLw0hvlYhNH+d6LLtHNhUirXmCR7gaCWtt/kKEi0tvZTaqQ6SK3byjjZBZOxmLD8/0CAbhxlw3JQFTNj0mRevjp02TRxRNWbQB/7zyLNSrt99zjEvfBjdJHKuPzfFYv77cNU3eN/a0t7H14HEZlfnVDY/Izx7t8hZ+350rjz06tUldiLN4PR5nLcbh8S9+k2f/ml2hFgcUu3Z/gdVLZ8X5wX6nyGBpM7c/LoOgiUt5KJ3b4FJMWv+I53NtTYQR6coWw/D470NloDbx9xXNb5fHYxnFyqkVX19agJXALS4vktmpqMvi/43uKy1Ox1Nf/Y4JPsayuDfU47l6vWT/bopd+6xiKqVYROo3ylvth1MCWQlef8QuF60xNbzY2CgnoLWk6Pfkqu+0YtfoM4FI7XXSBrVT6IS41p8tGOVY2bwqELAjdrXZCnfmWpkJXgJTuTjr3Y7NqqMsxYm14yu5MWvvMXJzVt8biW5fzY9UsZtzIAN1UhK8rLX6AFXDOzyDwpIyJMS7cLy4FHWTE/C4SYAqdTSLirDsKm4uLcdPrrpZBrQSeeWeKMLc9XtxrKgEQ7q3lRGiu9Xrg/MzhuKxz37FpAXZFLtV+K0F8pZQizArsXtn74546soz0SA1qVKzS8vdUqCaXaVl5agRHye3+iw5MBtXNr1PvnwRL16014HjhZiTvUeO315tGiFek6c4gzrnaIE8lzo5wftM9c0HjmHC3DWWQpdiN5AjlnlFHAGt64V2o7ydY0S0rsgqpL/WsmPkqsxFa8QNEVaYBHwSEL/z33IXVrLqqpv0cQGM9uX6egFmZfFl95CAImBX7ArhuWTcLhzZXOi1Z1eIzrIit9xXK0TsT0/vMtzTq8oT+eTtKJbuyL7ErEjvy3LrjwuzyCvcxa6Z22dpflPk5hfJ83PNjh5qUStLWr48LwLK3Vh68GvDo4eElUydoyvclvXHGOk9RLTbrQqOZ+K+95bgh/V7KXZDPIWEu9gVeO46PwuXndJcilQxOkWgtJ2HTyCvsER6E4hjrrSSV7g3ixc1bRuk49l1t2JP/lb5jBTeDdOWbkLXZvXkf6VlbizbdgBvL90kXZAbpiXhtp4dcEnnpshMT8H23OP4bOUOTP9pE645oxWuP7sNWmek4UhBMeZv2IvXF23Ahn0VXiFWV6g5W9UvUN/TshsoklGUj37vrZFoNWuuWOSKS+zb9RWgSu3rjeVFq7JmaQ+21++/0HLWuosbnWHq64gnq3ujaPiyKSEmIMbh1mNrZaRII4usqJ7ebVn/EszXXidxv37Lg0gvLl+/nxBjYfEhImBX7KrqqQBSRkGqRBora6x2b6+vtGJP76ZPc9FxcIbhflx/XJgjQez6cvvMjDsPSTXi0aROisclU7mE9mwwUIqIJ1be5HH7vKzpbagZH+cJPCXarzzKdh/Jl5GcD5RslK7Ox0qOeNxLezYciO3H13k+F/dlJreScQaSXBl4bWG2DOgjggaZXaEWB1YWxxD9zAJebLRyFtHI7zovCwk1Kvb+C4E64Ye1ePyL5QFnaCfDUHO2U8dApKHYDQTFKMtDb5URi1exUV6799aoyUbi1tfRQ0bBZWJp0Wp0sL1+f6PirGerfyHhi7PVvVE2fNmcEBDQvrgxehGjtjhov1OfaRecYquEChijb4bYo3R6vV5eC1WVRi1YrbZahABNQIvUvyAzOtdcW6A+vb5vYuEFmb9iV/ATQvPE3mJ0vqmBYf9t+OAQMnukVorGrI20rL/xwldae+35FXt6m52f7onErE0vhPCqKftw6rBGht8bVSrcLbu+3D7nb8yRlqybzmmHRunJnuYVlZZh4/48NKtbSwpY5fZ5Wea9UpAK9051CUH8+85cvLowG2c0z8CN3dt6uYUKt88DxwrRMD0Z8Rorsbi/oKQMHy7finFf/ObzjF2RNtTigGI3oFOqaWbB4nztma0x/vJuaNcgXR5DJI67EscQheoK9Xh2qt0Uu06RjrByjDa8i4WkdtE6qvN/5Fl3yjJpFIxGNNtoQWUUzEa/6I0wZH5VVyxCjxYf8jpLVBxsP7Lzc57PtBnqLV9a1yuRTpwpOKTNQx5LmlYM+7rXKsK2X41iYhKwICD24F7d8g4ZrZmX/wT0L8je3fqSV6ASfY6+Xh7GyguyqopdwdIsMJSZ2NXzN7PsaqM/G40CIZr3Lz9hKrYjUeyKOhu5fW45eAxvLdmIhZv2SZfQYb07oEPD2tiw/6h07RT///cBp+GF9bd7uX2KwDs9WjfEOa0aSDfoD5dvw9tLN3qssld2bYGbe7RHVuPaOHi8CPM37sWCjftww9lt0Kd9YyTVjIfYW7ku5wjeXLwR7/2yxdYPMtTiIFgizFbjHUxEzs7ADjVnZ1oJUOw6RTrKyuGiNXAdahacR1uC3pKrPde0QVITz94lJV61RzyJaLYiMIdyHTc6EzVwrWFOJFCZgPY4M7oaV22EiN/tnoLt6NlggCcD/d5nbc5mx1yINFZbTKLpBZm/YldYVZe/tBddbm1geI6uP+7FRmJXf78ob9eCPLT5U11P94mAWA271fIr+nO4W3arNuoBun16k6PYrepI8u8+cvaPV7inptgN9x4Ks/px0RrYDtG6cmpDyesXrcKCbha9VqSdl/Opl5u5ioQtLMXCYmwn8m1gW8bcSIAEgk1A/xJMW57ZkXAijdUZ6NH0gsxK7Krzbjd/dlji00dcVufl5vx8XH6v38urIjXr3ZRFWr3YVWm1/VSnbRLOHdfMI6yr4sIs8otWsUu3T4rdYM+jRvlT7IaCevDKpNgNHlvmTAK2CWgPttdbvqyOaqHYtY2ZCUkgaggI66yvrQ/i+9oJGXK7hAjUIy4VE8DXsXDR9oLMSuwGYkAIgXp4QwEanZUaiOyqlEe0it0qwQjiTaF2+6QIC2LnarImZ2c4O1UKxa5TpFkOCVgQMLPSKLHbPv1UL1dktU/3QOEeiDMFjY54Uvuqze41i5bLziIBEghvAuIFWdOUtrYjUGvnF4rdwPWtsNYeXJWPHmOa2Q4mFbjST+ZEsRsMqpXzpNglZ2cIOFNKqMezM63knl2nOLMcErAkIBaj4mB7oz2NDFBliY8JSCBmCAg35PVHf8Nt7R+13WZxj9ju8Ohpr8lAg7HygswJy67tTghiQordIMLVZB1qcUCLozP9TM7OcHaqFFp2nSLNckjABwGjPXTa5FbHB8VKZFUOIhKIdQJiLnhj0zMQXhv+RLXWil0GqIq+UUSx60yfUuySszMEnCkl1OPZmVbSsusUZ5ZDAl4E9Ecv6c8JNTqXVBtwxugs01g4M/NAv+4xMZIazFkWE+1kI/0jYLRPV0TGF/OBry0JRvfFygsyWnb9G2NVTU1LWFXJ+XcfOfvHq6qpybmq5MLzPlp2w7NfWCsSkAR4xJP3QKDY5Q8jVgloX3ZpGagXX/oXZCronUjrzxnoKm+rl2uR0g8Uu870FMUBOQeSQKgtjhzPgezN0OdFsRv6PmANSKASAR7xZDwoKHb5YyEB3wT4gsybD8WuM78YigNyDiQBit1A0jTPK9ScnWkl3Zid4sxySIAEAkCAYjcAEJlFVBLgCzLjbqXYdWa4U+yScyAJhFqEcTwHsjdDnxctu6HvA9aABEjAJgGKXZugmIwESEASoNh1ZiBQHJBzIAlQ7AaSJi27FLvOjCeWQgIkEAACXFAFAKKNLMjZBiQmiQgCFLvOdBPnDHIOJAGK3UDSpNil2HVmPLEUEiCBABDggioAEG1kQc42IDFJRBCg2HWmmzhnkHMgCVDsBpImxS7FrjPjiaWQAAkEgAAXVAGAaCMLcrYBiUkiggDFrjPdxDmDnANJINRil/NGIHsz9HlR7Ia+D1gDEiABmwS4oLIJqprJyLmaAHl72BDgotWZruCcQc6BJECxG0ia5nnN6rPamYJCXArFbog7gMWTAAnYJ+DPgmrOAwPQvVUD3PveEkz/aZNhISJNZu0UdBn/sWklptzYG7f36iC//z57D/q9/I0n7YUdMzHtlj5oWicFxwpLKpXl615frQ71g94fzvZ7L/xShppz+BGJvhpR7DrTp5wzyDmQBEI9N3PeCGRvhj4vit3Q9wFrQAIkYJOA3QXVmrGD0DmzjqEAVUUpIbp27xFTsTv+8m64+/wsPPjhMuw+ckIK22/W7MKwGT/KbEQ5e4/mSwEs8hvQpRluems+fli/F1b3Uuza7PQgJgvlgsruWA5i8x3JOpSMRQO5aHWkm8nZGczgvOEMaM4bznB2qhSKXadIsxwSIIFqE/DnQS/E57Vntja07A49px2Gn9cRhSVlPi27WjErKq8VtBd0yPQIYWE5VlZeJYZ93SvEcDiLXT7oqz1ULTPwZyxbZhbGCSh2nemcULsjcs5wpp85bzjDmePZGc5OlUKx6xTpEJXDH2yIwLPYoBDw50FvJnaFKP3v4HPxr9krcXOPdqZiVy9eRYOEtXbkhV3w0g9r0KR2ipclV3wvBK647p+1pJIVWHvv2M+XU+wGZYT4l2koBYI/Y9m/VoVXaopdZ/ojlGNZtJBrDWf6mfOGM5w5np3h7FQpFLtOkQ5ROfzBhgg8iw0KAX8e9GZi97O7++H3XbkQgtPXnl1h/X3hz90xaUG2TCsu7Wc92zSsJJRVfkJI+7qXYjcow8PvTEMpEPwZy343LIxuoNh1pjNCOZYpdp3pY1EK5w1nWHPt7Axnp0qh2HWKdIjK4Q82ROBZbFAI+POgNxK7wrp6erN6uGLSHFk/il3jbuK8EZTh65WpP2M5+LUJXgkUu8Fjq82ZYjc2OHPecKaf+Qx0hrNTpVDsOkU6ROXwBxsi8Cw2KAT8edAbiV0VuEpfOaNIysKKO/G6c/H+r1s9Aam0QaeEC3RW4zqegFQiT7VP9+2lm3zeaxYdWtWLAiEow6dSpqEUCP6MZWdoBKcUjuXgcNXnGsqxLOrCtYYz/cx5wxnOHM/OcHaqFIpdp0iHqBz+YEMEnsUGhYA/D3pfAapU5ayOHmKAqqB0Y9hkGkqB4M9YDhtgVagIxW4VoFXhllCOZYrdKnRYFW/hvFFFcH7exrWzn8DCPDnFrs0OWr9+PQYPHowVK1bIO2bMmIEhQ4bYvDt0yfiDDR17lhx4Av486AMhdq2OD4rWo4c4bwR+7Opz9GcsB782wSuBYjd4bLU5U+zGBmfOG870M5+BznB2qhSKXRukDx06JIXt0KFD5b9K+E6cOBG9evWykUPokvAHGzr2LDnwBOw+6IXF9qKsJrICxaXlePbblZ4gU9pa6S27ys156qINHtdldR6vuO/77D3yTF11qYjNTeukGJ7p6+teX3QoEAI/doxyDKVAsDuWnSERvFI4loPHlmLXGbbhxJnzhjN9zrWzM5ydKoVi1wbpmTNnYuHChXjxxReRnJws7zD6zEZWjifhD9YZ5OTsDGcnHvRir+7AU5rh+qnznGmUQSkUCM6gp9gNPmeO5eAzFiWEciyL8vkMdKafnXgGOtMS36Vw3nCmF0I9bzjTSoBi1wbpJ598UqYaM2aMJ7Ww7o4bNw6vvPIKMjIybOQSmiR8ADnDnZyd4RzsB72w7DavWwv3vrcEVkGkgtliPuiDSfdk3qF80HPOcKaPyZmcA0kglHOGaEewn4GBZFWdvPgMrA49+/eGejzbr2n1UlLsWvArKCjAqFGjcN5553nt0RVid8SIEZgwYQI6duxYvV4I4t180AcRriZrcnaGMx/0znDmeA4+ZzIOPmNRAjmTcyAJhFoc8BkYyN40z4vzhjOcnSqFYpdi16mxFtRyQv0A4sQY1O71ZM4HvTOcOZ6Dz5mMg8+YYtcZxuTsHGc+A51hzfnZGc5OlUKxG2Sx+9prr0H8x4sESIAESIAESIAESIAESIAEYp3AnXfeCfGfExfFrg3Kkbxn10bzmIQESIAESIAESIAESIAESIAEoo4Axa6NLo3kaMw2msckJEACJEACJEACJEACJEACJBB1BCh2bXRpJJ+za6N5TEICJEACJEACJEACJEACJEACUUeAYtdml4roy4MHD8aKFSvkHTNmzPCKzmwzGyYjARIgARIgARIgARIgARIgARJwgADFrgOQWQQJkAAJkAAJkAAJkAAJkAAJkICzBCh2neXN0kiABEiABEiABEiABEiABEiABBwgQLHrAGQWQQIkQAIkQAIkQAIkQAIkQAIk4CwBil1nebM0EiABEiABEiABEiABEiABEiABBwhQ7DoAORKLEGcLjx071lP1H3/8Eb169fL8XVBQgFGjRmHy5Mnys+HDh+PFF19EcnJypeaKo5u2bNmCMWPGmN6vvoi1wF9WnP0JjCbyatOmTaXAaf7kEYlj1arOKpr67NmzZdL+/ftDjMmMjAzPrYsWpfS2kQAAIABJREFULULv3r1Nx7u2DD1n/b3atOPHj/ca91Z1jeTv9ePMaE6wy1n02X333Ydx48ahY8eOVZp3Ipmlr7rb4aydV4zGu8pf5CUYv/LKK16/B/1vJpbGsWIj5ogbb7zR0xX6Z5OdZ2Ag5/doHc9WjKw425nfFTuzeSVa2eqfW77WdFbrBH/nHVG2ft0Y7ZztjEWrZ6C/nH2tvaOdtz/to9j1h1aMpBUPn927d3vEq/rxTZw40SN4tWkEFiF8mzZtWmlhrxYM+sWSmhSEANaK6BhBLJtpxdmfI6/UgkG/IFMTq3roGPVlNDPXMxRtFWNy+vTpHsGrZyKY3XvvvZg1a5aX0FJ9JhYMVi9lfOURjbyt5gjxEswuZ9VnOTk5lfrA7rwTjYxFm+xw1o9v/TyjFbrihIHGjRt7vfxR/MW8rF5QijzEpX1hGa2MjeYIo3nEaiwGcn6PVtZWjPTPSf1aw878rhW6Q4YMgdG8Eq18VbusOFutNezMO1ZlRDtjO2PR6hlYFc6xNjdXdRxR7FaVXJTeZyZCtT8o8YMcMWIEJkyY4BED+s/U29ilS5eiUaNG0mqmXSgZ5RGlSA2bZYezWLQuXLjQy2Ku/0wrDATnm266yWPZVX2gfwkRS5OjEJ2ivVpLrp69EQ/9Z7446zvY6KEX7WPbaKzqf+N2OKuXM5dccolEpp1jjH4zsTaPWHGuX7++/P1rXyIacVMvIYXYPXLkiNfvw+w3Y2Rpj8ZxrebN8847z8tLRst+x44dPp+BRv2ghJt6aWBnfo9GvnrxqX/h7c9a4+DBg5bzuyjP17wSzYxF2wKx1vj4448rrUW0c6+d8R7tnAOx1rAzv+vnYTPvnGjn7W/7KHb9JRaj6bUPIKMftVogDB06VFpqRRphPROuzc8//7ykphW7RnnEKFqvZms5G4kD/cSmXMRHjx4trevaBRqt58YjSsulW7dulbipxZEav8Iq6YuzvhQzS1qsjW/tYqhFixaWnAUfMYbFHCIWT/oXahS7xiNIy1mk0HNTIkttcdC6chqJBaMFl35+j7WxLNqr5bJ8+fJKIssOI3/n91jk7O9aw+xloxLR2n4xmldikbH+xYudtYaek50XjbH0Yt1oHFVlreEvZzv9EKtjXNtuil2OAksCekuVr8WQ/m24flJVhen3Q4nPrVxDLSsa4Qm0nAcNGmQoDswmNiNrhEor3G7FQ0ftWY11zloXY7M30mYvY8ysPmroxZqbuK+fnNadVqTTWxzVSwW95V18bjbO9S8S+GLB2y0/Ozu7kggzm4PN+PuyUIgXEaIfY+3Se8n4+wwUvKozv8cK7+quNdSYNtuGQmFQMZICMRb12yXMXjrE6pyhH4v+rjW0a2XttistZzPvvViZL/xpJ8WuP7RiMK36MYmmqwBU/j7ozdwXxaJKuZfGouun0aSlOIt/9ZZaXyLATOzq9+QpMfbwww/H5KJV334z63dVxa7RbyMGpw2P26DaK+4vZ1+LUrU/XXCNxcBJ2vGk35NvNm7NLCy+hK12z656ORmrL8oEP+3zyt9noP456u/8HgtzSCDWGlbPN4pdIBBjUT/v6MenUV/GwhjWtrG6aw0llsUWQKNAX+o52LVrV8P4IrHG26q9FLtWhGL4ezVhbdu2zWtPl78PeruuLFZvCqO1K4w4m1kQq2LZ1e57FAxjlbN6+FxzzTUel3p/RZgvy66V1Tdax6++XWohpBVG/nI2GudmAUCee+65mHzYG3EOhNjVWn6UN4iIui9cd408d6J9XIvn10cffeQ1xvx5BgZifo92xoFYaxjN73pusS52AzEWjeYdoxf3+nVjtI9hI6FbnbWGFWdVHr3J7I0sil17nGIuldnDR71t0rse+tqvZFfsxuI+Xl+c/dlH48uNWS92Y5Gz2ULITKBq95xrj9PyJWhjfSGlfRNtdkyLXiyZcTZi6Y/AiPYJ22wh5Mv92+hYMrtzQazu/zcSuv48AwM1v0fzeA7EWsOO0BUMY3mODsRYtBJgvsqI5jFsJXTF9/6sNaw461naXWPHSh8YtZNiN5Z736TtVi4oRg8MK7dDUZQKUGX2o481F1Arzv5E6zRiavYCItY4W7m22YkSrH4qvsSuXeEQrVOOlWubP5wpds1HiS/ORqLUl1A1GrNG7GNxbOtdl/ULWrsnEoj7jM6g92d+j9Y5w+oZaGetYTW/W/VbtLI1srZWZyxaze9WfRkLnK3Gop1noC/Ovl5matfYscDa3zZS7PpLLAbS2wn6ok0jkJidsyu+M/qB611pY9EVw4qz1dl3Rg8zI8uZ1gpvNRlH2/C2sxdcP/a0Aaw6duzohcSX2I21lwhGb7O1Z3Hrx5I/nOnGbPxLtDNP6udWX/OMkYhVY1wdWWbnNxRt84adrR5Wz8BAzu/Rxle1x4qRWj/s3r1bvjDQrzX8HZuxatm14my11rAz71iVEa1jWLXLzli0egZacTZ6oeBrvRLtzP1pH8WuP7RiIK36sa1YsaJSa4cPH+55Q61+dGIvl7i03+lvNHOx0EdkNtqEH63I7XLWpzMLEGNlcRRBDtQVS0FmjKJ+G3FQb1PVd2Zj0RfnWHYl0gaN0v9mtSztcjZblKoFhdpL2r9/f694AtE6X2jFgYiubnRpOWv7wxcjM4utnnMszRn6tmtZa1n6egYGen6PxnFtl5Evznbnd8UvFsWuXc6+1hpW87uINCyCYVqtG6NxHKs22R2Lvp6BVpxF0ED974EBquyNKopde5yYigRIgARIgARIgARIgARIgARIIIIIUOxGUGexqiRAAiRAAiRAAiRAAiRAAiRAAvYIUOza48RUJEACJEACJEACJEACJEACJEACEUSAYjeCOotVJQESIAESIAESIAESIAESIAESsEeAYtceJ6YiARIgARIgARIgARIgARIgARKIIAIUuxHUWawqCZAACZAACZAACZAACZAACZCAPQIUu/Y4MRUJkAAJkAAJkAAJkAAJkAAJkEAEEaDYjaDOYlVJgARIgARIgARIgARIgARIgATsEaDYtceJqUiABEiABEiABEiABEiABEiABCKIAMVuBHUWq0oCJEACJEACJEACJEACJEACJGCPAMWuPU5MRQIkQAIkQAIkQAIkQAIkQAIkEEEEKHYjqLNYVRIgARIgARIgARIgARIgARIgAXsEKHbtcWIqEiABEiABEiABEiABEiABEiCBCCJAsRtBncWqkgAJkAAJkAAJkAAJkAAJkAAJ2CNAsWuPE1ORAAmQAAmQAAmQAAmQAAmQAAlEEAGK3QjqLFaVBEiABEiABEiABEiABEiABEjAHgGKXXucmIoESIAESIAESIAESIAESIAESCCCCFDsRlBnsaokQAIkQAIkQAIkQAIkQAIkQAL2CFDs2uPEVCRAAiRAAiRAAiRAAiRAAiRAAhFEgGI3gjqLVSUBEiABEiABEiABEiABEiABErBHgGLXHiemIgESIAESIAESIAESIAESIAESiCACFLsR1FmsKgmQAAmQAAmQAAmQAAmQAAmQgD0CFLv2ODmWyp2/0VZZrvgUILGpZdqff/4ZV111lWG6oUOHYty4cUhKSrLMx+kEhw8fxn333Yd58+Z5iu7cuTNeffVVtG3b1q/qfPzxx/joo4/wyiuvoG7dun7dG4mJRXvvv/9+r6o//PDDGDlyZFCa89JLL6FXr144++yzA57/5s2b8e6772L06NF+jVNRp5ycHJ/jW42xa665BoMGDQp43Y0yLCsuRf7BI7bKSmtS31Y60dbnnnvOMO1///tfx9pmq7KaRE6O06r0dWFhoRw/jRs3tvXbMZprffE3muP0c7Kqg8Dma64WLCdNmiTnR3HddddduPvuuz1972uMBGNuKNm8z9ZwiEtLRnzDdMu0fI5ZIoK/41XlWNXno3bM+ftMNmuNUT9fcMEFPp/dqt3Tp0/Hp59+GpTnkDX94KYo27XDVgHxTZsDLpdl2kh9ZhiNj2CtY514Zlh2FBMEjADFbsBQVj+j8vUPoHzX/2xnFN9jBVy1OvtMryYH/UPA7iLKdmUCmFAIHP1iTWSvFsf+LuCr+jAPYJMcy0o8xESfa4W9mrRFJQIt+FVfPfPMM0FZZNgRrUZw7dxXlYdZdTvyg8FPoLSgyFY2dVpn4tKXvV9amLVV3+cindnvyFbhQU7k9DitSnPsigeV7tdff/V6Gaf4n3nmmZWEqtlcphah2vnabA5XbdLX06jfjXiL+9VvoHnz5gF78Xnggek4NnORbeQtlj+FGi18v9jhc8w2Tr8TVvX5GEixq8bh/v37K73QVr8Js+e+GBsiTaCfbX6DDNINuUOuRNm+vbZyj2vQEBnvfmGZ1mw+COdnhtF4M5t7LQEEKYHdZ0aQime2PghQ7IbR8Cj7bQDcud/brlH8Gd/AVe+iKoldcZPVIsp2RQKc0JdQsSNi9NWp6sM8wM0Kena+hGewRGmw8lWwqtLf4l479zktdouPFeCjIU/aHgcJacm4ZuYYy/RmCxfFwUgIW2YaxAShGKdVaY7dhYsv/kaLRzXvmi3e9Ys6NU6F54SRd4aepz9iV3BR6S+77DJbFmwrlnsu/TcKf95ilczzfZOv/4qks9vwOWabWGATVvX5GEix6+s3ZDWP7dmzB02aNAkslDDK7cDFPQB3ue0aNfhuKeCK85k+0p4Zvp7VTj/HfYG1+8yw3ZlMGDACFLsBQ1n9jEIhdh955BGvN6lalyDVIq2VQftjbtGihcdd1sjF2CovM2JWDz79fXrXFr1bi3qYC3co4Qpo1C71mVVe6i2yNi/FR++WqWci7hW8hRVUtFG5aBu5EVrVw4idP29lVV20buFG1n6V59q1aytx81VHvYumvyysxo7eDUvv6qbEbmpqqnTvFJe+DkYPSatyq/MrD5XY1btzW/WNlsuOHTs8LtJG7oRWeVV3nKr79b8to9+Mvi7a+hr1tZEbsTZfOwsXq9+cyEOkEdsn1ILc6kWMkbj1JUj086W/YtdKTPg75kMhdmPhOSb6QT8/aec0s/FqNVfaFbvafMRvS/z3/vvve60fgjUfiDH9+eef4+abb/ZsRbKaqwO5VlF5CXdt8dwW/6l1hugXsa4QbtS+1hb+/o5U+lCI3XB7Zli98DNiG67PjKqOA95XPQIUu9XjF9C7nRS7avLu3r27Z1+XkUub3gqhfcAoy4T6bOfOnR5XIjt5mcHTiiirPThqQlPpjOqi0mgXv0ZWbbO81MNM7G1W95kJaq0rlX4Rqu41qofWymOnTUbstH1jtY/FjtjdvXt3JXdy/X1GVjojS5HeCmCXhZEw0H9mJNLVwkzLwcxipvbs+hqzVuPQzkTgtNgV/TBmzBg8+eSTnn3uZn0j9nirNmoXrPrPtO6udvKq7jhVQuzLL7/0LKqN+smoLtrfn8hHxADQ97V2v7ZeJNoRu/56x9hdtNkRsKJNRiK+KmI3kFY6J8VuLD3HjMa9tt+aNm1aaY+5nbnSSuwaPVPVuNeKbTvzvpkoUfvN7e79tTNXB2Ktol9X6PcFV2edY+eZIdI4KXbD9ZmhngMiNoXVHu5wf2bY7XemCywBit3A8qxWbsEUu2YV04sso0BO2oVXcnKyxzqqDZiiF0FmD1C7Vluj4DV6AWfmvqJf7Jkt5LQLgYKCArkY1rsK6vMyWtxa1UPtZzW6V7+gtspLG3TGqE+NrFUinV6s2RG7q1atkpZoX0HBjMSuUR/rBanIWwROM/MaUO6a+sWamQusvj2+6qACDulZ+xongXAFDqbYNQtQpbdmG7080PeN2W9B/5u2k5dZ8Du749RXf2vHj1FdVBliLLVr185L7Pqan5RVQ73k8hWgyl+RaGUJVr9po/Fr1Eaj33FVxK6/ot3Xgy6YYjfWn2P657NW7A8cONBL7NqdK63ErtnY0I99O/O+0Xxgd02g7Xs7c7U/axUjsW1n3VPddY6dBWOwxG6kPTOMLPmCn347SLg/M+z0OdMEngDFbuCZVjnHYIpdI8uUsn6p78zc67QLKqO3x6LBRmLDKBqu0eLMCpjeDUtNbmaTml5Amj2QtHXJzc2tJL5EvfR52am/vr6Kry+BqRbUdttkxUx8r3dB1luUzVz/1CJfiR7hsmUWsVVfX1+WK20/bNq0qZKQNrKk+XL59OXSZ3aftg6incrapxaKqu3aRZmdPrfTH8EUu0ZiXPWFqJvwOFCLPyPxZsZFG6Vam8ZuXnain/s7TkV7tC8q9It8Xy+BjCJv68vXuyeGi9jVj0Mzy3M0i91Yfo5Zub/78kTwNVdaiV07z8969eoZviwWv0Wr/M3Erv45qoSN3bnazlpFpbGa983ysrNmsmutNnuGBEvsRvIzw5e7vNnzOlyeGXbWCkwTeAIUu4FnWuUcnRa7WrcjEf1Y7WfVH3FhV+wqS8upp55qKy9/HwJqslIRG+0KVPGwXbZsWaVoo0Zi16zzlNgzm0i1lmhlTRN5Ca5ay66VwDSyeBqJbn8Hmaqfr3YYuQOLcvSLDq3wNRO72iOjtHVVgtuX2NUuPMzcmNVbabP8xH3i0gf0sRK72n1X2npX9dgrbR5Oi1210FQuysq6aRToyK7YVRaQ6ixufY1d/Tg1s+BoFy59+/Y1XWirsvRWfP1iSY1p7XhT49CX2PXXIlpVN2ajOcDsxVhVxK6/FmpffRhMy66R2I2F55iv57PqC7OXhVZzZVXFqNblVc0HVvO+0csvO2Pv/9s739A9qzKO327pNpvYhq6hTV/MCAaz0jZMKRR6EfpGtjcGmr0QUVCymCnWwBgtZcMGMxTp37TemFMptRdS+mZhkxG4kAjFnCzFxE1abflC4vrR9ePs8jrnXPf9PPdz/x6fzyCq33Puc5/zOdd9nfM91/njCZWary6JXTtW6ZJXrr+U9hjXBKnkNUmxO419ht1a9swzz8xfw5aOMRdKn9F27Eb68RBA7I6H41hymbTYtQOvyCxlpAORwXQkL0/s5gZwCjgdXEoHm4rJXKcfmZkW4VxbspvrxHJLE21dIkuHdZ+svconsn8wEgXVAby3RLnUeStbK0ZyYrd2d22EhURXbZ1y4iK6sqAmdqN3qnb54IcQuykvnYQaJbKrYjfnB3SwVLrXelQ7lXeMOnApRZPaLGPObTtI7cO+qxahi66O2LNnj3uXdBex22Upae4bmLTYnYV+rIvYjfrKmtiN9J8qdmt+37OZyNL+tlE5b3LIG0OUfGJa1tLhX+NawZb7niYtdhdin1Gz0dR/eRPpC6nP6DJ24JnRCSB2R2c4thwmLXbb7G3VJS+55Yu2Y43sqfFmeWuCKxU1uehSm3ppR6VLdm1nbQeznkgr7WlKD/6JCLzo3mHP6EpRpshybO+wDfse2z6eOM8N5tO/R8W2zatkV+khRqX9Y6U9u55Iq3W0UQcwhNjtsq8u9y10ycvbo9fGTnMDYZuHZ3OpzcsprrUl69b+dWKoNgFSEopp1FFXGdQG96VIlz67ZcuW5uGHH54/cCu1wbZit1aeqH1rukmL3Tb+ftr7sdyZGtKP3Xnnnc0999zTqL1GfWXNv5X6t3Sva8Tv5/bw1yZbvPMVar66zVila15dxzltvqlJi90ufr7vPqPmo1Lb8w7W1EBF7ZyHSfUZbdqftOMhgNgdD8ex5DJJsdv1BOXcDKftEEc5pVAd28UXX3zS0mPP4WmkMXIasz2ZNxWiGpGyf7OdsCdYSwNaubInsmdXB9YyGIjUKWdwuuTYLvez9fCiR/qscvKWVNs28CJbHg9rHxHhryzSgYjmkx5KoX9LlxprXdIl1/I371Tf0mnMtU62zYc/abFbssv0TlVrb7lopR0EefnbvEa1U3k+126Rk6Htsmtta5unvkeWfLbZs5tGkA4cOHDSYW7KZ9WqVfOn1CsP5WQPV8l9vylHTZNbWt9G7EYmuNrYuKSdpNidpX6s1KeKv7dRyqivrIld/TZ0okAmqdXG5Dc9wDDi93O2lO4ptn2XfiupvXssrN2PMlaJ5jXKOCf6XU1S7C7kPiPnM70Jh4XeZ0TbnnTjI4DYHR/LkXPqU+x6hfOupykdZJEO7Gy0w5v9reVVAuadvJcb3Om7NT97mJJ25unduNG8LKPcXhztJPQ+WnmXXPkiV7/oHsmowEtnIXN1KrGzPCStd8CULbMMvOVe1XRZlpdXboDu3Wuqe7hy9+y2uedX32vLJG0k/5HImZ5WrTO96T279soCT9R5djeOa4ekDdqKXXnma7/ZXvUrKn68hLatJI3drxrhIs95g4paXuOwU323TETpv7b18tracpM85V9kqbZXLx2Mpb955dTfLTv5e+3KsNQ31A6NS09ub2sjVaMrJOhT7M5yP5b2v7rHtHbPbsRXRsSuvDu1IXmvrJaQpfSpDy8dHBSxKdsnyTO5vrrmq6Ni1+Mqf6vdFKD1GWWcE2Hyz69sjCSbT3P2sy80zSmLis+09Qc1Px+dII30P6WCe/aR85nWHy/EPqNVw5J4JAKI3ZHwjffhDw7/pPngte83pyw+o57xqWc1iy96tmkWLamnJQUEILAgCLyw67Hmnb8eCpXlU5esaz73ja+G0pIIAguFwHsP/aE5et/vmkVnnl4t0uKzz2jOeWpLNR0JIDCrBI7t3tG8f+BPoeqf9vkNzfJv3hFKSyIIzBIBxO4stTZ1hQAEIAABCEAAAhCAAAQgMCMEELsz0tBUEwIQgAAEIAABCEAAAhCAwCwRQOzOUmtTVwhAAAIQgAAEIAABCEAAAjNCALE7Iw1NNSEAAQhAAAIQgAAEIAABCMwSAcTuLLU2dYUABCAAAQhAAAIQgAAEIDAjBBC7M9LQVBMCEIAABCAAAQhAAAIQgMAsEUDszlJrU1cIQAACEIAABCAAAQhAAAIzQgCxOyMNTTUhAAEIQAACEIAABCAAAQjMEgHE7iy1NnXtROBf/znevH30vdCza89ZHUq3a9euZseOHW7a3bt3N5s2bQrlM6lEL774YnP11Vc3Tz75ZLNhwwb3tUeOHGluueWWZvPmzRMp/4kTJ5q77757rizy30uXLp0Ujvn3PP74483evXub+++/v1mxYsXI75f8br311pPyuf3225vbbrtt5Ly9DMQOL7vssmybjvLSlI3kE7ENyzP9/8uWLZtr59WrVxd5yDMPPPBA8+CDDzZr167tXIU+7Otvb8f8yPkrlzdLPra4WvZp8yNaIfUnaQWvu+663r5jed++ffsW1HcU8R1qgzWbrxpKywRvHn899MSSRUublUs+WU3rtbc+1Ge7VwvmJNB+TPq5kt+Vb0/qNS7fr0WJvr9L3XgGArNKALE7qy1PvUME/n3iv83519wQSiuJLln3meap7d+rps91lK+++mpz0003NTfffPNEBGO1oP9PEBG70bzGla4PMdK2bJEBazRPzyZ04CN5jHtQpba2ffv2XsRuWu+uEyFd+C5Usbt+2xPNX/5xJGQOZy47rTl637XVtNPmR6RCXvvot3zgwIGRJykstL4FY9fvKGLbfZfdM7BfvPLD5neHf1W1PU2w8wtPNGs+/uli+lz/sRB8uFfwmg/p6s8iUBG7EUqkgUA7AojddrxIPWMEDr39TnPRjd8K13rNqrOaPz/0o2r60qxwXzPG1UIVEiB2fTiRAWuEe2nA3HUwXXtvX/l67+06OOzCtzZQrXHR38c9EP/Et3/ZvHf8/ejr58SuiN7Sv2nzIyU76GojNaB9C8au31HEtvsuu8fuBy/d2Lx05I81rPO/f/fCh5oLV1zaSezKQwuxb6lNOkuZ77rrrrFPzAgPxG7Y9EgIgTABxG4YFQlnkcBQYvett946aUmfdoDPP//8XDOsW7fupI42HSgeOnRofon05Zdf/qGIoF1SFllGFhmQeINVW25Zkiv/bP3s8l1bv3QQoAwk+n3s2LG5/NJlzF3qJ3lEymC/AW/A2iWf2uDKvlcHwY888sj8T3aJueb58ssvfyhNidG4bM1bxiz2KO2nbWhtr8sy5nQpr+Qv/3n00UdP+j48Fna7gK13zr66+sEhxK79zmp208aP1OzE49RmIJ8Tv3Yyw6uTLv0vlbHGIhWa55133vz2gtQ3lb6jms2prYu96nYMYZZ+xzmxa33MOLc6DCF2rXAcR9uo/dXyyn3P4lfs9yNpvUmwWp8jv0t+aVtrO1s7EVsQ/2iXUffZ5l19Gs9BYFoIIHanpaUo5yAEJi12pePbunVrs23btvn9htoZXnXVVfN7iLTj0w4zHdTZv61Zs2ZeDNrntON+4403istku4hdr9wqTFKR4wlGG7Fqk5fseVUG0fpFyuAZYEmc6R7eSKQ+HZDVJh+0rdN21fZRAeeJZxuN8CJSOVtL98C2sTXdzyzsZM+uDOK0jN6gsY3Y9dpWOaSCxKunteeofY3ihCYpdj0/ErGbaNtGfFJJRMh5Bd5EXPpMROyee+65H9q3b5/zBGOJhfUdMqFkbTb1l6XvKN0iYG1OfXHKwabxyi7+5Omnn56fzGkzgRCx30mKXa3fxo0b57ftROw09ZeltonklWOS6/Nse+f61HQSVvOyvt367bRe6QRG320esQvSQGCaCSB2p7n1KHvvBPoUu7kDqmxU05thtkLh+PHjc2LCmw22gsMeIBWJKnYRu6U9qCrUtNy5Mulg0csrx6Bt/XKD6sjyRC96WatLzmhtFErT2YhtbvljyuiVV16pLrPz6teGc8nWROh7bOwz3sAxPfArzcMeUJWzSRv5K30/evBPpN6jHoDWl9iN+pGI3eikRK1tIz4px8uLtMl7c5F2+z2l7bty5crqwWeeYMwtdU/tQO0tFS3yvyOTRhGbK5VBI4r6brXTnK+O+OdoZ9mn2M2VIW37iJ1G2yaSV+5gwVJU3fapOb+mZ2947ZPbJmEnLybR5lHbIB0EppUAYndaW45yT4RAn2LXO8lROzqpnBxIVDqBNiK00jTvvvvF5nF0AAAJJ0lEQVTu3OFX9kCiyL6wyGAqFY1XXnmle3JubR+kPV1WhN769euzp/Cmg8rDhw93rl9qTF4ZcidQl/bdtcnHGrNd2pZGf3LL69JBuIoAiaTmljhaoVmKELW1tZzYtcLF2l6byG6OfWk/nV1uKGzkm8id8pxj3cX59CV2I35E2qON3XgCUwf4UZ8UOZ28tMw4EtmV07b1O8tFiq2NlXxQajsaNbYnIUfEbmofns3JKb8R+7VlyAnkce537lPseqf5a/vpbxE7jbZNJK/Sie22jSznXL9obc7zSbk283yid7r8ONu8iz/jGQhMEwHE7jS1FmWdOIFJi12pYLos6oILLnAjtpquFrVNB0cidr3rg/oQu1dccUW23HYAku5F0qi21E+FeY3B/v3758TKwYMHO9evVoao2O2aT8mwNc9UmNlokxdxkr9ZwZ0K35zY1f20tkwqJuTv3jVCdiDuCWQZ5KcsRxG7ueXhdgmvnTiQKFI6GXP99dcXvzG1r4Ua2fXErvUjOmFUs5tcpNSLpnpXs5Qmf2rO2y71zK368ASfFZSp8M2J3XS/e1o29UElQZX60dIyZt0vb21Oxa5nWyXBnfoXj+c4rq2btNhNl8TrxFPNTiNtE7X5ktj1xG26v9janW0T9bee2C2tqBLfJv/UTux1dOl7xtHmtW+T3yEw7QQQu9PegpS/VwJDiN10trgU1YxG23RWOBWQJcHhAe0rsqvRWHvVUjqA7Duymxt0tF3GrJHzUl1yorkUQbSRKLk/1js4pRTRTMWPDsByYrd2T3I04haxz1HEbpvImB08p+/9KEZ2dfIjFWWRKFdE7OaEhp2A8yK7NTGcTmBEJ1Wsv1K7XrVqlbs6JjK5J3nm0uX2e+uKmVzkuGbrWo+a2B3nvd6er5+02LUrSiJ2GhG74msjedXu4tY87rjjjubee+896Z7vms/12lTf1yay23eb9zqIInMILAACiN0F0AgUYeESGELsensObfQmul81EpEZcs9uLhqbRrd10BJlUNs/Za2ttPczPezKs9J08C77ZL3Iua1L28mE6LK2XKRT32dtxlv2nRscpn+PRtw8sTvpPbsq3nLv1UPfpnnPbimymy5/zC2B7SIwu/Kq+ZqInUma9ICm3HepdfeEUU50p3/PLdeuid3cdgB7qFepPWp7du1WlMjEXLSXnbTYtTYRsdNo20Tyqi23V0G7ZcuWZufOnSdtA8oJ1lpEOJ1MsRNxuT27fbZ51DZIB4FpJYDYndaWo9wTITBpseudcho5+bRNtK3LacVtI7ubNm1qSifc2uhietJ0uuzUniydihYVkfZk57b1KzGXZYjePjM1vnRwrJHdWl1yhmv3rmk6KywiJ4x67WUHlZ7NeCxsXm1szTuNuXZaePSAKuFj2Wj55TeJgKvQSU/P9U489QSKZ1+jOJ1J7tn12jFiN9G2jfikHCvlapdfesLEtq/aoi419iYzvMiqncTxWNjvIxrZtcz0uZrNtfFf6b5hK/Zr5yC0tdlJil2PVcRO27ZN6eT6Gp/UX3j7wr3JTM9uvXt5vckf7QdKpzGPu81rDPgdAtNOALE77S1I+Xsl0KfYzZ2i6u3BsQe52E43OkgVWLkDU0ogS3uT7MAzXQZry6337Mq7ZD+S/PMOY5Krl+QKplTc2rxE5C5fvnzurt3SPbuROyijZbCMbISoaz6ar8fZK386AJNnvXuJvbysbXmH+5QODZJ3RW3Ni+zae3Zt3SzPSKQt3ZcsHGQP7p49e+avZrGspA4iuPft2zf3LchBcBLdidpXV4dzys0/a/Xo0fuubc5cdlrxGbsnO03s+ZGa3UTbNrUD3eNdu0ooLZv9TuQ378otW15JI/utxT/IZIYsCbXt5uWVfgve1UJatsgdt95Ekv2ONPJo78FObe65555rZGInvXvVfsc5UWf37kZ8XNT4+hS7Xhki7R7l4rVNzeYjXHITNDm/7V0x5Ildr//T+73twWh9tnmEAWkgMM0EELvT3HqUfSIEbthxf3PwtddD79r85S8237lmUyjtLCbSgUd6r+IscqDOs0dgy979zW9feiNU8UvXrmp+/vUvhdKSCALjJPD7Nx9rfv33HzdLF59ezfaMU1c0Wz/70+a0RUuqaUkAAQhAYCgCiN2hyPNeCHzECXj7+nJ7qD7iKKgeBCAAAQhAAAIQgMAABBC7A0DnlRCYBQLe8tE2Sx1ngRF1hAAEIAABCEAAAhDojwBitz+25AwBCEAAAhCAAAQgAAEIQAACAxFA7A4EntdCAAIQgAAEIAABCEAAAhCAQH8EELv9sSVnCEAAAhCAAAQgAAEIQAACEBiIAGJ3IPC8FgIQgAAEIAABCEAAAhCAAAT6I4DY7Y8tOUMAAhCAAAQgAAEIQAACEIDAQAQQuwOB57UQgAAEIAABCEAAAhCAAAQg0B8BxG5/bMkZAhCAAAQgAAEIQAACEIAABAYigNgdCDyvhQAEIAABCEAAAhCAAAQgAIH+CCB2+2NLzhCAAAQgAAEIQAACEIAABCAwEAHE7kDgeS0EIAABCEAAAhCAAAQgAAEI9EcAsdsfW3KGAAQgAAEIQAACEIAABCAAgYEIIHYHAs9rIQABCEAAAhCAAAQgAAEIQKA/Aojd/tiSMwQgAAEIQAACEIAABCAAAQgMRACxOxB4XgsBCEAAAhCAAAQgAAEIQAAC/RFA7PbHlpwhAAEIQAACEIAABCAAAQhAYCACiN2BwPNaCEAAAhCAAAQgAAEIQAACEOiPAGK3P7bkDAEIQAACEIAABCAAAQhAAAIDEUDsDgSe10IAAhCAAAQgAAEIQAACEIBAfwQQu/2xJWcIQAACEIAABCAAAQhAAAIQGIgAYncg8LwWAhCAAAQgAAEIQAACEIAABPojgNjtjy05QwACEIAABCAAAQhAAAIQgMBABBC7A4HntRCAAAQgAAEIQAACEIAABCDQHwHEbn9syRkCEIAABCAAAQhAAAIQgAAEBiKA2B0IPK+FAAQgAAEIQAACEIAABCAAgf4IIHb7Y0vOEIAABCAAAQhAAAIQgAAEIDAQAcTuQOB5LQQgAAEIQAACEIAABCAAAQj0RwCx2x9bcoYABCAAAQhAAAIQgAAEIACBgQj8D+O+Ly9KSRnW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VE"/>
          </a:p>
        </p:txBody>
      </p:sp>
      <p:pic>
        <p:nvPicPr>
          <p:cNvPr id="6" name="Imagen 5"/>
          <p:cNvPicPr>
            <a:picLocks noChangeAspect="1"/>
          </p:cNvPicPr>
          <p:nvPr/>
        </p:nvPicPr>
        <p:blipFill>
          <a:blip r:embed="rId2"/>
          <a:stretch>
            <a:fillRect/>
          </a:stretch>
        </p:blipFill>
        <p:spPr>
          <a:xfrm>
            <a:off x="556334" y="9525"/>
            <a:ext cx="10972800" cy="6848475"/>
          </a:xfrm>
          <a:prstGeom prst="rect">
            <a:avLst/>
          </a:prstGeom>
        </p:spPr>
      </p:pic>
    </p:spTree>
    <p:extLst>
      <p:ext uri="{BB962C8B-B14F-4D97-AF65-F5344CB8AC3E}">
        <p14:creationId xmlns:p14="http://schemas.microsoft.com/office/powerpoint/2010/main" val="3351337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723512" y="1038687"/>
            <a:ext cx="6305818" cy="3896095"/>
          </a:xfrm>
          <a:prstGeom prst="rect">
            <a:avLst/>
          </a:prstGeom>
        </p:spPr>
      </p:pic>
      <p:sp>
        <p:nvSpPr>
          <p:cNvPr id="4" name="Rectángulo 3"/>
          <p:cNvSpPr/>
          <p:nvPr/>
        </p:nvSpPr>
        <p:spPr>
          <a:xfrm>
            <a:off x="7871930" y="6213621"/>
            <a:ext cx="3754554" cy="276999"/>
          </a:xfrm>
          <a:prstGeom prst="rect">
            <a:avLst/>
          </a:prstGeom>
        </p:spPr>
        <p:txBody>
          <a:bodyPr wrap="none">
            <a:spAutoFit/>
          </a:bodyPr>
          <a:lstStyle/>
          <a:p>
            <a:r>
              <a:rPr lang="es-VE" sz="1200" dirty="0"/>
              <a:t>https://www.ccfv.mx/estad%C3%ADsticas/bonos-mx</a:t>
            </a:r>
          </a:p>
        </p:txBody>
      </p:sp>
    </p:spTree>
    <p:extLst>
      <p:ext uri="{BB962C8B-B14F-4D97-AF65-F5344CB8AC3E}">
        <p14:creationId xmlns:p14="http://schemas.microsoft.com/office/powerpoint/2010/main" val="220372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
          <p:cNvSpPr txBox="1"/>
          <p:nvPr/>
        </p:nvSpPr>
        <p:spPr>
          <a:xfrm>
            <a:off x="1451427" y="2691386"/>
            <a:ext cx="9077649" cy="2086685"/>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chemeClr val="dk1"/>
              </a:buClr>
              <a:buSzPts val="3600"/>
              <a:buFont typeface="Calibri"/>
              <a:buNone/>
            </a:pPr>
            <a:r>
              <a:rPr lang="es-VE" sz="3600" b="1" i="0" u="none" strike="noStrike" cap="none" dirty="0">
                <a:solidFill>
                  <a:schemeClr val="tx1"/>
                </a:solidFill>
                <a:latin typeface="+mj-lt"/>
                <a:ea typeface="Calibri"/>
                <a:cs typeface="Calibri"/>
                <a:sym typeface="Calibri"/>
              </a:rPr>
              <a:t>Mesa Técnica III Finanzas Sostenibles: </a:t>
            </a:r>
            <a:endParaRPr dirty="0">
              <a:solidFill>
                <a:schemeClr val="tx1"/>
              </a:solidFill>
              <a:latin typeface="+mj-lt"/>
            </a:endParaRPr>
          </a:p>
          <a:p>
            <a:pPr marL="0" marR="0" lvl="0" indent="0" algn="ctr" rtl="0">
              <a:lnSpc>
                <a:spcPct val="90000"/>
              </a:lnSpc>
              <a:spcBef>
                <a:spcPts val="0"/>
              </a:spcBef>
              <a:spcAft>
                <a:spcPts val="0"/>
              </a:spcAft>
              <a:buClr>
                <a:schemeClr val="dk1"/>
              </a:buClr>
              <a:buSzPts val="3600"/>
              <a:buFont typeface="Calibri"/>
              <a:buNone/>
            </a:pPr>
            <a:r>
              <a:rPr lang="es-VE" sz="3600" b="1" i="0" u="none" strike="noStrike" cap="none" dirty="0">
                <a:solidFill>
                  <a:schemeClr val="tx1"/>
                </a:solidFill>
                <a:latin typeface="+mj-lt"/>
                <a:ea typeface="Calibri"/>
                <a:cs typeface="Calibri"/>
                <a:sym typeface="Calibri"/>
              </a:rPr>
              <a:t>El Financiamiento a través de Bonos Temáticos (verdes, sociales y sostenibles)</a:t>
            </a:r>
            <a:endParaRPr sz="1400" b="1" i="0" u="none" strike="noStrike" cap="none" dirty="0">
              <a:solidFill>
                <a:schemeClr val="tx1"/>
              </a:solidFill>
              <a:latin typeface="+mj-lt"/>
              <a:ea typeface="Calibri"/>
              <a:cs typeface="Calibri"/>
              <a:sym typeface="Calibri"/>
            </a:endParaRPr>
          </a:p>
        </p:txBody>
      </p:sp>
      <p:pic>
        <p:nvPicPr>
          <p:cNvPr id="77" name="Google Shape;77;p2"/>
          <p:cNvPicPr preferRelativeResize="0"/>
          <p:nvPr/>
        </p:nvPicPr>
        <p:blipFill rotWithShape="1">
          <a:blip r:embed="rId3">
            <a:alphaModFix/>
          </a:blip>
          <a:srcRect/>
          <a:stretch/>
        </p:blipFill>
        <p:spPr>
          <a:xfrm>
            <a:off x="6527054" y="250745"/>
            <a:ext cx="1482984" cy="1294667"/>
          </a:xfrm>
          <a:prstGeom prst="rect">
            <a:avLst/>
          </a:prstGeom>
          <a:noFill/>
          <a:ln>
            <a:noFill/>
          </a:ln>
        </p:spPr>
      </p:pic>
      <p:pic>
        <p:nvPicPr>
          <p:cNvPr id="78" name="Google Shape;78;p2" descr="Bolsa de Valores de Caracas"/>
          <p:cNvPicPr preferRelativeResize="0"/>
          <p:nvPr/>
        </p:nvPicPr>
        <p:blipFill rotWithShape="1">
          <a:blip r:embed="rId4">
            <a:alphaModFix/>
          </a:blip>
          <a:srcRect/>
          <a:stretch/>
        </p:blipFill>
        <p:spPr>
          <a:xfrm>
            <a:off x="9913710" y="250745"/>
            <a:ext cx="1329677" cy="1294667"/>
          </a:xfrm>
          <a:prstGeom prst="rect">
            <a:avLst/>
          </a:prstGeom>
          <a:noFill/>
          <a:ln>
            <a:noFill/>
          </a:ln>
        </p:spPr>
      </p:pic>
      <p:sp>
        <p:nvSpPr>
          <p:cNvPr id="79" name="Google Shape;79;p2"/>
          <p:cNvSpPr txBox="1"/>
          <p:nvPr/>
        </p:nvSpPr>
        <p:spPr>
          <a:xfrm>
            <a:off x="9735082" y="6172553"/>
            <a:ext cx="259535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VE" b="1" i="0" u="none" strike="noStrike" cap="none" dirty="0" err="1">
                <a:solidFill>
                  <a:schemeClr val="dk1"/>
                </a:solidFill>
                <a:latin typeface="+mj-lt"/>
                <a:ea typeface="Calibri"/>
                <a:cs typeface="Calibri"/>
                <a:sym typeface="Calibri"/>
              </a:rPr>
              <a:t>Yeni</a:t>
            </a:r>
            <a:r>
              <a:rPr lang="es-VE" b="1" i="0" u="none" strike="noStrike" cap="none" dirty="0">
                <a:solidFill>
                  <a:schemeClr val="dk1"/>
                </a:solidFill>
                <a:latin typeface="+mj-lt"/>
                <a:ea typeface="Calibri"/>
                <a:cs typeface="Calibri"/>
                <a:sym typeface="Calibri"/>
              </a:rPr>
              <a:t> </a:t>
            </a:r>
            <a:r>
              <a:rPr lang="es-VE" b="1" i="0" u="none" strike="noStrike" cap="none" dirty="0" smtClean="0">
                <a:solidFill>
                  <a:schemeClr val="dk1"/>
                </a:solidFill>
                <a:latin typeface="+mj-lt"/>
                <a:ea typeface="Calibri"/>
                <a:cs typeface="Calibri"/>
                <a:sym typeface="Calibri"/>
              </a:rPr>
              <a:t>Burguillos</a:t>
            </a:r>
            <a:endParaRPr dirty="0">
              <a:latin typeface="+mj-lt"/>
            </a:endParaRPr>
          </a:p>
        </p:txBody>
      </p:sp>
      <p:sp>
        <p:nvSpPr>
          <p:cNvPr id="2" name="CuadroTexto 1"/>
          <p:cNvSpPr txBox="1"/>
          <p:nvPr/>
        </p:nvSpPr>
        <p:spPr>
          <a:xfrm>
            <a:off x="4609322" y="6172553"/>
            <a:ext cx="2761861" cy="307777"/>
          </a:xfrm>
          <a:prstGeom prst="rect">
            <a:avLst/>
          </a:prstGeom>
          <a:noFill/>
        </p:spPr>
        <p:txBody>
          <a:bodyPr wrap="square" rtlCol="0">
            <a:spAutoFit/>
          </a:bodyPr>
          <a:lstStyle/>
          <a:p>
            <a:pPr algn="ctr"/>
            <a:r>
              <a:rPr lang="es-VE" b="1" dirty="0">
                <a:latin typeface="+mj-lt"/>
              </a:rPr>
              <a:t>0</a:t>
            </a:r>
            <a:r>
              <a:rPr lang="es-VE" b="1" dirty="0" smtClean="0">
                <a:latin typeface="+mj-lt"/>
              </a:rPr>
              <a:t>6 de julio de 2023</a:t>
            </a:r>
            <a:endParaRPr lang="es-VE" b="1" dirty="0">
              <a:latin typeface="+mj-lt"/>
            </a:endParaRPr>
          </a:p>
        </p:txBody>
      </p:sp>
      <p:pic>
        <p:nvPicPr>
          <p:cNvPr id="7" name="Imagen 7">
            <a:extLst>
              <a:ext uri="{FF2B5EF4-FFF2-40B4-BE49-F238E27FC236}">
                <a16:creationId xmlns:a16="http://schemas.microsoft.com/office/drawing/2014/main" id="{9A9ABDCD-11A4-4A15-C610-761548087819}"/>
              </a:ext>
            </a:extLst>
          </p:cNvPr>
          <p:cNvPicPr>
            <a:picLocks noChangeAspect="1"/>
          </p:cNvPicPr>
          <p:nvPr/>
        </p:nvPicPr>
        <p:blipFill>
          <a:blip r:embed="rId5"/>
          <a:stretch>
            <a:fillRect/>
          </a:stretch>
        </p:blipFill>
        <p:spPr>
          <a:xfrm>
            <a:off x="3828641" y="282696"/>
            <a:ext cx="1004616" cy="11063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238500" y="1402672"/>
            <a:ext cx="5715000" cy="3793215"/>
          </a:xfrm>
          <a:prstGeom prst="rect">
            <a:avLst/>
          </a:prstGeom>
        </p:spPr>
      </p:pic>
      <p:sp>
        <p:nvSpPr>
          <p:cNvPr id="5" name="Rectángulo 4"/>
          <p:cNvSpPr/>
          <p:nvPr/>
        </p:nvSpPr>
        <p:spPr>
          <a:xfrm>
            <a:off x="7188349" y="6089333"/>
            <a:ext cx="4349268" cy="307777"/>
          </a:xfrm>
          <a:prstGeom prst="rect">
            <a:avLst/>
          </a:prstGeom>
        </p:spPr>
        <p:txBody>
          <a:bodyPr wrap="none">
            <a:spAutoFit/>
          </a:bodyPr>
          <a:lstStyle/>
          <a:p>
            <a:r>
              <a:rPr lang="es-VE" dirty="0"/>
              <a:t>https://www.ccfv.mx/estad%C3%ADsticas/bonos-mx</a:t>
            </a:r>
          </a:p>
        </p:txBody>
      </p:sp>
    </p:spTree>
    <p:extLst>
      <p:ext uri="{BB962C8B-B14F-4D97-AF65-F5344CB8AC3E}">
        <p14:creationId xmlns:p14="http://schemas.microsoft.com/office/powerpoint/2010/main" val="3061146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png;base64,iVBORw0KGgoAAAANSUhEUgAABIAAAAKBCAYAAAAvJNDFAAAAAXNSR0IArs4c6QAAIABJREFUeF7s3Qn8FVX9//EPO19EVFBZRcQUMwtTc8e1Qs2ltKRyK02xKBTNXRAVl9xIE43UrMASNUwrt8xUXDJJxV+ae7iAG7igsi//x3v6n2/nO8y9M3efmfu6j4eP3y/u3Jlznufc+73zvmdpt2rVqlXGAwEEEEAAAQQQQAABBBBAAAEEEEAgtwLtCIBy27ZUDAEEEEAAAQQQQAABBBBAAAEEEAgECIDoCAgggAACCCCAAAIIIIAAAggggEDOBQiAct7AVA8BBBBAAAEEEEAAAQQQQAABBBAgAKIPIIAAAggggAACCCCAAAIIIIAAAjkXIADKeQNTPQQQQAABBBBAAAEEEEAAAQQQQIAAiD6AAAIIIIAAAggggAACCCCAAAII5FyAACjnDUz1EEAAAQQQQAABBBBAAAEEEEAAAQIg+gACCCCAAAIIIIAAAggggAACCCCQcwECoJw3MNVDAAEEEEAAAQQQQAABBBBAAAEECIDoAwgggAACCCCAAAIIIIAAAggggEDOBQiAct7AVA8BBBBAAAEEEEAAAQQQQAABBBAgAKIPIIAAAggggAACCCCAAAIIIIAAAjkXIADKeQNTPQQQQAABBBBAAAEEEEAAAQQQQIAAiD6AAAIIIIAAAggggAACCCCAAAII5FyAACjnDUz1EEAAAQQQQAABBBBAAAEEEEAAAQIg+gACCCCAAAIIIIAAAggggAACCCCQcwECoJw3MNVDAAEEEEAAAQQQQAABBBBAAAEECIDoAwgggAACCCCAAAIIIIAAAggggEDOBQiAct7AVA8BBBBAAAEEEEAAAQQQQAABBBAgAKIPIIAAAggggAACCCCAAAIIIIAAAjkXIADKeQNTPQQQQAABBBBAAAEEEEAAAQQQQIAAiD6AAAIIIIAAAggggAACCCCAAAII5FyAACjnDUz1EEAAAQQQQAABBBBAAAEEEEAAAQIg+gACCCCAAAIIIIAAAggggAACCCCQcwECoJw3MNVDAAEEEEAAAQQQQAABBBBAAAEECIDoAwgggAACCCCAAAIIIIAAAggggEDOBQiAct7AVA8BBBBAAAEEEEAAAQQQQAABBBAgAKIPIIAAAggggAACCCCAAAIIIIAAAjkXIADKeQNTPQQQQAABBBBAAAEEEEAAAQQQQIAAiD6AAAIIIIAAAggggAACCCCAAAII5FyAACjnDUz1EEAAAQQQQAABBBBAAAEEEEAAAQIg+gACCCCAAAIIIIAAAggggAACCCCQcwECoJw3MNVDAAEEEEAAAQQQQAABBBBAAAEECIDoAwg0ocC5555r48aNa635z3/+cxs5cmQiiWeeeca+8Y1v2L///e/g+KlTp9ohhxyS6LX1OGjlypV23333mcp53HHH1eOSmbvGf/7zH/vWt75ljz32mB1wwAE2efJk6927d+bqkYUC33DDDXbooYcG76+JEydaS0tLFopdszIuWrTIxowZE/S5c845x8aOHVvxtdznGcYVU+b2BFnuI5988omdfPLJ9uqrr9q1115rffr0adNOb775pv32t7+1P/7xj/bAAw8Ez33+85+33Xff3b73ve/ZZpttZu3atYts21WrVtlzzz0XnPfPf/6zPf/887bhhhva/vvvb0cddZR97nOfK/jaqBO+//77wWfdggULTJ99vXr1Ktin9Blw7LHHxva5Rn7HUD1uvvlmu+WWW+zhhx+2jz76yIYMGWLDhg2zI4880rbbbjtr3759wTq89tpr9pvf/MamT59uTz75pPXs2dO+8pWvBLY6R7HXVnrtcKFmz54d/C3aYost+FsU2+s4AIF8CxAA5bt9qR0CkQLhAOiwww6zSZMm2Zprrhkrdt111wVfKt2jkV/OwoVdunSpnX322Xb++edX7eYyFiRjB+gLv77sH3PMMcGX1+uvv94+/elPZ6wW2SkuAVDbtiIAyk7fzVNJsxoA6fP6d7/7XRCa/uIXvwgCe/fQc7feequdcMIJQTgU9dDfdP09VNDSsWPHNofo9dOmTbNRo0bZe++9t9rL9VqF1kccccRqr4261vLly+3SSy+1U0891YYPH140ANLfah2n88c9GvUd49FHH7Xvf//7NmvWrIJFPP30003/rbHGGqsd8+CDDwZ/ZxWqRT3Gjx8fBHtRPwpUeu3w9VyIeNVVV/FjRFyH43kEmkCAAKgJGpkqIhAWCAdAm2yySfALl37tK/bQr1/6sjhlypTWwxr15SyqnLW4ucxb79GvxYcffngw+kcjvzQSqNCvw3mreyPqQwBEANSIfsc12wpkNQB68cUXTT/QaNTJz372M+vRo0drxTQiRaNvFf7oc1w/fmy88cbB5/ncuXPtpz/9qV1yySXBDztRn/UaLaRwR+HPSSedZD/84Q9tnXXWsXfeeSf4QciFM/pu8OUvf7lol1qyZIldfvnlNmHChGCUTFwA9OGHHwY/JOncGgmo0TCFHhtttFEwKqmeD+euv5Oqu+qlUVUK0TTKST+Eqdyq64UXXmgnnnhim5BMI6S/+93vBn9nf/CDHwQhUb9+/YLjNVrrjDPOCNwV6snB/xtc6bXDTrqmrqf+owcjJevZk7gWAukUIABKZ7tQKgRqKuC+DGvkx7rrrmszZswIviDGTQN7+umn7etf/3owjFlfXvRFhQCopk1V9ZNrKPpBBx0U+aW16hfjhMGv4EwBoyMg0FiBLAZAGlFz1llnBTfuGumz5557tiIqcNHokSuuuCII9MPhkA50r9cIoC9+8YvBVKS+ffsG59CIEAU+v/rVr4JwQuGRP0LIH83zta99LQg8FA5FPd59913TaBaNLnGPuADopZdesm9+85tBUKWpa1tvvXVjO4h3dY2MUvilUEfT6PSDV//+/duUzx9Jq+9Rmib2mc98JjhmxYoVgaf6XFTbuFFdGpW1+eabByO8FHLpUem1w4ivvPKK/fjHPw76j3sQAKWmq1EQBBomQADUMHoujEDjBNyXYX1J038aQp5kGpibs68vN4888ojdfffdBECNa0aunAEBAqAMNBJFzL1AFgOgmTNnBj+4bLXVVqsFMC5A+ec//2n33HOPfelLX4psQ/ejzVtvvRUct/322wfH/eMf/7CvfvWr1r1794Kjf91acc8+++xqAZTOoRDq97//fTASRtOcNEppyy23DKaVxQVAmh6166672m677RaE5Bodk5aHRvjo+5DWRCr2w5jCK43Auv/+++3GG2+0ESNGBFXw19gr1Da6htYBUjCjKdn6//Wo9NrOUAGfRhdp5JJ+rNtpp51s7bXXDupEAJSWnkY5EGicAAFQ4+y5MgINE/ADIC3CqmldGvZd7Jc4N2Rbiyvrlz4Ney4WAOkLyG233Rb8uqWwSF9C4ham9KdwPfTQQ7bNNtvYn/70p+ALkoa766EvMhoyve+++1qXLl1aDcPT2twTUV9EyylbscZy6yJpTR3/17zwa9z0q3vvvbfol3b/dar3zjvv3Pql7e233w5+7XULdupLtxaV/NGPfmSDBg1qc8mkU+IKhRT+tbW2gxa01LQCtbumHai+mkKgXzm1BoJuCPz26tSpU3AjoF8g1faFppppcUoZqk5uocwdd9wxmNagNS+i1lfwy6a211pG6pca7q7XaEqDW9vIX+j0b3/7W+JrJHmD6tz6wq8pE65N5PKd73wnsNGIq7gRQOXUP0nZdIz6um5O/EVMdROoPqN2Gzhw4GqnqmW7x/XJQguf7rDDDoGn3gvhtUzibu7Leb9X8lnkg6p/6Cb8l7/8ZfC+cYvsqo9oiohGGPifY/5rCy3uq+kystDNdrFFZAv1EY3u0NSUm266KRj9qfecHvos0ftVIzOiFrdt5GeRq4vaRWXW56zWSXHrq+jzRX3629/+duSix3F9RJ9dd9xxR3Dev/71r4n+Xrky1aKd/FEkfkDgrqngR2vofPzxx8FnnxZ6jnrIR8GE1rHR31T9/dRDI1z0w48CJp1/rbXWWu3lCxcuDDZS0PMaRXTaaae1Ocb93dAUM01z0ogZBR76vIsLgNyPSXqd/rZ07do16UdazY/TqBnVVWYKUXbZZZfIa86fPz8IgMLfg26//fbgb5D+hmm6V9T0NX0u6Ic0/ecbVHptV1DX3zVa+8wzzwzWIrrsssuCzT8IgGrehbgAAqkXIABKfRNRQASqL+AHQPpyp1+J9IVMXxC02GTUQ18499tvv+CLnYZ760tEoQDoiSeesNGjR7eGNuHz6QvjeeedF3wp8W9+/Jsu3Tjr1zF/vSH/PPrSdNFFF7WGA0kDoHLLVqwV/C/Z+kX0wAMPjDz8L3/5S7CeQHg4frFzu5uuo48+OlgnQYFd1IKf+pL561//OvhV1b9ZSrLjUlwApGvrhlBTDqIWC1Vb6IvlBRdcEKwDEX7oS6imGqj/+A/diOrauhGJOq+OldeVV15pWqfKfzgX3ax27tw5mN7gHn4Qpz6lGwz1FYVDUQ9dQ+UudBNVqH3iyq9fkbWulsKoqC/dca8vVv8knwpxfV19Ru95TfHwwzm/z1W73YsFQHof6ZdwF/ZG1TH8vtcxxW7u4wxq8Vnkv//i+p76iI5Zb7312lQ3bgFZHRy19khcv9B0Hd2oF/pc1etlos8ZfXb4YVsjP4tULk051rQlhQyFHvqsURir0MPv08X6iD5PVVd/mox//mILKdeqndwoEheIuulFce0bft6N9FFQ5EYA+QswK+iQTYcOHSJPXcxN0560g5jCSBcku78lxQIg//r6m6EgUwGpC970N0zBlH4AKLaLWKkW1T7eH+njjwBy4VrcqOokVoXKXOja7nh9ruvvom8YF4JW24fzIYBAegUIgNLbNpQMgZoJ+AGQvoTcddddwa92hX4N9OelKzDS0PGoX75UYH/xQ/3aqGvp/2o0iIZMa/SKG6mhm3Ld/Lsvn/7NodYq0BcYBQsqlxa/1PBohQEXX3xxcDMf/mU0bnRBJWUr1hj+egwKvlSv8K/6/pdemWhRxiSLL7ubrvXXX99UP4180poNWjtAW95rmoBG2Oi4cLAU5+HqFBcAuWvry6RuGBQcLF68OBger/bTQ792zpkzJwgTFSh069bNNE1BN1YaGRNeR8JfB0Gv1429RjFpKoB+/daoBE0t0IiiqK3qnYteq/Lout/4xjcCE41U+tSnPhWsp+B2pdFNnMqiXV205f2yZcuCofv6dfTxxx8PAi7dFIeDpmLtrhsq9U31RbXB8ccfH5Rfv5zrZlLnVrtrhEA4AKq0/nEfDn5fV5/R+0ijJPRe89+HumEOB4fhPlfNdi/UJ/01SfwFbTXCRc9pWomCNAWF4fd9oRubSt7vlX4W+WuouF/hNSpM66ioT/h9Lxxq+SMF/X6lzwv/M1B9ILw2TNznlD539J4YOnRoECDtscceweesyvTUU08FwY/6td5Tf/jDH4Kbc/do5GeR215coUN4UV61lRY01ogYjdpQgKBA2B/dVqiPaESl3psarfqFL3wh+BzRtCSZ6JoKrvVv+rwIL6Rcq3aSt1urLS5EKNbehdYA8jdz0Ges2rzQQ44KeOJG9IT/lhQ73p/mVKz86qNXX321afRf2h6F1gDS3y55KtiKG2njpsGpnvp80wi8JI9i6w8Vez0BUBJdjkGgOQQIgJqjnaklAm0EwgGQfmXUTZdunKOmgbn56hqerC8qWjg6KgBSEOJuMDQcX1+YBwwY0Oba/o2RpujolzO3+5h/06Ub9qjdR/wbxfDw8WKBR6Vli+tCbth3oWlg7hc7GevGatttt407ZfC8H3QUWuxTv5wqYNHDX+ehWgGQzht1bX8dA7WXAhR/m2JX/r333tv69OnTZq0JTXtS6Kj6FRrJ4N+c6aZVAY4LzXwXfeHWYqnhX7HdGhr6hV83crqZCk+Z8UOCqMVQCzWSX/eoUSn6kq5gVSMRdMMVvhmotP5Jb/SjwjO9ttgir3F9rpJ2L9Qn3Sg6hWdROxLqxko3q5rCt9deewVhkEJlPaJubCp9v1f6WeT6ngKrQrvt+X3PHzno/Autj6LPQE3N0eex3pcKlpI8NH1XIekbb7wR+dmqc7hjVLbwAv9x/UKvr9VnkTuv/p74fzP8ertj9H7zpzsV6iN6j2oRZQW3+tzWVCo3bdSdt9iCvbVqJ//HAn2u6b8kPxaE+4Db5Uuff5q6qx8ndJ5CU5ei+lCpo1SSHO+PmFXoccoppwQ/KikcVd++7777ghBFYV6hdknS32t5jP/e1Yg6jWjWjz5J/+b6f9tLDYAKXTuuvgRAcUI8j0DzCBAANU9bU1MEWgXCAZAWgnQ7ikRNA3PDyHXzoNEtGk4eFQAlnQrl/3Lq39j7X56KrU3g1g9QyKTQwe1OEje9xK2FUGyaVqGyxXUf/3VRO6O5X3TjdlQJX8e/6dKv1Pvvv/9qRSm0GGXSL6NxI4B0wahr+7926qZcbaFw0H8UWoPCrZsUNx3OlS18ft8laqFN3bjpS7luJOLMk67h5NfLTYnUvxUK9PywMhwAVVr/Yv3Rv9EvNkLEtY2ChDvvvLN1fZC4PldJu8cFQFqLTO8fjUxJ+oi6sWnkZ5G/fovCGY1ajFrHyu+jfv9w/rox1Jo04VAiqUv4OE3Z1bbg+ry/5pprVnuv6nh/e+7wui9x/UKvr9VnkUZ9aT0VWagOLS0tqzEo6NAaQFpzzp+SUygA8j+zo9bZcReYN29eEB4r0PU/22vVTv4ImXJ32dTnk9b201pP+rutv5nu72SjAyC3fpFbz86ftuzMyw05yn1vlPI69TPZamSrRjerjdz6e0n/5pYbABW7dlwdCIDihHgegeYRIABqnrampggUDIA0z94FFOHgxZ/+5YKTQl8g3Ro3cb9o+QsgakFnrb+iKUP+l6diaxMU+pWx2JevSssW1338m77wzb4/RazYOktR13A3GZqaFDUyQq8p1B5Jv4zGBUDFrh33pTIqAPJ/4daoHo0A0pSLqIfbxUahoz86zbl89rOfDRazDa/f409ziJtyp3UsDj74YPu///u/YCpJoUU//fIlnRrhwkq/T1Sj/sX6Y5JFSPV638jvl0n6XDntrmsW6pP+qCJNP9JaQAruNt1004J9wxlElaXS93sln0V+iBL3fnfl9BeM9df3UP+WhUZyafRLeAHsuM+lUp8v9pmRpF/U6rMoST2KBRtRfcQPcYttgOAHnv7nVa3ayd/hKzySKYmDFsfWVFeNoNGPJFoTyV+IuNEBUJI66DuCRs5pdGXc94kk56vWMf46VBqdJFt/C/ukf3PLCYDirh1Xx7jP7LjX8zwCCORHgAAoP21JTRBILBAeAaQAyJ+i5H8Zdr9+6gbN7XBV6AtkkuHfrpBRN9BJvzyVEwBVWrYkuG6klLZb1VoVbuFOF4Loxt//9yTn9H9lLrROQK1uupJcO+5LZVQA5N8gJzFwx/g3Q3FlK+UmRwvjauSAdmdL+ot7XL1dmd0Nvh8AVaP+xdzcIqSl2PprgcTZ6rxx9S808qvYe9yfsuLKrvVz9txzz2CKiEaLaT2q8COqLJW+3yv5LPJHoiRtA/8m15925C9crpt4TQvTiA4tCK910Sp9qJ6aAvzCCy8EawBp+o2mUum64fVhkvSLWn0WRdVTofAHH3wQ7ATmtkNX2fUIv4+j+ogLSksx9N/HtWqnQlu3x5XTTTtV+KM+GBX+6BylfDaW8j7SuUs9vlidXECnkVpJg/k4o0qe90dVRYU/OnfSzw0dm+T95Mqb5NpxdYv7zI57Pc8jgEB+BAiA8tOW1ASBxAJRAVChUSr6kqI1XDRSx43UqEYAFPVFMemXp1oHQOV+ifVHMfhTCtx0n2LTQQo1XpIvibW66Upy7bgvlVFBgF/exJ3WrM26HnFlK+Ump5RjXXnj6u2Oc+X0bxyrUf9ibq5spdimIQBSebU2ktYr0XTC8M5wWmdKu76prFpTqlhblPIervZnkd/nk7ZBeJSD2z5eI4g0jS+8g52CMU1D0VpIckn60Oe8Fp9VnbUQddSOgu5caQuANKVSP05otKrbMapQvZMEQK7dk9rpuKjF3BXYVLOd4j7bosqrNb20mLtGKKmvKCRUENy/f//VDve3d0+6CHR4unUhs1Led3Hu/vsoSTDvf3+IOnfcosyFyhMO1jTtSyM7o3Zm80c3x13PLQKtEUSasqiNC8KPUq4d55n0b1bceXgeAQSyL0AAlP02pAYIlCwQFQDpJO4XUTcNTGtFnH322cGv/f4aMNUIgPI4AkiGbvSFC3v0b9q6WIsQJ/kSG27MJDcDlQZAri3CX1iTXDvuS2VUAOSvcRFeZyRpZ44rWymhTi1HALkv+b5tNepfzEk70GhB66Q3beX0uXLaXddJGvJqtJym5M2YMSPYCc6N7NA5wmuapG0EkD+FJ7wWTdL+7R+n4MONztG6I1rXxT38BWjjzq3zaK037cLoHgqSFD5ts802tvPOO9sWW2wRBP1aI6gRAVChzyJ/QXhXdo2I0k24du/SFLqNNtoo2ElQax0lCYA0olKBYrEb8DjTWrRT3GdbuExqV32O6j89ZKD1zwoFg9XaBj7KJmkApNFbmlqnUWyFFrj2/3ZErfMWvn4tAiAFa5qKps/TuGDNlada28CXc+1i/TXuM7uUvs6xCCCQbQECoGy3H6VHoCyBQgGQm7qg6WD6pVVbWmuXGX0R0Rc7/W89Kl0DyF9TodAaQMV+mSxnBFDSNUEKlS0ptFuAV2Zas0cPBWq60XJT6JKeS8cluRmoNAAq9MUwybXjvlRGBUDaQl43rroRjVsDqJBVXNlKWQPITbnQGgtJpxq4G1VNS9LitOutt15kUaNuaKtR/2J9yN3Y+uvKVLvPldPuKkPSAChcXi0OrR2b3I2tv9tdJWsA1eKzyA/44tYAKqVddKxGBOhzWnX+5S9/mTi88He80meRHLUovlsY2JXDn57YiAAoqi39Hd20a5SCDm0zHl5Y2596lyQA+vvf/x5sKa8fOoqtAVRqG1XSTnqtW5NMo+H8fh5VDj/UU+Cjdj3mmGOCHamKPdzaZMW2mfdHCiUN6uMCIP+zL26Lexee9+3bt+rtk6RN/Z0Sdfypp54aBEFxI+7cd41Cu/i5/qEf1/RfeDdTPV/utYvVK+4zO4kJxyCAQD4ECIDy0Y7UAoGSBAoFQP4vg7px0fbsWohVI1j0GrfNdqHAoZydd3RebR2vXwGT3hyWEwBVWrakwP7OT5oGpodCrloFHTp/JQGQb16vEUAqs7sB0VoKtQjGytkFrJTFRpPsAuZPqwzbVlr/Yv3RD7SK7XhX6Bxx4ZpeF3czUeoaQLpp0m5ZCtL0C3rUTZZ/To0K0ginQmWp9P1eyWeRHyrF7UAXbgO9Vu8HBRgalaMbRPe56x/r2kijYLQL3ZZbbln0I8oPdjQKSEFB1ILS/sLG9Q6ACn0W+cGOQuNjjz02ctSIW4NNa8YkCYD8Hcv83SiTfNbXqp10bX8EWbFA2g9/1A8uvvhiO+igg6x9+/axVSi0Xp3/QtcXnn322WAaotbiinvEBUD+Z792dCu0Jp6/qUKp76G4MiZ53g9gSgnWdO4kboWmi+v1lVy7WN3iPrOTuHAMAgjkQ4AAKB/tSC0QKEmgUACkk7hpYPp1WFt6awRD+MtfocDB/6VWN2caOq2da/yH/+VGX1o1SkY3OnpUctMV9/pKy1YKsNtR7Vvf+lZw86abkSRD2KOukeRmvFB7+OsRFPoS7S+8W88AyI2U0na/utHUTWn4V2uVXzcUZ555ZjDSQVNTtCOZHklcZs6cGYy+0g2kpuDpF+fwzVG52w37Qd/RRx8dhBbhEQnFbCutf7H+6Jet0PtQr1fdZaId+EaPHh1YJbWNu5koNQDSFC/1UY3GKLQNvLtpVRn9ERtxo0Ya8Vnk6qORaIX6nj4L1adVX02/0v+vz1y3ZlixbeDdZ0zSUV7+qKRCOyyGRx1UMwCq5LPID0T0N0WfU+FHeHpbkgDIDxlkrXWntOta+PHWW28FIb4+ZzVlTFOs9DlSi3bStf2wTuv6aBRu+CFP/cCg0T4KKOSivzeFplOFX6/+IEcFMOoPZ511VpvPX9c3x44dG7wvVdfwaLGoz6AkAZD/2af3rkbWhMNI/7OznKnTpfy9jjpWf6/1eaj3r96XGrGadAc+/7uGPl81clEbQ7iH+7um56J+AKnk2sXqHfeZXakZr0cAgewIEABlp60oKQJVEygWAPm/iuqCmuKiEEjDsN2j2Poq/g21FkvUtfR/O3XqZDr3z372s2DqT9QXq0oDIH8Ek76waxSTP5KgkrKVgu//il7IMOn5kgQdxdrDvxH98Y9/bCeccELQlrphUrA3YcKEYBcg/WpezwDIv4GRhW5yFPRsvPHGwU2M1vzQzY9GKqivhG8UkriEf0nVKCztkNO7d29btmxZsAiurvn4448HX8Svv/5606/SSR9+wKSbL43WUPl1A6CRN7JVEKJH1OKx7gaunPrHlVGjgHSzqj6vNVJUFk1J6Ny5c9D22u1JN3duq2iVxS2snMQ27mai1ABIfVA31vqs0c24zr/HHnsEoZre11oDR+XVzVHYslBZKnm/V/pZpL6nm2pNndFnkKZ5qH6aRqu+r+k9GvGk4FAPhQ+HHHJI0PfnzJkTBHN/+9vfgilKGiG5/fbbB22ncunmWDfNajudX+Fp1Cghv4/4YYeCd/UH3dg7X0070igY+btHNQMgnbPczyI/0FTf0A25+obz0PtXo180Ksw9kgRAOta31vQyfR74Lpomps8g9btwIFeLdlKZ/BFkhcI6//118MEHm0LouIBCayT528H7IYv/t0HTLbW9ueub+pFG/TDJI0kApPrpb7P6rXtvHHfccW3+LqkdFNzrfXPRRRetFq4nKUu5x6j+8tSPYbvvvnvwN1PBdLGH/qb4fzv8zx79bdD7Tf76W6Ypw3pPa5H7X/ziF0G46IKBGFKrAAAgAElEQVS7aly7UDnjPrPL9eJ1CCCQPQECoOy1GSVGoGKBYgGQ/+VTF9JNl25k/BuMuAV2n3jiiWBEgW4kox760qcvf/pVraWlpfWQSm+6dCL3q6w7aXiBz3LLVgp6EsOk50tyM16sPWSqL59ugdDwdbWgrv7TTUQ9AyCVI7zIZSETrbug//wRNklcdD7VXze2uokI76TkrqeAUr/SbrXVVkmbJThON/JacPb4449vDXr8E+iGUq56v0XtCFNJ/ZMU9NFHHw0CLwUFhR66sVMQ4UZW6bgktnE3E6UGQLquXnPUUUcV/NzQMbo5142pfyNbrCzlvt+r8VkUXpy30Geh3pua1uTfwGv9E43ucAFi1Gt1c6y6a02fJI84X30ua1cx9Wt95pfzeVCrz6I4D7eukYJCTa/0pxbLplgf0dpfmuaskKfQQ+HP1VdfbTvssEObQ+LKpYNLbSe9Jrwhw1prrdXmum6h4STt7o4Jh2JqZ60Xpt3kwjvu6TXqD7rOEUccERsuuWskCYCSfi4feeSRQdhXaH21UupeyrHOvpTXRK1ZGNc3xo8fH3wP8r8DVevaUWWP+8wupb4ciwAC2RYgAMp2+1F6BMoSKBYA6YRuEUN9AbzzzjuDETz+Iy4A0rG6+dHOYfplWzeUuvn+/Oc/H6zb8d3vfjf4NSw8XL0aN10afaEpF/riqhse1SG8kGY5ZSsV2p/SojU6tt1221JPERyf5GY8rj1WrlwZjBrQDYzKpdEvalP98rjvvvuaRrJoCko5N3xxXyoLBQEOQzchGjGl0Tfa4ejJJ58MnlJfGTZsWHDzofVNwlO3krj419AIB41y0TVUJt0wak0LjZLZe++923wJL7WhtIuYgsebbropKL+CH/VzjfjQKIEo20rrn7SMGlmjaR76Fd+9DxWeaMSTpnlG1T2JbbntHvced+9NrYPzyCOPBDemcW0VV5Zy3u9x5Ux6w6v3nkIJjWZTWOgCHY3o0ejKQp+FOr/e13LQ54emv+kzVG2nkVzaZVD9Km7UR7ifqK9qlI+m0OkzQY9dd93V9tlnn+C9MHDgwNaROptvvnmb9bmS9ItafRapnBo1pfeZ+5zQZ7s+xxQKau2bXr16tf4AEJ62FNdH1N76W6dd29wW8+p3mmL31a9+NQjJtWNV1KMW7eTWPVJ76b2r9fjcI263q0KfDVFTqfT5G/5sVB/bf//9gzBW1006rUzXTRoA6VhdWyMVtZi5e29U2r+Tfi4WO871lVLOVWjTitdeey14v2nKpv42qE/pb4Ns9fct/HetmtcOlz/uPVBKfTkWAQSyLUAAlO32o/QIIJBSARcA6SYv6foJKa0KxUIAAQQQqKOAP2Wv0LpHdSwOl0IAAQQQyJEAAVCOGpOqIIBAOgT8KWB8eU9Hm1AKBBBAIEsCbh2vzTbbjB8RstRwlBUBBBBIuQABUMobiOIhgED2BLQApBZ+1OK1hba5zV6tKDECCCCAQL0E3ELi2jihlIWY61U+roMAAgggkE0BAqBsthulRgCBlAloRymN/HnjjTeCHVS0M03UAtopKzbFQQABBBBIqYBbQ02LUCsIKrQOUUqLT7EQQAABBFIoQACUwkahSAggkD0B7TyjnXzcQ4uTatHNQYMGZa8ylBgBBBBAoOECWihZCytrJzFtqHDAAQc0vEwUAAEEEEAg2wIEQNluP0qPAAIpEdCOZ6eccopp1xbtSKPRPxtssEFKSkcxEEAAAQSyKKBd7LRduEaXXnPNNbb++utnsRqUGQEEEEAgJQIEQClpCIqBAAIIIIAAAggggAACCCCAAAII1EqAAKhWspwXAQQQQAABBBBAAAEEEEAAAQQQSIkAAVBKGoJiIIAAAggggAACCCCAAAIIIIAAArUSIACqlSznRQABBBBAAAEEEEAAAQQQQAABBFIiQACUkoagGAgggAACCCCAAAIIIIAAAggggECtBAiAaiXLeRFAAAEEEEAAAQQQQAABBBBAAIGUCBAApaQhKAYCCCCAAAIIIIAAAggggAACCCBQKwECoFrJcl4EEEAAAQQQQAABBBBAAAEEEEAgJQIEQClpCIqBAAIIIIAAAggggAACCCCAAAII1EqAAKhWspwXAQQQQAABBBBAAAEEEEAAAQQQSIkAAVBKGoJiIIAAAggggAACCCCAAAIIIIAAArUSIACqlSznRQABBBBItcDixYvt3HPPteeee84uuugi23jjjSPLe/nll9tTTz1ll112ma2zzjpVq9P7779vv/nNb2zkyJHWtWvXqp03zSeaOXOmTZo0KbBsaWkJ/LfZZhv72te+Zv5z1XSul4fKf8EFFxTtS/UqSyOuc+uttwZtq8eoUaNs7733Luv99fLLL9vJJ59sH3744WrV0HnVV/yH3p9//OMfI6vsjvfPucEGG1T9vdwIb66JAAIIIIBAOQIEQOWo8RoEEEAAgcwLuABo7ty51qNHDxs/fvxqAY9u6k899VSrxU2jblzfeecdGzt2bNMEQH6ncf4EQJl/KwUVUAB0++23t4Yr5b6/XFhz2mmnBeGgeygwPeGEE2zLLbe04447rvXfC72P3HkOPfTQ1tAoXMZ8yFMLBBBAAAEEkgsQACW34kgEEEAAgRwJuBtUVUkhkEYL+Decel4jVfR48cUXqz5qgADovyOwCIDy8aYqFACV+v4qFADpPFHPFXsfqUwKcV3ISgCUj75GLRBAAAEEyhcgACrfjlcigAACCGRYwAVA66+/fmst/JEFutmcNm2abbjhhnbvvfe2CYDC01S22267NiN53I3n5ptvbtdff31w/rXWWiuYHtS/f/8g+Hjsscfa/LumoLlRDq+//nrwXNTIo/CUl6hpMeFm8V/jyuGmvLlrfvOb37Qbb7zR3LX322+/NiMt/HMWe83hhx8ejNRw57nwwgtbg7VSp4D504p0fb+urv1k/Oyzz7Z6httCrwufxy+TnncjvVwdo84RNvVfI9MDDzzQpk+f3mYKWLifFDN15dR5/X4T1QfizutsXB/TucN1juvDSc7hmxQKgEp9fxULgHS9cOATFwD5o5IIgDL8gU3REUAAAQSqIkAAVBVGToIAAgggkDUBPwDaaaedWtemcevP6GbRPfybSHfj78IIfySRP9JA66G4G/6oY8I3ru7Gd5dddmkNXsLrDxV6TXi6jN8W4XO48rtAwIU5CxYsaA0vwseE2zbqNS5k8QMm/dvUqVPbnDfpGkAq94MPPtj62vCUHj+gcHUpNO3HL0P4mPDaPX6/8ANB3yDs486pY9x6UoXKq2MKTftzhn4AFW6/uPPq/AoYFby48ofrGNeHk5wj3CeKBUClvL/iAqDwdYoFQOHnCICy9ilNeRFAAAEEqi1AAFRtUc6HAAIIIJAJAf9G341acdPA3PSvESNG2NNPP926tolbuNi/uVZlwzetUTea4ZvwJCMZXNCy//77ty6qG752MexCN9P+tRctWhSM2NE13AK7cSFI1HosUeFL+PpJRwC99957wULA4WDLdy3UFnF1k5d/nvvvv7/N2jVxnbeQTTjsigomkoQbflilsvh9QO0Td16N7Aq3p1+nQuX3yxZ3jiijYgFQ0veXwtc4o/Bi4YUCoHDIFW73LC40Htc3eR4BBBBAAIE4AQKgOCGeRwABBBDIpYB/I6yduPxRE7p51A2tRmrceeedrQGBIKJursM31eG1R/S6YgGQng+P2nDo/g2uyqIRNEkXpS404sG/iXZ18tdAShoA+aGRCyr885QbAOl1UTtq+efbYost2qwhFOX1r3/9q+B5JkyYYGeeeWbwMrfrVHiaVFTHj6pnuH179uxZtJ+4dY/C54/qNzpGfUAPF6T47vr38ILabspf1FS2cKDkyhBu82LniHIpFgAlfX+VGwAV2gUs3J6MAMrlRzmVQgABBBAoQYAAqAQsDkUAAQQQyI9AsdBm8uTJNnDgwGBEjH/TGBWW+DfgbnROuQFQVDAQHuFQyno14bVv/NZzIVJaAyA3VcwfqVFOAKRd3KIe/lS18NpL4XWS/NcXGqGif3ehkguA3DpI4esXWrcpaQCU5LzhtnfTEQsFWFGhX6FzlBoAaSqaX7dC768kAVApU8CiAjZ/Omd+Ps2oCQIIIIAAAskECICSOXEUAggggEDOBMI3vO4GXjfnU6ZMsdGjR5umwkQFQHEjMMoNgKKmd7nRH1Hr0bgwqNDiwklGPEQFAmkeAeRCFreYdjg08wOzQiOAinVl56FjtAtceKpQJSOA4t5CUf0maqpiuP8lOa8CNfXt3XbbrezRSe4cbqqgf91iI4DUd5O8v5IEQOH3Qym76SV5P8RZ8jwCCCCAAAJZFiAAynLrUXYEEEAAgbIFwiGHu7Hv3r279ejRI3Lr6FLWAPK3n1YhK10DKOqmW+ctNGok6poOy3+NWwMoTVPASlkDqFgANGfOnMi1hMLryIQ7kT+ax+2W5o5JsgaQC6fCgV6h8Mhvl0JrAKl93LS3Us+r87vgJDwdy107bu0d/xxRYWRcAJTk/RUXAJW6DXy4XQmAyv645IUIIIAAAjkRIADKSUNSDQQQQACB0gSibuTduif+FJ3wTWPcDkpdu3aNDGXiAqC4XcCiwqdC67n4EoV2kXILLKdxBJCCgKS7gBULgFxb+KFK2CwqFIgbVVLOLmAuQHnnnXdK3gXMf03UYttxC19HrcWkqXGFdrKLWhg8LiCKC4Bc/bVeT7H3V6HrRC08nsTUfy8QAJX2GcnRCCCAAAL5EyAAyl+bUiMEEEAAgQQCUQFQOKTRaaJuGt1N6ocffhhcKTwFK8kUMP8c4S3Z3Rov4UV8/a3PXRULTf8Kh0D+Qrn+4rhpDYCcvaYduYdf7vDCx+6YqPAmvJZNeA2e8PNJFtn212LSmkEHHnigTZ8+vXUbeJUn3E+iFmWOCih23HFHmzZtWvBU1Gvizhte00jnCdc5rg8nOUexcKXc91e4XP41otZOigvrCIASfBhyCAIIIIBA0wgQADVNU1NRBBBAAAEEEEizQJZHqGSh7FkoY5r7J2VDAAEEEMi+AAFQ9tuQGiCAAAIIIIBADgSyHFBkoexZKGMOujFVQAABBBBIsQABUIobh6IhgAACCCCAQPMIZDmg8KfRFdrmvlEt6U8rSzK9r1Hl5LoIIIAAAgjUWoAAqNbCnB8BBBBAAAEEEEAAAQQQQAABBBBosAABUIMbgMsjgAACCCCAAAIIIIAAAggggAACtRYgAKq1MOdHAAEEEEAAAQQQQAABBBBAAAEEGixAANTgBuDyCCCAAAIIIIAAAggggAACCCCAQK0FCIBqLcz5EUAAAQQQQAABBBBAAAEEEEAAgQYLEAA1uAG4PAIIIIAAAggggAACCCCAAAIIIFBrAQKgWgtzfgQQQAABBBBAAAEEEEAAAQQQQKDBAgRADW4ALo8AAggggAACCCCAAAIIIIAAAgjUWoAAqNbCnB8BBBBAAAEEEEAAAQQQQAABBBBosAABUIMbgMsjgAACCCCAAAIIIIAAArUSeP75523EiBE2a9YsGz58uN1www3Wq1ev1S43f/58O+SQQ2zs2LG20047Bc+7f7v77rtbjz/nnHOCY6Ie5557ro0bNy546qGHHmo9z8MPP2w777zzai+ZOnWqHXjggTZmzBibPHly8PzIkSNt4sSJ1tLSUisSzotA0woQADVt01NxBBBAAAEEEEAAAQQQyLOAH/64ehYKWFx4Exfc+M/7dn74o38fOnSoTZs2zYYMGWLh58LP63+7kIgAKM89kro1WoAAqNEtwPURQAABBBBAAAEEEEAAgRoIaCTNPvvsE4QwGvlz6KGHRo4Ccs+pCH7Ac8011wQjdKJGDPnFVdD03HPP2QEHHNA6auitt94KAqCBAwfaPffcEzznHjr+uuuus7PPPrt1pA8BUA06AKdEICRAAESXQAABBBBAAAEEEEAAAQRyLuCmcw0aNKjNFCsFL7fddpstWLAgmIblAqDw6CFN19IUsbiHe91BBx1UcKqYAieVw0010zkJgOJkeR6BygUIgCo35AwIIIAAAggggAACCCCAQKoFXDBz0kkntQY5CoXOOOMMO/PMM23ChAltAiB/VJCrWLE1hHSMP9Wr0FpBixYtsksuucR+8IMftBlZRACU6u5D4XIiQACUk4akGggggAACCCCAAAIIIIBAIQEFOq+88krrqBwFMWeddZYdddRRwTQttxBz1Bo//iLOxRaB1rX9Y6NGDSmIuuOOO4Lr+Q8CIPouArUXIACqvTFXQAABBBBAAAEEEEAAAQQaJhC15k7UAtGugFEhkAIjF9rE7dLlwpyosChq+pcfHLEIdMO6CRduAgECoCZoZKqIAAIIIIAAAggggAACzSmg4GbKlCl22GGHBQsua9rXE088EYz6cdvDh2UK7fSl8EaPuLWA3HpDWuPH3zK+0PQvAqDm7JvUuv4CBED1N+eKCCCAAAIIIIAAAggggEBdBKK2YA8HPG50j78ItFsDyI3i8YOkhQsXBiHQ3XffHSwafd9999m4cePaLCA9fvx4u/LKK1db50fH+qGQQ2AKWF26AxdpcgECoCbvAFQfAQQQQAABBBBAAAEE8ifghzp+7YYOHRpsz66t4d0jKgAKTxHzX+dG+CgAUkA0ePDgYIt59yg0jUth1B577NFm969C5Sw0Cil/LUWNEKifAAFQ/ay5EgIIIIAAAggggAACCCCQG4GkU8JyU2EqgkDGBQiAMt6AFB8BBBBAAAEEEEAAAQQQqKeAG7UzbNiw2PWA6lkuroUAAsUFCIDoIQgggAACCCCAAAIIIIAAAggggEDOBQiAct7AVA8BBBBAAAEEEEAAAQQQQAABBBBIRQDkLyKmJhk+fLhpPmmvXr1aWyhq9Xq3Ir0OCi8eVmjhMb/J3Urz7t/CC42FFz6bOnXqakMc/XJFlZsuhgACCCCAAAIIIIAAAggggAACCDRaoOEBkAt/DjvssNZwReHPlClTWkOgJHNMFcTMmTPHJk6cGJiOGTPG+vfvH7nFoJ534c6kSZOCVegVBo0aNap1RfxwucLH6xzhcvplaGlpaXTbcn0EEEAAAQQQQAABBBBAAAEEEKhAQPf9/i53/kAU/7ks7FzX8ABIwYuCE3/Ejwtfxo4dG4Qz4f8dbjuFM6NHj7YrrriidTvDqH/zX6dr6qFruIf/byrPjBkzgkDJhTn+vy1cuDAIrFwZdY64clbQ53gpAggggAACCCCAAAIIIIAAAgjUWUA5weDBg1ebDeRnGfPmzVstk6hzMRNdruEBUFQpw0FKXJgTFSK5UUMaWaQQyX8UGlGk82jkkUKfSy65ZLWASOUYP368XXnllVaogQt1jkStwUEIIIAAAggggAACCCCAAAIIIJAKgWK5ggaIvPLKK8GgkCSzltJQoVQGQOHpWOG1egQXHnYVHq1TrAEKjdRxQdJ1110XjEoKb2voB1EKgMIjl1SuqJFFaWhoyoAAAggggAACCCCAAAIIIIAAAskFiq1XHB78kYUsIHUBkFtr56STTmqzJtDFF1/cuj6PC3fcGj9R07UIgJJ3ao5EAAEEEEAAAQQQQAABBBBAAIG2AuHZSG7d3/PPP99OP/30NoNGCIBK7D0u/DnooIMKLt7sTumPEpo5c+Zq6/WkOQCaO3euvfnmmyXqcDgCCCCAAAIIIIAAAggggAACCFRToG/fvtavX79Ep/QDoZtuuqnN2kAEQIkI/3tQKeGPO94t/Bw1HYs1gErA51AEEEAAAQQQQAABBBBAAAEEECgq4K8LfNddd7EGUDn9JWral3+eqCQtbsXtuIWj2QWsnJbiNQgggAACCCCAAAIIIIAAAgg0h4C/UZR2B/dzhLhMIo1CDV8DyC2qpN26tK161CO8KHTUa9xcPO3gpceYMWPMrREUdU4XOk2aNCnYJSzuGuHjdU6tPaRdw9wW9n4Z3NbxaWx0yoQAAggggAACCCCAAAIIIIAAAvECut8/9NBDgwNHjhwZ7Bru7vf95x566KHVdiCPP3t9j2h4AOSDhas+derU1lAovBOY/5xe56Z8TZ48ObJhCo0i2nnnnVsvG24wF/rMmjUrOCZ8Tf2bzjtu3Ljg+eHDh7eGQfVtRq6GAAIIIIAAAggggAACCCCAAAIIFBZoeABUr8bRqKHp06fb0UcfXa9Lch0EEEAAAQQQQAABBBBAAAEEEEAgFQJNEwBpBNHs2bMLTjNLRWtQCAQQQAABBBBAAAEEEEAAAQQQQKAGAk0TAN1222222Wab2ZAhQ2rAyCkRQAABBBBAAAEEEEAAAQQQQACB9Ao0TQCU3iagZAgggAACCCCAAAIIIIBAMoEXP5htpz860WYvmJPsBTk/alCP/nb+DmNsk7UH5bymVA+BygUIgCo35AwIIIAAAggggAACCCCAQF0EvnHncYQ/IWmFQDfvfXld/LkIAlkWIADKcutRdgQQQAABBBBAAAEEEGgqgS9M+3pT1TdpZR8fcUvSQzkOgaYVIABq2qan4ggggAACCCCAAAIIIJA1AQKg6BYjAMpaT6a8jRAgAGqEOtdEAAEEEEAAAQQQQAABBMoQIAAiACqj2/ASBAIBAiA6AgIIIIAAAggggAACCCCQEQECIAKgjHRViplCAQKgFDYKRUIAAQQQQAABBBBAAAEEogQIgAiAeGcgUK4AAVC5crwOAQQQQAABBBBAAAEEEKizAAEQAVCduxyXy5EAAVCOGpOqIIAAAggggAACCCCAQL4FCIAIgPLdw6ldLQUIgGqpy7kRQAABBBBAAAEEEEAAgSoKEAARAFWxO3GqJhMgAGqyBqe6CCCAAAIIIIAAAgggkF0BAiACoOz2XkreaAECoEa3ANdHAAEEEEAAAQQQQAABBBIKEAARACXsKhyGwGoCBEB0CgQQQAABBBBAAAEEEEAgIwIEQARAGemqFDOFAgRAKWwUioQAAggggAACCCCAAAIIRAkQABEA8c5AoFwBAqBy5XgdAggggAACCCCAAAIIIFBnAQIgAqA6dzkulyMBAqAcNSZVQQABBBBAAAEEEEAAgXwLEAARAOW7h1O7WgoQANVSl3MjgAACCCCAAAIIIIAAAlUUIAAiAKpid+JUTSZAANRkDU51EUAAAQQQQAABBBBAILsCBEAEQNntvZS80QIEQI1uAa6PAAIIIIAAAggggAACCCQUIAAiAErYVTgMgdUECIDoFAgggAACCCCAAAIIIIBARgQIgAiAMtJVKWYKBQiAUtgoFAkBBBBAAAEEEEAAAQQQiBIgACIA4p2BQLkCBEDlyvE6BBBAAAEEEEAAAQQQQKDOAgRABEB17nJcLkcCBEA5akyqggACCCCAAAIIIIAAAvkWIAAiAMp3D6d2tRQgAKqlLudGAAEEEEAAAQQQQAABBKooQABEAFTF7sSpmkyAAKjJGpzqIoAAAggggAACCCCAQHYFCIAIgLLbeyl5owUIgBrdAlwfAQQQQAABBBBAAAEEEEgoQABEAJSwq3AYAqsJEADRKRBAAAEEEEAAAQQQQACBjAgQABEAZaSrUswUChAApbBRKBICCCCAAAIIIIAAAgggECVAAEQAxDsDgXIFCIDKleN1CCCAAAIIIIAAAggggECdBQiACIDq3OW4XI4ECIBy1JhUBQEEEEAAAQQQQAABBPItQABEAJTvHk7tailAAFRLXc6NAAIIIIAAAggggAACCFRRgACIAKiK3YlTNZkAAVCTNTjVRQABBBBAAAEEEEAAgewKEAARAGW391LyRgsQADW6Bbg+AggggAACCCCAAAIIIJBQgACIAChhV+EwBFYTIACiUyCAAAIIIIAAAggggAACGREgACIAykhXpZgpFCAASmGjUCQEEEAAAQQQQAABBBBAIEqAAIgAiHcGAuUKEACVK8frEEAAAQQQQAABBBBAAIE6CxAAEQDVuctxuRwJEADlqDGpCgIIIIAAAggggAACCORbgACIACjfPZza1VKAAKiWupwbAQQQQAABBBBAAAEEEKiiAAEQAVAVuxOnajIBAqAma3CqiwACCCCAAAIIIIAAAtkVIAAiAMpu76XkjRYgAGp0C3B9BBBAAAEEEEAAAQQQQCChAAEQAVDCrsJhCKwmQABEp0AAAQQQQAABBBBAAAEEMiJAAEQAlJGuSjFTKEAAlMJGoUgIIIAAAggggAACCCCAQJQAARABEO8MBMoVIAAqV47XIYAAAggggAACCCCAAAJ1FmhkALTvRrvbLv22sXbt2tljb82yW1662/YdtJvtOmBba2/t7LG3n7abXryzziL/vdzjI25pyHW5KAJZEiAAylJrUVYEEEAAAQQQQAABBHIocM5vptkXtx5qO35ms6B2i5YsteMnXWdHDN+99d9yWO2yqtSoAOiQIfvZdzc/0C6/8Y6grQZvtK59uOQj69u1t5109a+Dtuq3wZp20RPX2uNv/19ZdavkRQRAlejx2mYRIABqlpamnggggAACCCCAAAIIpFDghTfm2oizL7ZJx49sDXsUCF0x/U92+3lnEACF2qwRAdAOfba00Vsebis/6tjaVp8fMsi6dOhsE6bc3NpWGw3qZZc++Ut7YM7jde9pBEB1J+eCGRQgAMpgo1FkBBBAAAEEEEAAAQTyIKCRPlP+cr+9+MZc+9qw7duEPeFRQXmobzXqUO8AqH/33nb80MPtC+sOtRvufbC1rYZuOtC6dOhiHdt3MNdWBEDVaGHOgUDtBAiAamfLmRFAAAEEEEAAAQQQQKCIwFMv/ce6de1iN943o80UML2EACgart4B0MgtvmnfHvIVe2H2W23aatPBve39JQts47UG2oQpNwXtRwDE2x2BdAsQAKW7fSgdAggggAACCCCAAAK5FJi/4CObPuNRO/orX44MewiAGh8AfXGDHexHQw+zLitaVmurjQb1tJc+fN227zPULpj6ewKgXL5LqVTeBAiA8qQwBEcAACAASURBVNai1AcBBBBAAAEEEEAAgQwI3PvPWfb5TQZbrx5rEgCV0F71GgG0frdedtJWR9ku/b5g9z3xdGRbLVj6sXXr2GLnT72FAKiENuRQBBolQADUKHmuiwACCCCAAAIIIIBAkwpo9M+3J1xq/3zh5TYC/qLPjACK7hz1CoA2WXtDO22bkdavU9+CbaWFoDt36GTnTSEAatK3MtXOmAABUMYajOIigAACCCCAAAIIIJA3gaiwhwCosQGQRgCduvUxtlPfrax9u3athfHbZdHyxcFC0G4NoC022cBuevEOm/Lc7bZw+aK6dlN2AasrNxfLqAABUEYbjmIjgAACCCCAAAIIIJAXgXDY47aBV/3YCr5tK9drBJCuutk6g+2AwXvYoB4DbN2u69jANfu1hj1bbrphMPrn/Km/D7aBd201YGAPu+SJX9qjbz1V1+5JAFRXbi6WUQECoIw2HMVGAAEEEEAAAQQQQACB5hOoZwDk6x61+dftsM0OsDU6tQT/PG/R+9a9czfr2qFLm0Z44YPZdtE/r7VZ856ra+MQANWVm4tlVIAAKKMNR7ERQAABBBBAAAEEEECg+QQaFQBpseevf2q4bb3+Z0yLP8+YM9P6dl/Ptl7vM9al439DoHcWzrc7X33QHnnzybo3DAFQ3cm5YAYFCIAy2GgUGQEEEEAAAQQQQACBPAosXbrUOnToEPzHI1qgUQFQ2tuDACjtLUT50iBAAJSGVqAMCCCAAAIIIIAAAgggYB9//LF16dLFOnXqhEYBAQKgaBgCIN4yCMQLEADFG3EEAggggAACCCCAAAII1EGAACgemQCIACi+l3AEAtECBED0DAQQQAABBBBAAAEEEEiFAAFQfDMQABEAxfcSjkCAAIg+gAACCCCAAAIIIIAAAikWIACKbxwCIAKg+F7CEQgQANEHEEAAAQQQQAABBBBAIMUCBEDxjUMARAAU30s4AgECIPoAAggggAACCCCAAAIIpFiAACi+cQiACIDiewlHIEAARB9AAAEEEEAAAQQQQACBFAsQAMU3DgEQAVB8L+EIBAiA6AMIIIAAAggggAACCCCQYgECoPjGIQAiAIrvJRyBAAEQfQABBBBAAAEEEEAAAQRSLEAAFN84BEAEQPG9hCMQIACiDyCAAAIIIIAAAggggECKBQiA4huHAIgAKL6XcAQCBED0AQQQQAABBBBAAAEEEEixAAFQfOMQABEAxfcSjkCAAIg+gAACCCCAAAIIIIAAAikWIACKbxwCIAKg+F7CEQgQANEHEEAAAQQQQAABBBBAIKUCj/37Bbvvn0/Z+uusYwfvvrOt2a0lpSVtbLHSEAAtfqe96b8OXc26b7Tc2nVorImu/viIWxpfCEqAQMoF2q1atWpVystI8RBAAAEEEEAAAQQQQCDHAj+95Y82YepNrTUcsF4v+8O5p9ugPuvnuNblVa3RAdAH/+po7/9fp9bCd+q+yvrsucQ6dmvsbSUBUHn9iVc1lwABUHO1N7VFAAEEEEAAAQQQQCBVAp8sXmwbfesYWxn6Xfrzn9rIvrTNlqkqaxoKc80z/wvK6l2eVSvMPnj2f+GPu/5aQ5Zbz62W1bs4ba5HANRQfi6eEQECoIw0FMVEAAEEEEAAAQQQQCCPAk+8+Ip9+aSz8li1pqlT1/VXWt89lzS0vgRADeXn4hkRIADKSENRTAQQQAABBBBAAAEE8iiweOkyG3zIMbZ02fI21dt6041tz60+l8cqV1SnVI4A+vRy67klI4AqalhejEAdBAiA6oDMJRBAAAEEEEAAAQQQQKCwwNW332Vjf3lD6wGf6t/Xpp9zqvXr1RO2kECj1wD68NmO9t6s/00Da9fObIOvLrYOXVkDiM6KQNoFUhEAzZ8/3w455BC7++67A6/hw4fbDTfcYL169Wr1e/75523EiBE2a9as4N+mTp0avMY9Fi1aZGPGjLHJkycH/zRy5EibOHGitbQU3j3g4Ycftp133rn1HA899JDttNNOia+pA88991wbN25cwXKnvQNQPgQQQAABBBBAAAEEGi1w1W132rjrf2u7Dv2Mjdh9mB20yw7WoX37RhcrlddvdAAklCXv/XcXsIVzOgT/d53PLrO1t2g7gqveeEwBq7c418uiQMMDIBf+HHbYYa2BjsKfKVOmtIZA4WNcGDRp0qTWwEZBzJw5c4LQRw+FQf3797exY8dGtkv4HAqDRo0aZdOmTbMhQ4ZYkmuGy+mXoVjwlMWOQpkRQAABBBBAAAEEEKiVwINPP2P3PP6UfWevPUyjf3gUFkhDAORKt2JxO3vt1q7B/xx44GLr0KVxo4AIgHjX1FrAZQTKGNzAEWUChx56aHDp8ICSWpennPM3PABS8KLgxB/xE4bVczNmzGgzosf/t9dee81Gjx5tV1xxRRDe6KGAJ/xvPpCuqYcfEPn/FnfNhQsXBoGV3/hRHaKcRuE1CCCAAAIIIIAAAgg0m8CiJUutpUvnZqt2yfVNUwCkwmtLeG0Nv+bGy23dbRu3DhABUMldiReUKOBm/7igx88y5s2bVzR/KPFSNTu84QFQVM3CQUpUWKOAZ/z48XbllVfac889t1qI5KaEaWSRP61L13PPDRs2rM00MjWgRh5pFNEll1yyWkDkX7NQA6usgwcPbnPemrUeJ0YAAQQQQAABBBBAoM4C4eUbzjnnnDY/qoaXZhg6dGjrKHsVNfx6/ZvOcfoZZxSd9hX1w3F4SQedy92c+dcJl6HOZFW9XNoCIFXuteldbcWSdtZ/ryXWeZ2VVa1v0pMRACWV4rhyBFxWMHv27NZBIBo08sorrwT/u1DGUM61avmaVAZA/nSsgQMHBtO5wmGNP8Jn5syZq40QKtYAhUbquD8q1113XRAoFbumAqDwyCU1VFRYVcsG5NwIIIAAAggggAACCDRCwE198AMgP/xRELPVVlsF3+V10+RG/BcLbQrVw31/1/P+zAF/PU4959YS1f/vrzHqP+evM9oIt0qvmcYA6KOXO9q8f3Sylr4rrM9uSyutYlmvJwAqi40XJRDQ588Pf/jD4D995rhZQOHBH1nIAlIXALm1eU466aTgQ7tQkEMAlKCncggCCCCAAAIIIIAAAjUSiAqAXFDz1ltvtY760U2RQh8X3FxzzTV24IEHttnwZeWqVdZe20lFPPxQyd8sRteaPn26HX300au9StcaNGhQMBPABU55GQWUxgBIDTDnri629P321nuXpdat/4oa9brCpyUAqjt501xQnyd67LXXXq3LwLhw2x80QgBUYpdw4c9BBx3UOow0jwHQ3Llz7c033yxRh8MRQAABBBBAAAEEEGisQPfu3W3ddde1ddZZx373u98Fi59qBNAZZ5xhy5Yts5UrV7buzKuw5tprr7UJEya0bs5SaGffpcuW2bvvvGMKjvRYY401bMCAAabr6aaqd+/edtVVV1mfPn2CIKlnz57229/+tnXxVT/cURnat28flGXp0qW2atWqNqOQtFmL1hD95JNPGotZ5tWPfemCMl9Z25cterODvXV/Z+u01iobsM/i2l4s4uw//9Rpdb8mF8yHQN++fa1fv36RldFnlmYInX322RZeB5gRQBW0f1T4407HGkAVwPJSBBBAAAEEEEAAAQRqIBA1AkiXCYc8/hQxf8ccVyR/VE+4mBq9c99999nBBx9sI0aMaA2AunXr1ho0+a8Jr0ek59yoJI0GKrRDcA14anbKtI4AUoXffrBzsDV8r22WWY9N6rstPCOAatblmvrEUZ9ZAtEUV01tZQ2gMrpHeNpX+BRxO3KxC1gZ6LwEAQQQQAABBBBAAIEKBAoFQC4EuuOOO+yEE04IrhAVzPhrAUU97//yru/7fgAUXsfHXwsovBWzv9GLRv9k/ZHmAGjZh+3sjTu6WvtOZhsetMgselZfTZqAAKgmrJzUEwivJcwuYGV0D4eo3bq05k/UI3yMC4wmTZrUusOXPvTnzJkT7OClhxab69+/f8GUP3wOf+FpbSWf5Jr6o6ddw9x8Zr8MefjjUkZz8hIEEEAAAQQQQACBJhEoFAD5P9664EYk06ZNM33P1sOt+eOWe9C/6Xu8/x260C/vhUYMRf2orO/0mp523nnntVlzKMtNlOYASK7zZ3ayBS92tLU2X249h9ZvW3gCoCz36myUPWozKf9zKhw+p7FWDV8EutAHu7CmTp3aGgoVmi/sUMPbTY4cObLNH5GoaWThHQjCDRZ3TV3b/7Wh2PDVNDY+ZUIAAQQQQAABBBBAoFyBqACo0IYukydPbt2eXddbsmyZLVqy1NbuvkbwY6oe4R+DSw2AdD9w1lln2VFHHdUaNPkLTuv5e+65xw444IByq5yK16U9AFq5zOzV37eYrTLbYP/F1nGNVXVxIwCqCzMXybhAwwOgevkV2yWgXmXgOggggAACCCCAAAII5EWg2C5g2oFLI3rCU7fuuuuu1oWjtR6PQhmNqNdsALfA6t13390mLJKXC5bcItD+GkDuR1wd89xzz7UGPFEBkv8Dc1bbIe0BkFw//HdHe++pTtZ9wxW23o712RaeACirPZpy11OgaQIgjfbRIk2FppnVE51rIYAAAggggAACCCCQVQE3DUJBjXv4u3CFR9H7o+TDz/mv888bXhMoHABpDaBwwOPPAPBH6fvOWZiiEdcvshAAqQ6v397Vln/Szvp+cYl1XW9lXLUqfp4AqGJCTtAEAk0TAN1222222WabtQ4HbYK2pYoIIIAAAggggAACCGROoNCUsMxVpEYFzkoA9PGrHezdRzoH4Y9CoFo/CIBqLcz58yDQNAFQHhqLOiCAAAIIIIAAAgggkGWBZ1993RYvXWqD+vS2nmt2b1MVt6bnsGHDGLVfpJGzEgCpCm/e28UWv9ve1t9xqa2x4Yqadl0CoJrycvKcCBAA5aQhqQYCCCCAAAIIIIAAAmkX2ObYE232W+/YXy8914ZuPCjtxU1l+bIUACn8UQikhaC1IHQtHwRAtdTl3HkRIADKS0tSDwQQQAABBBBAAAEEUizw6DPP2X5nnGf7bLe1/ea041Nc0nQXLUsBkCQ1DUzTwXpuuczW+vTymuESANWMlhPnSIAAKEeNSVUQQAABBBBAAAEEEEirwLcnXGr3zHzKrj9ltO23wxfSWszUlytrAZAWgtaC0NbObMODFln7TrUhJgCqjStnzZcAAVC+2pPaIIAAAggggAACCCCQOoH5Cz6yIYf/wLbYaKDdP/G81JUvSwXKWgAkW20Jr63he2y63Hptvawm3ARANWHlpDkTIADKWYNSHQQQQAABBBBAAAEE0iYw/tc32pW3/tnO/s63bNRX90lb8TJVniwGQKtWmL02vcVWLjcb8JXF1qnHqqqbEwBVnZQT5lCAACiHjUqVEEAAAQQQQAABBBBIk0DvA4+wNVq62mOTLrL11l4rTUXLXFmyGAAJecELHW3+PztZtwErrPewpVV3JwCqOiknzKEAAVAOG5UqIYAAAggggAACCCCQFoHf/vVBG/2za+yofb5kPznm8LQUK7PlyGoAJPA3/tzVli1oZ312X2ItfVZWtQ0IgKrKyclyKkAAlNOGpVoIIIAAAggggAACCKRBYMcfnmIvvDHX7r5ovG296cZpKFKmy5DlAGjhnA729oOdrUvPldZv+JKqtgMBUFU5OVlOBQiActqwVAsBBBBAAAEEEEAAgUYLzHz+JdvrlLPtS9tsab8788RGFycX189yAKQGeOv+Lrbozfa27nZLbc3BK6rWJgRAVaPkRDkWIADKceNSNQQQQAABBBBAAAEEGinwnQsvtz/9faZdc+Io+9qw7RtZlNxcO+sB0NL329ucu7pYh66rbODXFletXQiAqkbJiXIsQACU48alaggggAACCCCAAAIINEpgwcKFNvjbI23IBv3t4Z9d2Khi5O66WQ+A1CDz/tHJPnq5o629xXJb57PV2RaeACh3XZ0K1UCAAKgGqJwSAQQQQAABBBBAAIFmFzjvhptt4s2329jDDrbjDtqv2TmqVv88BEArFrez127tGpgM/Opi69BS+bbwBEBV62KcKMcCBEA5blyqhgACCCCAAAIIIIBAowQGHHyUtW/Xzv5+1UXWr1fPRhUjd9fNQwCkRvngXx3t/f/rFKwDpPWAKn0QAFUqyOubQYAAqBlamToigAACCCCAAAIIIFBHgZsfeMS+P/FqO2L47nbp94+s45Xzf6m8BEC2yuy1P3Q1jQbSjmDaGaySBwFQJXq8tlkECICapaWpJwIIIIAAAggggAACdRLY9fgz7JnZr9mfzj/Ttt98SJ2u2hyXyU0AZGYfvdLB5j3W2Vr6rLQ+u1e2LTwBUHP0f2pZmQABUGV+vBoBBBBAAAEEEEAAAQQ8gVkvz7Y9Txxru2/5Wbt5/MnYVFkgTwGQaObe3cWWvNfeeg9bat0GlL8tPAFQlTsap8ulAAFQLpuVSiGAAAIIIIAAAgggkFzgxQ9m2+mPTrTZC+Ykf1GBI995uLN98loHW2+HpdZ9UPk39BUXpIITDOrR387fYYxtsvagCs5Sm5fmLQBa9FZ7e+tvXaxTj1U24CvlbwtPAFSb/sZZ8yVAAJSv9qQ2CCCAAAIIIIAAAgiULPCNO4+rSvizaoXZ7JtarNOaq2zAvuXfzJdcgRq8QCHQzXtfXoMzV3bKvAVA0nhnRmf75I0O1mvrZdZj0+VlAREAlcXGi5pMgACoyRqc6iKAAAIIIIAAAgggEBaoVqjgdnZa57PLbO0tyruRT1PrpDFUqFZbpcl52YJ29safu1q7jmYbHrjI2nUovXRpbKvSa8ErEKitAAFQbX05OwIIIIAAAggggAACqReoVqjw6i1dbdWKdsHon45rrEp9veMKmMZQoVptFVf3ej8//4lOtuD5jrbWp5dbzy2XlXz5NLZVyZXgBQjUWIAAqMbAnB4BBBBAAAEEEEAAgbQLVCNU0Lo/Wv9nzcErbN3tlqa9yonKl8ZQoRptlajydT5o5dJ29tqtXW3VSrMB+y22Tt1LCxDT2FZ1JuRyCMQKEADFEnEAAggggAACCCCAAAL5FqhGqOB2c+q7xxLr2ntlLsDSGCpUo63S2jgfPtfR3nuyk62x4Qpbf8fSQsQ0tlVanSlX8woQADVv21NzBBBAAAEEEEAAAQQCgUpDhaUftLc5d3YJgh8FQHl5pDFUqLSt0t42r/+xqy3/uJ31/eIS67pe8iAxjW2VdmvK13wCBEDN1+bUGAEEEEAAAQQQQACBNgKVhgrvPtrZPp7dIZj6pSlgeXmkMVSotK3S3jZuKqHCH4VASR9pbKukZec4BOolQABUL2mugwACCCCAAAIIIIBASgUqChVWmf3nxpZg0Wct/tyufUorWUax0hgqVNRWZRg04iVv/rWLLX6nva23w1LrPihZoJjGtmqEHddEoJgAARD9AwEEEEAAAQQQQACBJheoJFT44NmO9v6sTsG279r+PU+PNIYKlbRVVtpmybz2NvcvXaxjt1W2wQGLExU7jW2VqOAchEAdBQiA6ojNpRBAAAEEEEAAAQQQSKNAJaHCa9O72oql7WzAVxZbpzVL27kpjRZ+mdIYKlTSVmn39svnphX2HLrM1tp8eWzR09hWsYXmAATqLEAAVGdwLocAAggggAACCCCAQNoEyg0VFr7Rwd6e0TmYpqPpOnl7pDFUKLetstY2WghaC0LrMfDAxdahS/FwMY1tlTVzypt/AQKg/LcxNUQAAQQQQAABBBBAoKhAuaGCpulouk6f3ZZYS9/kOzZlpTnSGCqU21ZZMffLqamFmmLYY5Pl1mub4tML09hWWTSnzPkWIADKd/tSOwQQQAABBBBAAAEEYgXKCRWWLWhnb/y5a7BVdym7NcUWJkUHpDFUKKetUkRaUlFWLjd7/Q9dbeWydtZ/7yXWee3CIWMa26qkynIwAnUQIACqAzKXQAABBBBAAAEEEEAgzQLlhArzHutsH73Swdb9wjJb81Pxa7Skuf6FypbGUKGctsqivSvzghc72vyZnaxb/xXWe5fC0wzT2FZZdqfs+RQgAMpnu1IrBBBAAAEEEEAAAQQSC5QTKvzndy3BLk1a/Lldx8SXytSBaQwVymmrTKFHFHbOnV1s6QeaarjUWvpGbwufxrbKujvlz58AAVD+2pQaIYAAAggggAACCCBQkkCpocKHz3W0957sZGtvvtzWGZqvrd99uDSGCqW2VUkdIaUHL5zbwd5+oLN1Xmel9d9rSWQp09hWKeWkWE0sQADUxI1P1RFAAAEEEEAAAQQQkECpocJrf+hqKxa1s/77LLHOa+Vv8WfXK9IYKpTaVnnp4QqAFAStu+0yW3Pj1accprGt8mJPPfIjQACUn7akJggggAACCCCAAAIIlCVQSqjgRmOsseEKW3/H/G397gOmMVQopa3K6gwpfdGS99rb3Lu7BNvBb/DVxdaufduCprGtUkpJsZpYgACoiRufqiOAAAIIIIAAAgggIIFSQoU3/9rFFr/T3nrvutS69YtejyUvqmkMFUppq7y0g6vHvMc72UcvdbS1t1hu63y27dTDNLZV3vypT/YFCICy34bUAAEEEEAAAQQQQACBigSShgrLP25nr/+xq3XptdL6fTl6LZaKCpKyF6cxVEjaVimjrEpxli9sZ6/f1jU41wb7L7aOa6xqPW8a26oqleYkCFRRgACoipicCgEEEEAAAQQQQACBLAokDRXmP97JFrzU0Xptvcx6bJrPrd/99ktjqJC0rbLYD5OU+YNnOtr7T3ey7oNX2Hrb/W8KYhrbKkl9OAaBegoQANVTm2shgAACCCCAAAIIIJBCgaShgrZ+79B1lQ3Yd4m17/S/0RcprFJVipTGUCFpW1UFIIUnWbXS7PXb/7sIeb8vLbEu6/53EfI0tlUK+ShSkwsQADV5B6D6CCCAAAIIIIAAAggkCRUWvNDR5v+zk6212XLr+fn8bv3u94Y0hgpJ2irvPfrj/3Swd//e2Vp6r7Q+e/x3KmIa2yrv7UD9sidAAJS9NqPECCCAAAIIIIAAAghUVSBJqKBRF8s/aWf991pindfJ79bvBEBV7Vo1O9nce7rYkvntbf2dl9oaG6wgAKqZNCfOkwABUJ5ak7oggAACCCCAAAIIIFCGQFwAtOit9vbW37oEN9q64W6WRxpHlcS1VbO0jeuTndbUlMTFBEDN0vDUsyIBAqCK+HgxAggggAACCCCAAALZF4gLFRT+6Ia797Cl1m1Avrd+91uTACjdffudhzrbJ693sF5bLbPnx92Y7sJSOgRSIEAAlIJGoAgIIIAAAggggAACCDRSoFgA5Lbe7tJzpfUbnv+t3wmAGtkTS7v20g/a25w7u1i7DmYv/2ay9VijW2kn4GgEmkyAAKjJGpzqIoAAAggggAACCCAQFigWAGnhZy0A3XOrZbbWkPxv/U4AlK33x3tPdrIPn+toPzhgbzvnu9/OVuEpLQJ1FiAAqjM4l0MAAQQQQAABBBBAIG0CxQKg/9zYYu07r7IBX1liHbrkf+t3AqC09c7i5VmxuF2wLfyqFWaPXPkT23RAv2xVgNIiUEcBAqA6YnMpBBBAAAEEEEAAAQTSKFAoAPropY427/FO1mPT5dZr6+bY+p0AKI09tHiZPny+o733RCc7YKft7LqTfpi9ClBiBOokQABUJ2gugwACCCCAAAIIIIBAWgUKBUBv/KmrLfuoXbD2j9YAarYHi0Bnp8XbPbCRvTL3LZt+zqm2y+c+k52CU1IE6ihAAFRHbC6FAAIIIIAAAggggEAaBaICoMXvtLc3/9rFuvVfYb13aZ6t3/32IQBKY2+NLtPYDU62Iy/6mW0z5FN210/Oyk7BKSkCdRQgAKojNpdCAAEEEEAAAQQQQCCNAlEB0NsPdLaFczvY+jsttTUGNs/W7wRAaeyh8WVSWPe1cRfYjKeftauOP9YO3m2n+BdxBAJNJkAA1GQNTnURQAABBBBAAAEEEAgLhAMgLaz72q1drfPaK63/3s219TsBUDbfHwqAHn32edvv9AnWr1dPm3Xd5dYum1Wh1AjUTIAAqGa0nBgBBBBAAAEEEEAAgWwIhAMgt7V2zy2X2Vqfbq6t3wmAstFnw6V00/V+eMUv7Mb7ZtgZh37Dxnx9/2xWhlIjUCMBAqAawXJaBBBAAAEEEEAAAQSyIhAOgGbf1GLt2v//rd9bmmvrdwKgrPTatuV0AdBLc9607UedHDz5r19eYX16rpPNClFqBGogQABUA1ROiQACCCCAAAIIIIBAlgT8AOijVzrYvMc6W49NlluvbZpv63cCoCz13P+V1V+w+4Lf3mKX3nSbfXevPe3iY7+TzQpRagRqIEAAVANUTokAAggggAACCCCAQJYE/ABozh1dbOmH7a3fl5ZYl3Wbb+t3AqAs9dzoAOjDTz6xbY79sb3/0cd27yXn2Jaf2iiblaLUCFRZgACoyqCcDgEEEEAAAQQQQACBrAm4AGjJvPY29y9drKXvCuuzW3Nu/U4AlLXe+9/y+iOA9L9/c8/f7ISrfmlf3mZL++2ZJ2azUpQagSoLEABVGZTTIYAAAggggAACCCCQNQEXAL09o7MtfKODrbfjUuu+YXNu/U4AlLXeGx0A6V93G3Om/es/r9rUM8bYXl/YKpsVo9QIVFGAAKiKmJwKAQQQQAABBBBAAIEsCigAWrm0nb36+67WqYcWf16cxWpUvczhUSVVv0AZJwwv2F3GKXL5kqi2uusfT9ih50+0zwwaaA/89Lxc1ptKIVCKAAFQKVociwACCCCAAAIIIIBADgUUKrz/dCf74JmOts7nltnan2nerd/95iUAyk5nL9RWh5x3md39+JN26fe/a0cM3yM7FaKkCNRAgACoBqicEgEEEEAAAQQQQACBLAkoAHr1lq62amW7YPRPxzWad+t3AqAs9dz/lbVQAPTPF1624SePt7W7r2FPX3u5devaJZsVncR01AAAIABJREFUpNQIVEGAAKgKiJwCAQQQQAABBBBAAIEsC3z6JyPs3Uc725obL7d1t23urd8JgLLZk4uN1jp58q/tl3feayd84wA7/ZCvZ7OClBqBKggQAFUBkVMggAACCCCAAAIIIJBlgf5HHmJL3mtvffdcYl3Xb+6t3wmAstmTiwVAr779rm098oSgYv+4+mIb3LdPNitJqRGoUIAAqEJAXo4AAggggAACCCCAQJYFZr38H9vzxHHW0mel9dl9SZarUvWyswZQ1UlrdsK4trr893+0c6fcZCN239kmHTeyZuXgxAikWYAAKM2tQ9kQQAABBBBAAAEEEKixwPcuudL+8NBjtt72S637Rmz97nPHhQo1bprI07MLWLR6XFstXLLEdhh1is2ZN99uP+8M2/EzmzWi+bgmAg0VIABqKD8XRwABBBBAAAEEEECgcQKLliyxDUZ8zzqt+f+3fm/XuLKk8cpxoUIjykwAVF4ApFdN+9tDNuryybbzZz9tfzj39EY0H9dEoKECBEAN5efiCCCAAAIIIIAAAgg0TuCiG6fbRTfeamtvsdzW+SyLP4dbggCocX2z1Csnbat9Tj3H/vHci/aLE0fZgcO2L/UyHI9ApgUIgDLdfBQeAQQQQAABBBBAAIHyBYYc/gNbsHCh9d77E+vUna3fCYDK70uNfmXSAOivTzxtI8652Dbq29sev/qSRheb6yNQVwECoLpyczEEEEAAAQQQQAABBNIhoHV/tP7PN/cYZo/1vicdhUpZKZKGCvUsNlPAorVLaaujL5lktz70dzv3yG/b9/ffu57Nx7UQaKgAAVBD+bk4AggggAACCCCAAAKNEdjrlLNt5vMv2e/PPtV+/NxZjSlEyq9aSqhQr6oQAFUeAD39ymzb44Sx1rlTR3v62stt3bV61Kv5uA4CDRUgAGooPxdHAAEEEEAAAQQQQKD+As+++rrtctzpttMWm9ltE84wQoXKQ4V6tSJtVZ22Gv/rG+3KW/9sx+6/l0048pB6NR/XQaChAgRADeXn4ggggAACCCCAAAII1F/g+z/9ud18/8M2cdRRdtiXdiMAKtAEjACqf98s94qlttWb89+37UadZAsXL7H7J55nW2w0sNxL8zoEMiOQugDohhtusFdeecXGjh3bBvHcc8+1cePGtfm3c845p/W4RYsW2ZgxY2zy5MnBMSNHjrSJEydaS0tLwcZ4+OGHbeedd259/qGHHrKddtqp9X8///zzNmLECJs1a1bwb1OnTrVDDmmbDvvlGj58uKn8vXr1ykwHoKAIIIAAAggggAACzSWwfMUK63PQd2zg+uvao5Musi6dOhEAEQBl/k1QagCkCk/+4912xnVTbb8dv2DXnzw68wZUAIE4gVQFQApPDj30UPODHVXAhTvDhg1bLYBxFVQQM2fOnCD00UNhUP/+/VcLktzxLtyZNGlSEPooDBo1apRNmzbNhgwZYvPnzw+uddhhhwX/N3y8zqPyTpkypTX08ctQLHiKaxSeRwABBBBAAAEEEECgVgITb7ndzpt6s435+v52xqHfCC7DtKJo7XJChVq1mzsvbVW9tlIYOuy40+3FN+bajeN+bF/camitm4/zZ1DA5RQqejir8J8LDyhJY1VTEQC5gOfvf/+79e7dOxiV448AcmGM/s0foeOHOaNHj7YrrrgiCG/0UGAT/je/ARTW6OFfx/83NeSMGTPajCLy/23hwoVBMOSXKa6caewAlAkBBBBAAAEEEECguQS2OHK0vf3e+/bIlT+xTQb0IwAq0vwEQNl5b5TbVtNnPGrHXHqVbbXpxnbPReOzU2FKWhcB5QrXXXednX322cH1NNDEDUzRIBJlCMoJ5s2bVzR/qEthE1wkFQGQ4DSSRqN3LrnkktWCmbgwx4d3069cqKQRPOHQqNCIoiTlGD9+vF155ZUFG1gdYPDgwQVHKiVoEw5BAAEEEEAAAQQQQKAmAn/++0w74sLL7aBddrTJJ3y/9RqMKonmLjdUqEnj/f+T0lbVb6uvj/+J3f/Uv+zyH37PDvnirrVsPs6dcQF/yRr//08yaykNVU9FAORDRI3MCa/Vo+P9oVdRo3WKNUChkTouSFLCp3KEp5z5QZQSPpf2+Wv+RJU/DQ1NGRBAAAEEEEAAAQQQ2O+M8+zRZ56zaeNOsj23+hwBUEyXIADKznumkraa8fSz9rVxF1ifnmvbE5MnBtvD80AgLBDOGMKDP7KQBWQiAFLAc/HFF7euz+Pg3Ro/BEC8ORFAAAEEEEAAAQQQKC7w4pw3bYdRJ9u2n97U7rig7YYrjCqJtqskVKhVf6StatNWx115rd1w7wN22re/bicefECtmo/zZlTADUpxGz9169atzXQwVYsAqIzGTYrmL9o8c+bM1dbrSfMIoLlz59qbb75Zhg4vQQABBBBAAAEEEECgPIHL/vgXu/upZ+xHe+9h+27zv9E/OtuxL11Q3klz/qqff+q01NWQtopukkrbava7823kz6cEJ//1j460Pmv3SF3bU6DaCPTt29f69fvvemhxD3/5mauuuqrN8i9Js4y4a9Ty+UyMAIoCiJuOxRpAtew2nBsBBBBAAAEEEEAgawLrfvUw69urpz165U+se0vXNsVnVEl0azICKDu9vBptddGN0+2iG2+1w7+8u132gyOzU3lKWjcBP4fQQJRXXnkl2BiKNYDKbIK43bncaeNW3I5bODruOuwCVmYD8jIEEEAAAQQQQACB1AlM+sMddtavfmc/+tpX7Kwjvrla+QiACIBS12lLLFA1AqD5Cz6ynX50qs37cIHdceE423azTUosBYfnTcDfKKqlpSXY8cvtFv7EE0+wC1ilDV5oEehRo0a1rgHkFnHWDl/ail0PvW7OnDnBTmJ6aHs2t0ZQVJkUEI0YMcImTZoU7BLmTynTVvLha4SP1znV+Nq9TP9XC0H7ZVDn4IEAAggggAACCCCAQBoEtjrmBHvtnXftwcvPt8033IAAKGGjVCNUSHipxIcR1tU2rLv+rr/aST//lX1xq6F247gfJ24XDsyvgO73Dz300KCCbg0gtxGU/9xDDz202g7kaVPJzBSw8E5gU6dObbPVuhtyNXny5MB45MiRQRjkgpgku4uFG8yFPrNmzQrOGb6mC57GjRsX2RnS1tiUBwEEEEAAAQQQQKD5BP4y8yn71oRL7YCdtrPrTvphJAChQm1DhWr2Otqq9m2154njbNbL/7HrT/6R7bfjttVsPs6FQEMFUhcA1UpDI3qmT59uRx99dK0uwXkRQAABBBBAAAEEEEidwEFnXWgPzHrGpp4+xvbadisCoBJaiBFAJWA1+NBqttWfHn3cvvOTK+zTAwfYjCtYIL3BTcvlqyjQNAGQRhDNnj27zaihKjpyKgQQQAABBBBAAAEEUifw6tvv2NYjT7StNtnY7rl4fMHyMaokmqaaoUK1OgdtVZ+2OvyCn9odj/3TLjj6MDv6K1+uVvNxHgQaKtA0AdBtt91mm222mWl9Hx4IIIAAAggggAACCDSDwI9/fr396q777PzvHWbH7Fv4JpZQoT6hQjX6HG1Vn7b6+79fsH1PO9d6dOtmT/ziMlu7+xrVaD7OgUBDBZomAGqoMhdHAAEEEEAAAQQQQKABAusfeIT16rFmsPV7sRtYQoX6hArV6AK0Vf3a6rRrptg1f77HjjtoPxt72MHVaD7OgUBDBQiAGsrPxRFAAAEEEEAAAQQQqI3AL/50j51+7RQ7dv+9bMKR/905t9CDUKF+oUKlrU1b1a+tXp77lu34w1NsxcqV9tAVF9hmAwdU2ny8HoGGChAANZSfiyOAAAIIIIAAAgggUBuB7X5wkukG9q+XnmtDNx5EAFQGM2sAlYHWoJfUqq1+esvtNmHqzfaNXXeyq8cc26DacVkEqiNAAFQdR86CAAIIIIAAAggggEBqBO5/6l/29fE/sa9sv439+tTjYsvFqJJoolqFCrENUuQA2qq+bbVg4ULb7fgz7bV33rVbzj7Fdhu6RSXNx2sRaKgAAVBD+bk4AggggAACCCCAAALVF/jmuZfYvf+cZdefMtr22+ELsRcgVKhvqBDbIARAJRPVMqybeu8DdvyV19qOn9nMbj/vjJLLxgsQSIsAAVBaWoJyIIAAAggggAACCCBQBYG5896zz33vOPvc4EF232XnJjojARABUKKOkuKDahkAqdr7nTHBHn3meZt03EgbsfvOKZagaAgUFiAAoncggAACCCCAAAIIIJAjAS38rAWgz/nut+wHB+yTqGYEQARAiTpKig+qdQB09+NP2iHnXWYb9l7PHr/6Emvfvn2KNSgaAtECBED0DAQQQAABBBBAAAEEciQw4OAjraVLF3vkZxfaemuvlahmBEAEQIk6SooPqnUApKofO/Fqu+WBR4It4bU1PA8EsiZAAJS1FqO8CCCAAAIIIIAAAggUELj+rr/aST//lX1vny/ZhcccntiJAIgAKHFnSemB9QiAnnjxZfvySeOtY4cO9sQvLrN+vXqmVINiIRAtQABEz0AAAQQQQAABBBBAICcCw0afZv9+7Q27+6LxtvWmGyeuFQEQAVDizpLSA+sRAKnq4399o11565/t6H2/bBd877CUalAsBAiA6AMIIIAAAggggAACCORW4OF//dsOOPN8G/6Fz9sNZ5xQUj0JgAiASuowKTy4XgHQ6+/Ms12OP90+WrjI7rn4bNtqk8Ep1KBICBAA0QcQQAABBBBAAAEEEMitwP9j7zzAqyrSP/wlIQmhBCShhi7NShEbxYIl1sW1oRQbKiI2FFwVKdLUBTeKoGLZ9b+ACijWRRHFAggquMaVFSzIIiBoUDqEkPB/5oRzvbm5N/fcembufc/z8ECSKd+833wnd37MfHPVg4/K/E9XyjPDhsife5wU0jgRgBCAQpowGhaOlwCkhj7ttfky+vkX5fyTusr/3XO7hjQwCQIIQMwBCEAAAhCAAAQgAAEIJCSBX7ftkCOuGSJHtmgmHz82MeQxIgAhAIU8aTSrEE8BaN/+/XLmsNGyev0GmXHvHXLuicdpRgNzIIAAxByAAAQgAAEIQAACEIBAQhJQuxHUroRwbydCAEIAMj0w4ikAKVZzPlwqNz/6lHRq00remzzWdHzYnyQESAKdJI5mmBCAAAQgAAEIQAACiUugVd8bRQ6KLJ36UFg3EyEAIQCZHh3xFoAUrz5jJ8n7X3wlk266Rq495wzTEWJ/EhBAAEoCJzNECEAAAhCAAAQgAIHEJTDrvY/k9qnPytX5veSRwdeGNVAEIASgsCaORpXcEIA++Pd/5LIH/ir169aRz5+cLLWyqmtEBFMgUJkAAhCzAgIQgAAEIAABCEAAAgYT6HXXSPnqh3Xy1sSRctKR7cIaCQIQAlBYE0ejSm4IQGr4Q6c9JzMWfih3XX6R3Nv3Eo2IYAoEEICYAxCAAAQgAAEIQAACEEgYAp+t/k7Ou2es9Op8rMwZPTzscSEAIQCFPXk0qeiWAPT1j/+T04beb1FYPu2v0iavsSZEMAMCCEDMAQhAAAIQgAAEIAABCCQMgYGTpsrrSz+VJ+64SS4/rXvY40IAQgAKe/JoUtEtAUgNf+Ksl+Vvc1+XfmeeKo/dcr0mRDADAghAzAEIQAACEIAABCAAAQgkBIFtu3ZLm/43SdumTWTZ1IcjGhMCEAJQRBNIg8puCkCbf9smZ9w1Urb8vk1eG3+f9Dj6CA2IYAIEEICYAxCAAAQgAAEIQAACEEgIAuNnzpVHX35D7ul7iQy7/KKIxoQAhAAU0QTSoLKbApAa/jNvvSv3PjtDenU+RuaMvlsDIpgAAQQg5gAEIAABCEAAAhCAAAQSgkD7q26W3fuK5ZPHH5LmDetHNCYEIASgiCaQBpXdFoBKy8rk3L+MlS+++0Gm3zlYLjmlmwZUMAECFQlwCxgzAgIQgAAEIAABCEAAAoYRmPPhUrn50aeilnMEAQgByLAQqGSu2wKQMujVJcvlhsnTpH2zPFn6+EOmI8X+BCSAAJSATmVIEIAABCAAAQhAAAKJTeCcvzwgK9Z8L6+Nu1d6HHNkxINFAEIAingSudyADgKQQnDtw1PkzWWfywPXXClDLjrPZSp0D4GKBBCAmBEQgAAEIAABCEAAAhAwiMCX3/8oZw4bJacce5TMG3tPVCxHAEIAispEcrERXQSgJf/5Ri4aOVFqZVWXz56cLA3q1nGRCl1DAAGIOQABCEAAAhCAAAQgAAFjCQwueErmfrRUptx6g/Q945SojAMBCAEoKhPJxUZ0EYAUgr88/X/y3Pz3ZHDvc2XctX1dpELXEEAAYg5AAAIQgAAEIAABCEDASAJ79hVL8yuul1aNG8onjz8s6dXSojIOBCAEoKhMJBcb0UkAWvPTRjn9zvtlf8kBWfS3cXJs65YukqFrCPxBgCNgzAYIQAACEIAABCAAAQgYQuCvL82Tv770qnXtu7r+PVoPAhACULTmklvt6CQAKQaTZr8qD784Ty7ueZI8fdcQt7DQLwQqEEAAYkJAAAIQgAAEIAABCEDAEAJHX3ebFG3fYd0wdHiTRlGzGgEIAShqk8mlhnQTgH7buUvy7x4jP/68RV68/y45q2snl8jQLQT+IIAAxGyAAAQgAAEIQAACEICAAQTsK6b7nN5Dpt0+KKoWIwAhAEV1QrnQmG4CkELw/IJFMuzJf8hJR7aXtybe7wIVuoRARQIIQMwICEAAAhCAAAQgAAEIGEDgwhETZNmq1TJ3zN1yeqdjomoxAhACUFQnlAuN6SgAKQzqRjB1M1jBkIEy4KzTApLZu3evDB06VKZPn26VGTRokBQUFEhWVpZs3bpV+vXrJwsWLLB+NnbsWBk5cmSFtsaNGyejRo2yvjdz5kyrfLDH7rNnz55W+apssNuaNWuW9O/fP6Adwfrk5+4SQABylz+9QwACEIAABCAAAQhAICiBVevWy6l3jJBuR3WQNyaMCFo+1AIIQP6J6Sgq4CtzfKUs/dfyFXL1Q49Jswa5smzqw1I9I6PK8Fy6dKn06NGjggDkK774CkDe4o9ddsmSJdK9e/cq+7LFHF/BKJAN3uKP3bBTsSnUdxLlY0MAASg2XGkVAhCAAAQgAAEIQAACUSNw2+PPyAvvfyyPDL5Wrs7vFbV27YYQFcwRFfCVOb6yLR30tyfllY8/kb9cebEM7/PnqApAa9askfnz51u7h7x3CgUTZmyRRxnjRABSbT/xxBMybNgwy357t5K/3UhRf0HRYNQIIABFDSUNQQACEIAABCAAAQhAIPoESg6USuNLr7F2EKjkzzUyM6PeCaKCOaICvjLHV7aln63+Ts67Z6ykpqbKZ09MkpaNGgSM4XB2AHk3Zu/SqWoHkBKNnnvuOavapEmTHAlAvgbbdgYTmqL+sqLBiAggAEWEj8oQgAAEIAABCEAAAhCILYGCl9+QCTPnyh2XXCj3D7g8Jp0hKpgjKuArc3zlben9f58lT73xjlyT30smD742ZgKQOg6mxBklBOXk5FTqR+X5GT16tAwcOFDmzJlj5Q1ysgPItyHVvhKPZs+eLe3bt4/Je4lGo08AASj6TGkRAhCAAAQgAAEIQAACUSPQ5cahsv6XIlny+EPSoVle1Nr1bghRwRxRAV+Z4ytvS9V18GcNHy3bdu2Wtx4cKScd0c7vQCLZAaSOad1yyy0yZsyYgKKMEoh69epl5QeycweFKgDZyaIHDBgQNM9QTF5YNBo2AQSgsNFREQIQgAAEIAABCEAAArEl8NbyFXLNQ4/JJaecLNPvvDlmnSEqmCMq4CtzfOVr6WOvvCnjZsyRc07oIjPvGxp1Achb3PHXuO9tYt5lvEWgqkQoVUft/lGPk5vGYvbSouGwCCAAhYWNShCAAAQgAAEIQAACEIg9gUtGPyQfFa6SF+6/S87u2ilmHSIqmCMq4CtzfOVr6a69e+X8e8eLutXvueG3SO/uJ1YaTLg7gFQ99dg3fy1cuFC6dOlS4RhYNAQglT9o9erV0rt3b6u/L7/80rqqnmNgMXs9R7VhBKCo4qQxCEAAAhCAAAQgAAEIRIfAtxs2Sbdb/iIndGgr8x8aFZ1GA7SCqGCOqICvzPGVP0vVbX7qVr9jD28pix4ZFxUBSIkyffr0kcLCQk97gwYNkoKCApk3b57079/f77XyoR4B8ycg5efnB8w3FNOXFo2HRQABKCxsVIIABCAAAQhAAAIQgEBsCQx78h/y/IJF8tCNV8n1550V084QFcwRFfCVOb4KFLRXjJss760slAkD+8ugC/OtYnZenenTp1eopm7z6tChg3XcasGCBZ6fdezY0UrAXFRUJD169KjUlX09u30rmF3ee6eOrwBUlQ25ubmVRCbVqS00qV1APPoTQADS30dYCAEIQAACEIAABCCQhAQa/PkqaXhYXevq9+yaNWJKAFHBHFEBX5njq0BBu3DFl3Ll+EckJ7u2LH9ikhxWq2ZM41vt3BkxYoRMmDDB781gMe2cxrUigACklTswBgIQgAAEIAABCEAAAiLTXpsvo59/UYZcdJ48cM2VMUeCqGCOqICvzPFVVYF765Sn5cVFi+XWiy+Q0Vf1iVmMq9xAaqdPoGvhY9YxDWtJAAFIS7dgFAQgAAEIQAACEIBAMhM48ebh8sOmzfJhwQQ5ulXzmKNAVDBHVMBX5viqqsD99/dr5axho60iHz82UY5s0SzmcU4HEEAAYg5AAAIQgAAEIAABCEBAIwLvrvhS+o5/RP7U7QT5+923xsUyRAVzRAV8ZY6vggXv2H/Olinz3pLLT+suT9xxU7Di/BwCERNAAIoYIQ1AAAIQgAAEIAABCEAgegTsBLH/vPcOOe/E46LXcBUtISqYIyrgK3N8FSx4N/y6Vc67Z6xs2vqbzB19t5ze+ZhgVfg5BCIigAAUET4qQwACEIAABCAAAQhAIHoE1m3+RbredJd0bttaFk56IHoNB2kJUcEcUQFfmeMrJwH8xOtvy6h/vCCnHHuUzBt7j5MqlIFA2AQQgMJGR0UIQAACEIAABCAAAQhEl8C9z86QZ956V8YP7Cc3XXhOdBuvojVEBXNEBXxljq+cBHBxSYlcdP9E+XzN9/L4bTfIlb1OcVKNMhAIiwACUFjYqAQBCEAAAhCAAAQgAIHoE8i7/DqpnZVlXf2uroiO14OoYI6ogK/M8ZXT+J370ScyuOBJaZvXWBZPeVCqpaU5rUo5CIREAAEoJFwUhgAEIAABCEAAAhCAQGwIPP3Wu3LfszNk0IX5MmFg/9h0EqBVRAVzRAV8ZY6vQgniqx58VOZ/ulJG9L9Mhl76p1CqUhYCjgkgADlGRUEIQAACEIAABCAAAQjEjkDP2+6Vb9ZvkIWTH5DObVrHriM/LSMqmCMq4CtzfBVKEH/45ddy6ZiHpUZmpnwy9WFpWj8nlOqUhYAjAghAjjBRCAIQgAAEIAABCEAAArEj8MGX/5HLxvzVuvVL3f4V7wdRwRxRAV+Z46tQ4/jOJ/4u/3z3A7n+vLPkoRuvCrU65SEQlAACUFBEFIAABCAAAQhAAAIQgEBsCdjHP54bfqv07n5CbDvz0zqigjmiAr4yx1ehBvKqdevlnL88IHuL98s7fx0tXdu1CbUJykOgSgIIQEwQCEAAAhCAAAQgAAEIuEhgY9FW6Xj9HXJM6xbywd/Gu2IJooI5ogK+MsdX4QTzgy+8Io/MeU0uOLmrPP+X28NpgjoQCEgAAYjJAQEIQAACEIAABCAAARcJjH7+RZn22nwZc/UVcsufz3fFEkQFc0QFfGWOr8IJ5l9+3y5/un+CfL/xZ/m/e26X80/qGk4z1IGAXwIIQEwMCEAAAhCAAAQgAAEIuEigVd8bJS011br6veFhdV2xBFHBHFEBX5njq3CD+dl/LZR7nvmndG3fRt55eHS4zVAPApUIIAAxKSAAAQhAAAIQgAAEIOASgeffWSTDnvqHDDzvTHn4xqtdskIEUcEcUQFfmeOrcAP64MGD0vv+ifLJqtXWe0G9H3ggEA0CCEDRoEgbEIAABCAAAQhAAAIQCINArztHyldr18nbD42S4zu0DaOF6FRBVDBHVMBX5vgqkuh8femnMnDSVMnLzZHFUyZKdo0akTRHXQhYBBCAmAgQgAAEIAABCEAAAhBwgcCSr7+Ri+6fKGd37SQv3H+XCxb80SWigjmiAr4yx1eRBrUSgJQQNPSyP8mIfpdF2hz1IYAAxByAAAQgAAEIQAACEICAGwTsxd30OwfLJad0c8MET5+ICuaICvjKHF99t22d3LesQNbt2BhWfO/7JVV+fj/Tqtv0/H2Snn0wrHZ0qdQyO08mnjxU2tZtqYtJSWcHO4CSzuUMGAIQgAAEIAABCEDAbQK/bNsuR15zixzRvKksnvKg2+aQAyiABz7v87LrvvE1AAHIHAHosrdvD1v8sUe5dWW67Pi2mtRuXSq5J+7Xbj6GapASgeae+1io1SgfJQIIQFECSTMQgAAEIAABCEAAAhBwSmD8zLny6MtvyP39L5M7Lv2T02oxK4eoYI6ogK+Sy1clO1Lk5/cypbQ4RRr1KpashmVB3wMXtDxNTm16gqRKiny65SuZ893b0qBGjpzdrLscndNWSsoOyIpfvpbX174ftK1YFNBRWI3FOHVsEwFIR69gEwQgAAEIQAACEIBAQhNod9XNsr+kRJZMeUia1s9xfayICsklKrg+4WJggI6iQrTiatuqavL7V+mS1bhUGp0WeBdQt8adZUCH3tKudmsZ/uT/ydX5p0uTZrXl400r5JQmXWXpZ9/L7VOflWb1c+X/Rtwua8u+l2dWzZVf9myNgUcCN6mjr+IKwMXOEIBchE/XEIAABCAAAQhAAALJR2DWex9ZizC1OHtk8HVaAIjWQlWLwUTRCB0Xqvgq+cS6sv0p8vP7GbJ/W6rUP3m/1GpZWglCjWpZMvy4gXJui54yYcbLMmXeW/LGhBHS/vCXNJdwAAAgAElEQVRGsr+0RH5ct1XeW1koo67qY10v/38LPpDxN14pc3+cL//477woRk3wpnSMq+BWJ0YJBKDE8COjgAAEIAABCEAAAhAwhMA5dz8gK7793lqcdTuqgxZWIyokn6igxcSLohE6igrRjKud31eTos/TJaNumeSdW+yX3F2dr5WL25wtGanpMvafs+XM4zrKse2aS2Zaujw4c571tXrn7C3eL6P+8YLccMHZsj19qzy08hlZv3NTFL1RdVM6+ipug3e5IwQglx1A9xCAAAQgAAEIQAACyUPgs9XfyXn3jJVenY+ROaPv1mbg0VyoajOoKBii40IVXyWvWLf5g0zZuzlV6nUqkTpHHKgE4picdjL4mCvluAZHy/gZcyzBp1P7lpKZliETZsz1CECqoi0QNW5WSx5e+Yys/GVVFCLGWRM6xpUzy80vhQBkvg8ZAQQgAAEIQAACEICAIQQGFzwpcz/6RKbefqNccXpPbaxGVEheUUGbSRihITqKCtGOqz0b0mTL4gxJzTwoTc8tlrSsytfCD+tynVx8+Nny4MxXygWgdi0ks1qGvPT+Evn4q//Ko0MGWqTvmPacdQw1r3m2JQB9vuU/EXrAeXUdfeXcerNLIgCZ7T+shwAEIAABCEAAAhAwhMC2XbulTf+bpG1eY1ny+EOSlpqqjeXRXqhqM7AIDdFxoYqvklus+3VZhuxalybZ7Q9ITpeSSjB8BaCj2jaVailpklqWZok+r3z8iVXnuHaHywv33yVbDmyRB1c8Lat/XxthtDivrmNcObfe7JIIQGb7D+shAAEIQAACEIAABAwh8NeX5slfX3pV/nLlxTK8z5+1shpRIblFBa0mY5jG6CgqxCKuiotSZdN7mSIHRZrkF0tmvYrXwvsKQG1a1Zd1OzfKsbntpXpapkVXJYH+8ectcuUZPeW9n5bJI//+u/y2b3uY5EOvpqOvQh+FmTUQgMz0G1ZDAAIQgAAEIAABCBhG4OjrbpNtu3bJ4ikPSatGDbSyPhYLVa0GGKYxOi5U8RVi3W//Tpftq6tJzeal0qD7H9fCdzistdx8zJVyYqOOMv5Qzp+j2zaTr7eukbqZ2dIqu5nM+3C55yjYrrJd8sRXL8hb6z4MM0LCq6ZjXIU3EvNqIQCZ5zMshgAEIAABCEAAAhAwjMDcj5bK4IKnpO8Zp8iUW2/QznpEBUQF7SZliAbpKCrEKq4O7FLXwmfKgT0p0vCU/VIjr/xa+Fs79pc+bc+Th2e9al0Drx512+BJR7aTF99fLLdPfVZuu/gC6yr4PQf2ypzv3pFpX80KkXTkxXX0VeSjMqMFBCAz/ISVEIAABCAAAQhAAAIGE7hwxHhZtmqNzHvgHjml41HajSRWC1XtBhqiQTouVPEVYp0isP2bavLbl+lSvX6ZND6z/Fr464+6VAZ06C01qmVVgFR2sExSU/7IOfbr3t9kzndvy/PfvBpiRESnuI5xFZ2R6d8KApD+PsJCCEAAAhCAAAQgAAGDCfz7u7Vy1vDR0vPYI+XVsfdqORJEBUQFLSdmCEbpKCrEMq7KDohsfj9Tin9LldzjS6R2mwNSr3odubDV6XJc/aMks1p5vp/dJXskPbWa5NVqJMWl++Wb336Ql79fIP/97fsQ6Ea3qI6+iu4I9W0NAUhf32AZBCAAAQhAAAIQgEACELjt8Wfkhfc/lkeHXC/9zzpVyxHFcqGq5YAdGqXjQhVfIdbZBHatTZNfP82Q9FoHJe/cfZJSzeHEdrmYjnHlMpK4da+dADRr1ixZu3atjBw5sgKENWvWSJ8+faSwsND6/syZM6Vfv36eMnv37pWhQ4fK9OnTre8NGjRICgoKJCur4vY370aXLl0qPXr08HxryZIl0r17d8/XwfpUBceNGyejRo2y6uTn54uyPycnJ24OpCMIQAACEIAABCAAAX0J7N63T1pccYO0bNRAlj7+kGSmp2tpLKICooKWEzMEo3QUFeIRV1s+ypA9m9Kk7tEH5LBjKl8LHwLCuBXV0VdxG7zLHWklACnxpH///jJ27NgKAtDWrVstsWfAgAHW37YwM23aNI9go4SYjRs3WqKPepQYlJeXV0lIsnn7tqHEoCFDhsjs2bOlffv24qRPZe+MGTM8oo+3DVUJTy77nO4hAAEIQAACEIAABOJEoODlN2TCzLly1+W95d6+l8ap19C7icdCNXSr3K+h40IVXyHWeRNQ4o8SgVLSxNoFlF77oPuBE8QCHeOqKpOr2vRhaxiqvu+GEh0doYUAZO/eWb58uTRs2NDaleO9A0hBXbx4cYUdPd7fW79+vdx2220yZcoUS7xRjxJ4fL/n7QDlRPV49+P9vWB97tmzxxKjVH1715AtGnl/T0enYxMEIAABCEAAAhCAQHwIdL5xqGwq+k2WTHlQ2jZtEp9Ow+gFUQFRIYxpo1UVHUWFeMVV0acZsnNtmtQ+/IDknqD/LiAdfRVoMquNIosWLfLoBt6agfqZ+lppB0VFRVXqD7oEixYCkAKndtKo3TuTJ0+uUpixwSmBZ8yYMTJ16lRZvXq1B7x9/MoWldSuIe9jXaq+/bOePXtWOEYWzA7vPgM5WE2A1q1bV2hXF2djBwQgAAEIQAACEIBA/Ai8tvRTuX7SVLn8tO7yxB03xa/jMHqK10I1DNNcraLjQhVfIdb5ElCJoDcvypSyEpHGZxRL9QZlrsZNsM51jKtgNts/9xZ93nnnHU/6mkAag9N241VOCwHIe7C+O3MCgfTe4bNixYpKO4SqckCgnTq2M5977jlLUPIViLz7VAKQrfZ55/zxt7MoXs6kHwhAAAIQgAAEIAABfQhcMvoh+ahwlcweNVzO6HKsPob5sQRRAVFB6wnqwDgdRYV4xtXvhemy7b/VpEaTUml46n4HxNwroqOvnNLwPimkNq94b/4wQQtAAPJK+owA5HTaUw4CEIAABCAAAQhAoCoCX/+4Xk4bOkJOPqq9vDnhfu1hxXOhqj0MLwN1XKjiK8Q6fwQO7EmxdgGV7EyRBt32S80WpdqGmo5x5QSW94aQ5s2bW3mHvTeNIAA5oehTJhl2AG3atEl+/vnnMOhQBQIQgAAEIAABCEDABAJT5r8v/1r5H7ntvF5y/nF67/5RPG/6/kETsMbdxqfa3Bv3PoN1iK/8E8JXItvXVJPfvkiXjMPKJO+c4mBTybWf6+arxo0bS5MmVedoC3QRFTuAIpxGwZIz282TAyhC0FSHAAQgAAEIQAACEIgJgf0HDkjTy66TJrn1ZMmUh6RWVvWY9BPNRtlV4p+mjjsV8BW+ChT7B8tENr+fKfuKUqVelxKp0/5ANF8TUWtLx7iqanC+N4bbZdVxsLVr11oJoskBFOb08CcABbuRi1vAwoRNNQhAAAIQgAAEIACBqBOY9tp8Gf38i3L7JRfKyAGXR739WDSIqICoEIt5Fc82dRQV3IirXf9Lk18/yZC0rIOSd26xpGXqdy28jr4KNFerul2cW8CiEOH+BCA7abO60UtdvR5o+9XGjRutm8TUo87j5eXlVbjm3ds83zZ8VT0nfSphSt1epv5WiaCV7bYNWVlZUaBBExCAAAQgAAEIQAACphE48ebh8sOmzfLxYxPlyBbNjDDfjYWqCWB0XKjiK8S6YLGzZXGG7NmQJnWOOCD1Oul3LbyOcRWIqVrr9+/fv8KP8/PzPRqA98+XLFlS6QbyYL6K98+1TwJtA7EFm8LCQutbM2fOrHDVur3lavr06dbPBw0aZIlBthDjT1hSok+PHj08zH0dFqxPVVG1O2rUKKsN74kQb0fSHwQgAAEIQAACEICA+wTmf7pSrnrwUbm458ny9F03u2+QQwsQFRAVHE4VbYvpKCq4FVd7N6fK5g8yLV+pXUAZdfW6Fl5HX2k7saNsmHYCUJTH52lO7eiZN2+e3HDDDbHqgnYhAAEIQAACEIAABJKcwBXjJst7Kwtl1og7Jf/4zsbQcGuhqjsgHReq+AqxzkncFH2eLju/rya1WpZK/ZP1uhZex7hywjQRyiSNAKR2+6xbt67CrqFEcCBjgAAEIAABCEAAAhDQg8C3P22Sbrf+RY5v30befni0HkY5tAJRAVHB4VTRtpiOooKbcbV/W6psXpQhpcUpUj23TDLqlUntw0u12A2ko6+0ndhRNixpBKDXX39dOnToIO3bt48yQpqDAAQgAAEIQAACEICAyL3PzJBn/vWuPHTDVXL9+WcZhcTNharOoHRcqOIrxDqnMbPx7eqyf1uKp3hKqkiTs4uta+LdfHSMKzd5xLPvpBGA4gmVviAAAQhAAAIQgAAEko9A3mXXyWG1a1pXv9etVdMoAIgKiApGTVg/xuooKrgZVyU7UmTDv6pXIpXd9oDkdHU3MbSOvjJ9/ju1HwHIKSnKQQACEIAABCAAAQhAIACBp996V+57doYM6X2ePHDtlcZxcnOhqjMsHReq+AqxzknM7NuSKj8vKk8E7f3UaFIqDU91NyeQjnHlhGkilEEASgQvMgYIQAACEIAABCAAAVcJ9LjtXlm9foMsemScHHt4S1dtCadzRAVEhXDmjU51dBQV3Iyrg6Ui6+dlSdmBil6q17lE6nTw+WacHamjr+KMwLXuEIBcQ0/HEIAABCAAAQhAAAKJQGDhykK5ctxk+VO3E+Tvd99q5JDcXKjqDEzHhSq+QqxzGjO71qVJ0ecZcvCQ3lOzeak06O7u7h9lu45x5ZSp6eUQgEz3IPZDAAIQgAAEIAABCLhKYMCDj8rbn66U5++5XS44qaurtoTbOaICokK4c0eXejqKCjrElRJ/9hWlSlqWSEYdd5M/23NFR1/pMo9jbQcCUKwJ0z4EIAABCEAAAhCAQMIS+PHnLXL84GHSuU1rWTj5AWPHqcNCVUd4Oi5U8RVinY6xEopNOsZVKPabXBYByGTvYTsEIAABCEAAAhCAgKsERv/jRZn2+nwZd10/Gfync1y1JZLOERUQFSKZPzrU1VFUIK7MiSsd5nA8bEAAigdl+oAABCAAAQhAAAIQSEgCra68UTIzqsnixx6S+nWzjR0jC1VzFqr4Cl8Z+6I5ZLiOYp3pTJ3ajwDklBTlIAABCEAAAhCAAAQg4EXg+Xfel2FPPS83XpAvE6/vbzQbRAVEBaMnsKaJhYkrc+LK9Pnv1H4EIKekKAcBCEAAAhCAAAQgAAEvAr3uHClfrV0nC/46Ro5rd7jRbFiomrNQxVf4yuiXjaZinelMndqPAOSUFOUgAAEIQAACEIAABCBwiMBHhV/LJaMflnNPPE5m3HuH8VwQFRAVTJ/EOh4rIq7MiSvT579T+xGAnJKiHAQgAAEIQAACEIAABA4RGDhpqry+9FN5dtgtclGPE43nwkLVnIUqvsJXpr9wdBTrTGfq1H4EIKekKAcBCEAAAhCAAAQgAAER2fDrVul0wx1ydKsW8mHB+IRggqiAqGD6RNZRVCCuzIkr0+e/U/sRgJySohwEIAABCEAAAhCAAAREZPzMOfLoy2/K6KuvkFv/fH5CMGGhas5CFV/hK9NfOjqKdaYzdWo/ApBTUpSDAAQgAAEIQAACEICAiLS76mYpLS2TxVMmSpOcegnBBFEBUcH0iayjqEBcmRNXps9/p/YjADklRTkIQAACEIAABCAAgaQnMOu9j+T2qc/KdeeeKX8ddHXC8GChas5CFV/hK9NfPDqKdaYzdWo/ApBTUpSDAAQgAAEIQAACEEh6Avl3j5GV3/4g/3pwpJx4RLuE4YGogKhg+mTWUVQgrsyJK9Pnv1P7EYCckqIcBCAAAQhAAAIQgEBSE/hk1Wr504gJclbXTvLi/XclFAsWquYsVPEVvjL95aOjWGc6U6f2IwA5JUU5CEAAAhCAAAQgAIGkJnBTwZPy8kefyFNDB8ulp3ZLKBaICogKpk9oHUUF4sqcuDJ9/ju1HwHIKSnKQQACEIAABCAAAQgkLYFfft8uR157i3Ro3lSWTHkw4TiwUDVnoYqv8JXpLyAdxTrTmTq1HwHIKSnKQQACEIAABCAAAQgkLYGtO3aK+lNaViZHNG+acBwQFRAVTJ/UOooKxJU5cWX6/HdqPwKQU1KUgwAEIAABCEAAAhCAQIISYKFqzkIVX+Er019DOop1pjN1aj8CkFNSlIMABCAAAQhAAAIQcIXAmjVrpE+fPlJYWCgzZ86Ufv36VbBj3LhxMmrUKMnPz5dZs2ZJTk5OhZ+r7/Xv37+S7UuWLJEOHTpY7S1YsMD6+dixY2XkyJEB6/vr3xUoUe4UUQFRIcpTKu7N6SgqEFfmxFXcJ6xLHSIAuQSebiEAAQhAAAIQgAAEghOwxR1/wostDDVq1Miv8KNa37t3rwwdOlSmT59eoTNfscgWiXwFoKVLl8qQIUNk9uzZVn0lRA0fPrySCBV8JHqXYKFqzkIVX+Ervd8mwa3TUawLbnVilEAASgw/MgoIQAACEIAABCCQcASU+KMEGH+7emzxJ5gYs3XrVvniiy/krLPO8vBRbS5atKjCTh9/ApAtHq1bt86yoUaNGpaYpJ6CggLJyspKGOaICogKpk9mHUUF4sqcuDJ9/ju1HwHIKSnKQQACEIAABCAAAQjEjYD3sS+7U3Vkq3v37taX9s4g+2eDBg1yLMoo8ea8886T9u3be8bjTwBS4pF93MxbAFq+fLm1I8i7ftzAxKgjFqrmLFTxFb6K0Wsgbs3qKNbFbfAud4QA5LID6B4CEIAABCAAAQhAoDIBW+BRok9ubq519Eo93kexTjrpJEv0mTx5spUDyF/+Ht+WlajzxBNPyLBhwyrs4PEnAPkeMbN3AKnjZN5iVCL4D1EBUcH0eayjqEBcmRNXps9/p/YjADklRTkIQAACEIAABCAAgbgQsI9e2Tttmjdv7snjo4QX9fTo0cMj+KgjXeprJ7uAVFl1pMs3kTQC0KVx8a1pnSAqmOMxfIWvzCHgnqUIQO6xp2cIQAACEIAABCAAAT8E7KNXmzdv9hy18k4GraqoW73sHT9OkkHb3fg7/qV+xhEwBCB/wYioYM4rCl/hK3MIuGcpApB77OkZAhCAAAQgAAEIQMAPAe+bu+yjVt5HwlQV7x0/69evt46I2UfCAiVnDnT8y58AtGdfsUhZqdx5553WjiGSQCfnVEVUMMfv+ApfmUPAPUsRgNxjT88QgAAEIAABCEAAAgEIeO/IUfl6vG/f2rNnj3WEy94hVFRUZAlCSizq0qWL57iY79Xxqk31+B7/8icA/b5rl9TOypJPly/3XAOvchGpugMGDOAa+CSZuYgK5jgaX+Ercwi4ZykCkHvs6RkCEIAABCAAAQhAoAoCtgikiuTn51e4Dt4+JrZgwQKrBVvs8d495J0TSH1/9OjRMnDgwAq3d/m2o9rq2LGjdfSseatWkpWR4Tke5t1PojmOZLX+PYqoYM5Mx1f4yhwC7lmKAOQee3qGAAQgAAEIQAACEIgRAZXsedGiRTJy5Miwejh48KCoXUD1atcOq75plRCAEIBMm7O+9iIAmeNBHX1lDr3ILEUAiowftSEAAQhAAAIQgAAENCOg8gWpJxzxp7SsTJatWiO/bNsm55/YVTIz0jUbXWzMQQBCAIrNzIpfqzqKCsSVOXEVv5nqbk8IQO7yp3cIQAACEIAABCAAAY0ITH1tvox5/kW587Lecl+/5LkZi4WqOQtVfIWvNHplhmWKjmJdWAMxsBICkIFOw2QIQAACEIAABCAAgcAE9hbvlzumPSdX558u3Y7qYBXcumOn9B3/iKz89ge55JRu8uiQgZKVmVGpkRNvHi7rNv8iHz82Udo3y0sazIgKiAqmT3YdRQXiypy4Mn3+O7UfAcgpKcpBAAIQgAAEIAABCBhBYOw/Z8uUeW/JGxNGeASgZ/71rlzc82SpkZlpiUN5ufVk1FV9Koxn/qcr5aoHH5XLTusuT95xkxFjjZaRLFTNWajiK3wVrbh3qx0dxTq3WMS7XwSgeBOnPwhAAAIQgAAEIACBmBNQItCZx3X0CEDeHX6yarX834IPKu0CumLcZHlvZaG8NHKYVTeZHkQFRAXT57uOogJxZU5cmT7/ndqPAOSUFOUgAAEIQAACEIAABIwhUJUA9O2GTfLMW+/K2Gv7eo6BffO/n6Tn7ffJSUe2l7cm3m/MOKNlKAtVcxaq+ApfRSvu3WpHR7HOLRbx7hcBKN7E6Q8CEIAABCAAAQhAIOYEgu0AUgbY+YHUv+99ZoaoY2KTbrpGrj3njJjbp1sHiAqICrrNyVDt0VFUIK7MiatQ55up5RGATPUcdkMAAhCAAAQgAAEIBCQQSABSCaLfXfGl9O5+gqfu/pID0qrvjZJbJ1sWT5ko2TVqJB1ZFqrmLFTxFb4y/QWlo1hnOlOn9iMAOSVFOQhAAAIQgAAEIAABYwgEEoAKXn5Dzj+pq7Rr2sQzlhkLP5Sh056T2y6+oFJiaGMGHKGhiAqIChFOIder6ygqEFfmxJXrEzhOBiAAxQk03UAAAhCAAAQgAAEIxI+APwHI+3sqD9CefcXSqU0rGfrE32XGux/IR49OkKNaNo+fkRr1xELVnIUqvsJXGr06wjJFR7EurIEYWAkByECnYTIEIAABCEAAAhCAQGAC9jXwqoS6Cr5zm9bW1e+vfPyJp9Jx7Q6XF+6/S1JSUuTcvzwgx7ZuKc8MG5K0WBEVEBVMn/w6igrElTlxZfr8d2o/ApBTUpSDAAQgAAEIQAACEEg4Aq8uWS43TJ4mM+8bKuec0CXhxud0QCxUzVmo4it85TSudS2no1inK6to24UAFG2itAcBCEAAAhCAAAQgYASB33fuklPvGCFNcuvJOw+PNsLmWBmJqICoEKu5Fa92dRQViCtz4ipe89TtfhCA3PYA/UMAAhCAAAQgAAEIxJTArl27JDMzU9LT0yv0M+ofL8gTr78tD94wQG44/+yY2qB74yxUzVmo4it8pfv7JJh9Oop1wWxOlJ8jACWKJxkHBCAAAQhAAAIQgIBfAv4EoIMHD0rrvoOkRvVMWfzYRKmXXTup6SEqICqYHgA6igrElTlxZfr8d2o/ApBTUpSDAAQgAAEIQAACEDCSgD8B6B/vvC/Dn3pebu59roy9tq+R44qm0SxUzVmo4it8Fc3Yd6MtHcU6Nzi40ScCkBvU6RMCEIAABCAAAQhAIG4E/AlAve4cKV+tXSfvPzJWOh7eKm626NoRogKigq5z06ldOooKxJU5ceV0npleDgHIdA9iPwQgAAEIQAACENCUwHfb1sl9ywpk3Y6NWlm4d3OqbP4gU2o2K5UGPfbHzbaW2Xky8eSh0rZuy7j16bQjFqrmLFTxFb5yGte6ltNRrNOVVbTtQgCKNlHagwAEIAABCEAAAhCwCFz29u3aiT/Krl+WZsju9WmW+KNEoHg+SgSae+5j8ezSUV+ICogKjiaKxoV0FBWIK3PiSuOpHVXTEICiipPGIAABCEAAAhCAAARsAjoufg7sTpGf3qgumfXKpEl+sSvOYqHqCvawOsVXYWFzpRK+cgV7WJ3q6KuwBmJgJQQgA52GyRCAAAQgAAEIQMAEAjoKQL8Xpsu2/1aTep1LpE6HA65g1HHxo6OvXHGOT6f4SgcvOLMBXznjpEMpHX2lA5d42IAAFA/K9AEBCEAAAhCAAASSkICOosL6edUtT+SdWyxpWQdd8YqOix8dfeWKcxCAdMAelg3EVVjYXKmko69cAeFCpwhALkCnSwhAAAIQgAAEIJAMBHQTFXauTZOiTzMku90ByTmuxDUX6Lj40c1XrjkHAUgX9CHbQVyFjMy1Cjr6yjUYce4YASjOwOkOAhCAAAQgAAEIJAsB3USFTe9mSvHWVGlydrFk5pS55gYdFz+6+co15yAA6YI+ZDuIq5CRuVZBR1+5BiPOHSMAxRk43UEAAhCAAAQgAIFkIaCTqLDvl1T5+f1MqZFXKg1Pid/V7/58rePiRydf6RQf+Eonb1RtC77CV+YQcM9SBCD32NMzBCAAAQhAAAIQSGgCOokKvy7LkF3r0qRB9/1Ss3l8r373dTILVXOmPb7CV5EQ0OkdGMk4ol1Xx7iK9hh1bQ8BSFfPYBcEIAABCEAAAhAwnIDbi5/SfSmy9Yt02bMhTQ6WiqRVPyjN/7zPdao6Ln7c9pXrTglgAL7S1TOV7cJX+MocAu5ZigDkHnt6hgAEIAABCEAAAglNwG1RYfMHmbJ3c2oFxrnHl0jtNu5c/24bwkLVnGmPr/BVJATcfgdGYnss6+oYV7Ecr05tIwDp5A1sgQAEIAABCEAAAglEwM3Fz4HdKfLTG+VXvns/1RuWSeNexa5S1nHx46avXHVGkM7xlc7eqWgbvsJX5hBwz1IEIPfY0zMEIAABCEAAAhBIaAJuigp7N6XJ5o8yEIAczjA3feXQRFeKISq4gj2sTvFVWNhcqaSjr1wB4UKnCEAuQKdLCEAAAhCAAAQgkAwE3BAVSotTZNuqarJjTTW/iHO6lkh2W46A+cJxw1cmxICOC1V85X/m4CsTIqrcRh19ZQ69yCxFAIqMH7UhAAEIQAACEIAABAIQiPdCdfvqapb4U7Y/RSRFpO5RJVKyI1X2bEyTtMyDVu6fuke5K/7ouviJt69MCRodF6r4CgHIlPgJZKeOcWU6U6f2IwA5JUU5CEAAAhCAAAQgAIGQCMRrobp7fZol/OzfVp7wWe3wOaxTiaT63wQU0hhiUVjHxU+8fBULnrFsE1/Fkm5028ZX0eUZy9Z09FUsx6tT2whAOnkDWyAAAQhAAAIQgEACEYi1qLCvKFW2r6omezalWdRqNCmVwzoekIy6ZVpT1HHxE2tfae2QKozDV+Z4Dl/hK3MIuGcpApB77OkZAhCAAAQgAAEIJDSBWIkKB/aU5/nZ+X35Fp+MOmWW8FMjr9QInixUjXCTZSS+wleREIjVOzASm3Soq2Nc6cAlHjYgAMWDMn1AAAIQgAAEIACBJCQQi8WPEnTfIKIAACAASURBVH62rUqXg6UiKWki9TqVSHY79/P6hOJeHRc/sfBVKEx0LYuvdPVMZbvwFb4yh4B7liIAuceeniEAAQhAAAIQgEBCE4imqLDrR5XnJ11KdqZYzOp0OCCHdSyRlPK0P0Y9LFTNcRe+wleREIjmOzASO3Srq2Nc6cYoVvYgAMWKLO1CAAIQgAAEIACBJCcQjcXP3i2plvCzb0u50lOzmcrzUyLptQ8aS1fHxU80fGWsQ6owHF+Z41V8ha/MIeCepQhA7rGnZwhAAAIQgAAEIJDQBCIRFdROHyX8qJ0/6sk4rMw67pXVSO8Ez04cykLVCSU9yuArPfzgxAp85YSSHmV09JUeZGJvBQJQ7BnTAwQgAAEIQAACEEhKAuEIQCq3jxJ+VK4f9aRmHJR6nQ5I7cPNyvNTlcN1XPyE46tkmNT4yhwv4yt8ZQ4B9yw1RgAaN26cjBo1qgKpsWPHysiRI63v7d27V4YOHSrTp0+3vh40aJAUFBRIVlZWQLpLly6VHj16eH6+ZMkS6d69u+frNWvWSJ8+faSwsND63syZM6Vfv34V2vO2Kz8/X2bNmiU5OTnueZSeIQABCEAAAhCAgCYEQhUV1K1eSvhRt3ypp+6R5Xl+Eu1hoWqOR/EVvoqEQKjvwEj6MqmujnFlEr9IbDVCALLFnZ49e1YSYOzBKyFm48aNluijHiUG5eXleQQiX0i2uDNt2jRL9FFi0JAhQ2T27NnSvn172bp1q9XXgAEDrL99y6v2lNgzY8YMj+jjbUNVwlMkDqMuBCAAAQhAAAIQMIWA08XPnk0qwXM1KS4qz/NTq0V5np9qNc3N81OVj3Rc/Dj1lSlzL1p24qtokYx9O/gq9oyj1YOOvnIyNrX+X7t2bQWNQX2vf//+VnXfDSVO2ox3GSMEIFuMUbt9vHfo2LCUOHPbbbfJlClTLPFGPf6+5w1XiTXqsXcQqX97f085cvHixRV2EXl/b8+ePZYw5G1TMDvj7Vz6gwAEIAABCEAAAm4SCCYq7N+mEjxXk93ry/P8ZOaWSb2OJVK9gfl5fhCA3Jx50etbx4VqsLiK3ujNaglfmeMvHX0VjJ4t9HifQlKbSJSGoH5WVFRUSZMI1qYbPzdCAAom5niDt49f2buG1A4eX9Eo0I4i1Y7a0aN2EU2ePLmSQKTsGDNmjEydOjWgg9UEaN26dcCdSm44mT4hAAEIQAACEICAGwQCLVTL9qsEz9Vk++ryPD9p1VWenxKp1arUDTPj3qeOix9EBf/TAF/FPTzC7hBfhY0u7hV19FVVEOyTPl26dJEtW7Z4NpF47whycmop7qD9dGiEAOSbq0eNw1t587dbpyoHBNqpYwtJzz33nKXk+R458xailMJnq33eOX/87SzSwdHYAAEIQAACEIAABOJNwJ+osH1NNdn2dTVRIpB6DjumROoenTgJnp0w1nHxgwCEAORk7upchrjS2TsVbdPRV07o+R4B8938YYIWYIQApEBPmjTJk5/HFnfsHD8IQE6mK2UgAAEIQEBnAlt37JS+4x+Rld/+YJnZrH6uzB49XNo1baKz2dgGgSoJeIsKu38qz/Oz//dDeX5al1rHvdTun2R7dFz8IAAhAJkeh8SVOR7U0VdO6AXb8YMA5IRimGW8kzavWLGiUr4enXcAbdq0SX7++ecwR041CEAAAhBIJAK1atWSZs2aycbftkm97NqSk13bGt4z/3pXLu55stSpkSXq98avv/6aSMNmLElC4KbvH5TireV5fvZsLM/zo/L7qONemTmJneenKhc/1eZe7WaA8hVPZQL4ypxZga/wVbgEGjduLE2aBP8PN3YAhUs4CvWCHcciB1AUINMEBCAAAQi4QmBv8X6ZsfBDGXDWaZKVmeGKDXQKgUgJ/Lz1d+n+0M2y47vyPD/VahyUep1LpGbz5MjzUxU/Hf/3mx1A/j2GryJ9E8SvPr6KH+tIe9LRV07G5CsABdsR5KTNeJcx4giYv61UwTJuB0sczS1g8Z5q9AcBCEAAAk4JfLthk3zzvw3Su/sJTqtQDgJaEXj05Tdl8pzXZN/+/ZZd6qhXnSOTK88PApBWUzJsY3RcqCLWIdaFPaE1qahjXDlB4ysABdMknLQZ7zJGCEDex73UNe92Emd1w5e6il09dmZudYOXeoYOHSp2jiB/UJVA1KdPH5k2bZp1S1iwPnzLqzbVBFC3hqm/VSJobxuysrLi7Uv6gwAEIACBBCHw+tLP5IgWTcn/kyD+TKZhzPlwqTwy5zX5YdNma9i12xyQep0OSGp68uX5QQBKjJmv40IVAQgByPTo0jGunDD1FYBsTaB///5W9SVLllS6gdxJu/EsY4QApID43gQ2c+bMClet20e+pk+fbvEbNGiQdZ27LcQE2kXUo0cPD29fh9miT2FhoVXGt09beBo1apT18/z8fI8YFE8n0hcEIAABCCQOAY5/JY4vk2kkS7/+Rh6Z87p8/NUqa9indz5GRl/VR6797K5kwuB4rDoufhAVEBUcT2BNCxJXmjrGj1k6+socepFZaowAFNkwxdo1NG/ePLnhhhsibYr6EIAABCAAgZgRULeBzVu8TG44/+yY9UHDEIgWgR9/3iJ/e/kNefH9j60mWzVuKA9cc6Wcd+Jx1teICogK0ZprbrWj40KVuCKu3IqHaPWrY1xFa2y6t5M0ApDaQbRu3boKu4Z0dw72QQACEIBA8hH4ZNVqa9DdjuqQfINnxMYQ2F9yQP4293Urz496UlJSZNx1feWmC8+pMAYWqixUjZnUAQzVcaFKXBFXxJXpBNyzP2kEoNdff106dOggKocQDwQgAAEIQEBXAvb17/Z18LraiV3JS+Cf735g5fnZWPSbBWHQhfkyckAfqZ6RXgkKC1UWqqZHCgKQOR7EV/jKHALuWZo0ApB7iOkZAhCAgPsEVF6ZO6Y9J698/Im8MWEEu0vcdwkWQMA4Au9/UWjl+fls9XeW7fnHd5bRV19RZbJyBCAEIOMmuo/BiArmeBBf4StzCLhnKQKQe+zpGQIQgEBcCKicMn3HPyLdjz5CRl3VJy590gkEIJA4BL753wbruNerS5Zbg2rfLE/GXttXzuhybNBBIgAhAAWdJJoXQFTQ3EFe5uErfGUOAfcsRQByjz09QwACEIgLgbH/nC2HN2kk/c48NS790UlkBIqLiyUtLU2qVasWWUPUhkCEBLbv3iMFc1+Xqa/Nt1rKzEiX8df1k2vPOcNxywhACECOJ4umBREVNHWMH7PwFb4yh4B7liIAuceeniEAAQjEnMC3GzbJqH+8IHVq1rSOf9128QXsAoo59cg62LNnjyX+ZGRkRNYQtSEQAYGn33pXJs9+VX7buctq5daLz5dRA/pYyZ5DeRCAEIBCmS86lkVU0NErxJU5XjHHV6YzdWo/ApBTUpSDAAQgYCCBWe99JB9/9V8ZdnlvqZdd2zoKpnJ2cMOUvs5EANLXN8lg2b+Wr7Bu9vrP2v9Zw72w2wky5uorpEXD+mENHwHInMUPvsJXYQW5RpUQ6zRyRhBTdPSVOfQisxQBKDJ+1IYABCCgNQElAKnHPv7FcTCt3WUZhwCkv48S0cJ/f7dWHpn7urzz2RfW8I5p3cLK89PzmCMjGi6iAqJCRBNIg8o6LlSJK+JKg9CIyAQd4yqiARlUGQHIIGdhKgQgAIFQCXyyarW8t7LQc+zLVxAKtT3Kx54AAlDsGdPDHwS2/L7NSvD83Pz3rG9m18iS8QP7S98zTokKJhaqLFSjMpFcbETHhSpxRVy5GBJR6VrHuIrKwAxoBAHIACdhIgQgAIFwCagbwIY8Nt36n/xm9XOtfEA3XHB2ldc2h9sX9aJDAAEoOhxpJTiBKfPekkmzX5W9xfutwsMuv0ju6XtJ8IohlGChykI1hOmiZVEdF6rEFXGlZbCEYJSOcRWC+UYXRQAy2n0YDwEIQCA4AbUL6E8jJlgF35gwgvw/wZG5WgIByFX8SdG5Sgg/afZr8v3Gn63xXnpKNxlzzRXSqN5hUR8/C1UWqlGfVHFuUMeFKnFFXMU5DKLenY5xFfVBatogApCmjsEsCEAAAhBITgIIQGb4Xd2w1+eBSfLTr0VyySnd5NEhAyUrU++b25b9d41Mnv2afFT4tQW5a7s2Mva6vnJCh7Yxg85ClYVqzCZXnBrWcaFKXBFXcZr+MetGx7iK2WA1axgBSDOHYA4EIAABCCQ3AQQgM/yvcmt1bttacrJra2/w/7b8Ko/MeU1eeP9jy9bcOtkyfmA/a+dPrB8WqixUYz3HYt2+jgtV4oq4ivW8j3X7OsZVrMesS/sIQLp4AjsgAAEIxJCAEhXS0tIkMzMzhr3QdDQIIABFg2Js21C5tfqOf0R++X27zB49XNucWgdKS62bvSa99KoHyH39LpU7L+sdW0BerbNQZaEat8kWo450XKgSV8RVjKZ73JrVMa7iNniXO0IActkBdA8BCEAgHgQQgOJBOTp9IABFh2MsW1ECUI3MTPn392tlyKPTtRSBZr73kUye/aps+HWrhULd6jXmmiulXu1asURTqW0WqixU4zrhYtCZjgtV4oq4isFUj2uTOsZVXAG42BkCkIvw6RoCEIBAvAggAMWLdOT9IABFzjCeLagk6+o42Kir+sSz24B9ffDlf6w8P59+861VpttRHWTcdX2l4+GtXLGPhSoLVVcmXhQ71XGhSlwRV1Gc4q40pWNcuQLChU4RgFyATpcQgAAE4k0AASjexMPvDwEofHZu1FS7gaa9Nl+G9/mzq0mg1/y00crzM2/xcgtDk5x6MuH6/nLhyce7gcXTJwtVFqquTsAodK7jQpW4Iq6iMLVdbULHuHIVSBw7RwCKI2y6ggAEIOAWAQQgt8iH1u/CFV/KO599IbVrZMklp3aTY1q1CK0BSsedgBKA5i1eJjecf3bc+1Yd7tq7zxJ+Hn/1X57+x1x9hdzy5/Ndsce3UxaqLFS1mIgRGKHjQpW4Iq4imNJaVNUxrrQAEwcjEIDiAJkuIAABCLhNAAHIbQ8E73/KvLdk7D9nVyg4d8zdcnqnY4JXpoRrBGa995G0atzQOmoV7+fZfy2USbNfFSVCqeea/F7ywLVXSs3q1eNtSsD+WKiyUNVmMoZpiI4LVeKKuApzOmtTTce40gZOjA1BAIoxYJqHAAQgoAMBBCAdvFBuw849e6Voxw7Zun2ntXBXf4q275CHXnxF9pccqGDoMa1byBO3D5L2zfIkNTVVn0EkuSVK9Ll96rMWhcduuV76nXlqXIm8/elKmTT7Nflq7Tqr39M6Hi3jBvaTI5o3jasdTjpjocpC1ck80bmMjgtV4oq40jlmnNimY1w5sTsRyiAAJYIXGQMEIACBIAT27dsnGRkZiAgxmCm/KQHnkJCzdfuOckFHfW0JPOVCT/nPy/+9/0BFkcepSW3yGltCUPmfJtKuWZ50aJYn6dWqOW2CcoYTKPxhnXWz19uffWGNpGWjBjLx+v5ydtfO2o6MhSoLVW0np0PDdFyoElfElcPpq20xHeNKW1hRNgwBKMpAaQ4CEICAjgQOHjwoKSkpOpqmlU0HSkvLd+VYok25mOP7b3vHjr17R7EN5Tmsdi3Jya4tuXWyD/1dW3Kys2XGux/Ir9t3VGgqLzdHMqpVkx83bwnYhTp+ZIlCTctFIfXvDs3zpHpGRihmUTYMArbvYx1baofY5DmviTryZT9K+LnxgvwwrI5vFRaqLFTjO+Oi35uOC1XiiriK/kyPb4s6xlV8CbjXGwKQe+zpGQIQgECVBJYuXSo9evTwlFmyZIl0797d8/WaNWukT58+UlhYaH1v0KBBUlBQIFlZWX7bnTVrlvTv39/62cyZM6Vfv36eclu3brW+XrBggeTn54sqm5OT4/l5VXV1duPe4v2HjlntkCLPkSuvXTmHduyUizo7Zfvu3SENRy38y8WcchHH/tv7ezl1aktudraU/1074C4slfx50N+elN379lk2HNmymcwacac0q59r7Rr69qeNsuanTeV/byj/+9sNmwLa27xBrkcQsncOKWFIp/wwIcHWsPDu3bslPT3d2l0Xq0cld1Z5fvbsK7a6uPGCs2XstX2lWlparLqMarssVP3j1HHxg6/wVVSD34XGiCsXoIfZpY6+CnMoxlVDADLOZRgMAQgkE4G9e/fK0KFDZfr06eItANniT6NGjSyxpqioyBKDLrnkEhk5cmQlREpMGjJkiMyeXZ5kWJUdPny4JfrYfeTl5Vl1x40bJ6q8LQJVVTfevtixZ48nd075MatAu3R2WMeu7EWzUzvVotoj4vgIN0rgsUWcnDrZlphTL7u206Ydlduxe4989NUqqZGZKWd0OTZoHbUDRYlA6grwb3869PeGcqFI7Wby9zTJrXdox9Ch42TNm0iH5k0lu0aNoP1RoCKBWApA6mYxlefnu0Mi39ldO8n4gf2kdeNGRrkBUQFRwagJ68dYHReqxBVxRVyZTsA9+xGA3GNPzxCAAASCEggkANm7g+xdPyrJsxJz1A4hXwHIbmPdunWWqFOjRg1LVFKP2jH0xRdfWDuN7F1BdttKcOrSpYtVNlDdQLuNgg7sUAH7GJUScirl0fGzY6ckxPw51TPSrZ05vsKN3+/VyZY6NRNHBPlh02YvcejQ7qENG0XtivL3NDysbqX8Qh1aNJXDatVy6s6kKxcLAejTb761dvx8+OXXFs92TZvIxOsHyGmdjjaSLwtVFqpGTlwvoxGAzPEgvsJX5hBwz1IEIPfY0zMEIACBoASC7QBSx7/Gjh0rl19+ubWrZ9q0aRWOiakO7ONd6t/eAtDy5cutHUErVqywjob5CkCq3ZtvvtlzVMxf3fbt23vGUKLy59iJjw8dqbITH5cnRq5881VQAD4F1PGlYGKO9/GrWln6XIcd6lhjVX79L0WHjpF57Rr6aZOo3VX+HpWrqF2zJp5dQ+oYmdoxpL6f7E80BaANv261hB91w5h6VO4nJfxcc04vozEjACEAGT2BRQRRwRwP4it8ZQ4B9yxFAHKPPT1DAAIQCEogkABkizl2Th/1tW+OILtx3+Ni9g4g+1jZokWLZNSoUZUEILW7aPDgwXL11VeLfdTMt27TNu1kwsw58v4XX8n23f4FhKoGmV2zhnWUSh2psoSbQ/+u8D2v/DokNg46ZcIu8PNvv/vNM6TEO39P3Vo1vW4lK088ra4hb3BY3bBtMK1iNASgsoMHZfLs1yzxx04qfctF58mYa640DYdfexGAEIBMn8iICuZ4EF/hK3MIuGcpApB77OkZAhCAQFACVQlAqvLChQvllVdesXIE+ROBtvy+Tbb9ssXaHRRIxIlEAMpp1lL+8vT/ydKvv7H6r6duuPIr5vgkST6UEJkrzINOAdcLqBuo/OUZ2vzbNr+21a6RVeG6erVbSAlDjXPquT6WaBsQqQCkdvso8eenX4ss0y44uatMGNhf1O1vifIgACEAmT6XERXM8SC+wlfmEHDPUgQg99jTMwQgAIGgBAIJQPb3e/bsaR3Rsm/p8r4JTO0m2LFnrxzYt7fKY1yRHAHLa95ClEBQs3qmJfykctV8UJ8mSgG148v7RjI7EbUtZviOUyW2to+SdVBX1bcoF4aa1s81Fkm4AtCHhV/L5JdeleXffGuN/ehWza3jXt2O6mAsi0CGIwAhAJk+qREVzPEgvsJX5hBwz1IEIPfY0zMEIACBoAQCCUBK8Jk0aZKVw0fl4fE95uV9hbvOSaCDAjCkgJ042zbX33E8dbuaOmqnnkDH9ez63mVVLibvxN6+ffn+3Luundcpnhj3FBdXupFMCUVrf97i14yM9GqeHUPewlCLhg3iaXZYfYUqAH2/8WfrqNcrHy+z+lM5qpTw0/eMU8Lq34RKCEAIQCbM06psRFQwx4P4Cl+ZQ8A9SxGA3GNPzxCAAASCEgh2C5i9wLd3ACkxYNiwYZ6r470TO9vXwOfm5lo7ggYMGOD3GnjV1owZM/xeA+9bN+gAkqhAVcf1vEUZhaRjx44e8c4Xkbe4V1RUZN3QZos8vre/+d7g5tuPE7EpXi4qOVAq31pX1B9KPr3hjyTU/mxIS039Qxg6lHj6iBZNtboG3akApEQxddRryry3PEO987Lecl+/S+OF37V+EIAQgFybfFHqGFEhSiDj0Ay+igPkKHWho6+iNDTtm0EA0t5FGAgBCCQrAd+dHoqD9xEvW/Sx+dgigbcQocr/raBAamRleY6JqfK+O0Psm8IWLFgg+fn5HvHHbtu7Lzd2lZgwB6q6sW316tXSu3dvz41smzdv9isA+d7YpsatxDr1KB+888471o1ttq/tnV/Dhw+Xrl27yvz58y3xz9ufJvir4lGyTYeEok1ScuCAX9e3b5Yn7ZqppNPliadVnqG2TZvEfZo4EYCem79QJs1+zToqqZ6Le54sE67vL/WT5BY1BCAEoLgHZpQ71HGhSlwRV1Ge5nFvTse4ijsElzpEAHIJPN1CAAIQCJdAaVmZbN+1Ww6rXUtSfHLuqBuF7Dw8SkBSCZ69jw+F2yf1ghMIlrBbtWALNpdccolfvwS7sU21oXYE2SJey5Ytxd7ZpY4Cej+2aBfsuFnwkblX4seft5TvGNqw6Y+dQz9tFLWjxt9zeJNGlhhk30hW/u+mMRtAVQLQO599YR33KvxhndV/l7atreNeXdu3iZk9OjbMQpWFqo7zMhSbdFyoElfEVShzWMeyOsaVjpxiYRMCUCyo0iYEIACBKBE4UFoq6hpu9Wfbrt2ijtGsWPO9qMXlJad2k3OO7yx5ufXE9zYtdRRIPYg/UXKEg2aCCUBV5fWxm7d37tg7hJo3b27t6Fm+fLlnx5B3O1UdJVPllAiohCDvnFAOhqJ9kQ2/FsmanzZVSkKtElP7e1o2aiAdmjWVDi3+2DF0ZItmlQTUUAdeXFws6enpkpqa6qmqBKsJM+fK/E9XyuA/nSN/7nmytGvaxMr3k4wPC1UWqqbPex0XqsQVcUVcmU7APfsRgNxjT88QgAAE/BJQV7e/+cnn8uayzz3Xq9sFO7dtLReefLz1p1XjhhDUiEAwAUiZ6n2sz9/RLO821M8vvvhiSwBat25dBSHnhRdekDfffFNeeuklv/mElJB0yy23yJgxY6wk4cnyqKvpy/MM2eJQeZ4h+/iV4jDg7NOtpMud2rSS9LQ0C82OPXtk1br1Vn6hhofVdYxrf0mJZKSne8qrm/c+X/O9/P3t9+Ss4zrKRT1OEpXLKJkfFqosVE2f/whA5ngQX+Ercwi4ZykCkHvs6RkCEICAh8BPvxRZgo/68/nq7yqQOemIdnJBt3LRJy83B2qaEnAiAHmLQL63d9nD8s7fY3/PLmv/TO3s6t69u9i7gfzdBNarVy+rDI9YO+g2b/1dcupky3ervpZTTunpwaKOyLU/+hhrV91ZXTtJdvVMTxJ1e4dVu/btpayszCPm/Pd/P0l2jRrStH6OxweqQSXaXdm3r/y+c5fkZNeukIspWXNrIQAhAJn+DkJUMMeD+ApfmUPAPUsRgNxjT88QgECSE/hh02bPTp/CH36sQOOUY4+SC07uaok+9evWSXJSZgzfqQBkizhKnAl2RE8JPK+88kqF41/ex7p8bwXLysqydhmpxxZ/Fi5cKF26dEm4Y2CRzApfX3U94QT5ddsOaZxzmEycMEE2btwoBQUFMm/ePJk0aZLFv079BlLw8hvy67btcvEp3eTcE7pYZUeNGlXBFDvnkt1HXl6e5WffI3nKT3b+JtVAnz59RCXztpN+RzI+neoiACEA6TQfw7EFUSEcau7UwVfucA+nVx19Fc44TKyDAGSi17AZAi4T2Fu8X+6Y9py88vEncly7w+WF+++y/rebJziBb/73k2enzzf/21ChwpldOnp2+tSpWSN4Y5TQikAgAcjepWMLAyrRszqaNXXqVKlRo4Znt4n3kTA7GbQaoBIf7GNcvomd7bbtuna9wsJCDxvvm+O0AuaiMVXd2KaEGDtJt/cta5defrk89cY7snBloUy66RpJ3bu7ylvXbHHO9o39tZoHSpDzPtpnzwOFRAlPSshLlAcBCAHI9Lms40KVuCKuiCvTCbhnPwKQe+zpGQLGEnh96WdyRIumVmLTsf+cLRuLfpNHhwyUrMwMY8cUS8O//OFHeetQTh+168f7Oe/E4+SCQzl94BdLL8S2be/cPnZPtvCidpGoq9t9v68W+d5ChCo/ePBgufrqq0UJOIGub/dOAq3a9BUYfEca6KhZbIno3XogAcj2o83MFoBOOukkS5ipXr26rFa3kv20Sc4/6ThrkN9v3CytGjWQl+fOsfxsC322WOfrH9X2zTff7Nnpo8rZApB3sm+9CTq3joUqC1Xns0XPkghAevrFn1X4Cl+ZQ8A9SxGA3GOf0D17f7hWA63qphr1c+//tfb932rvtvy1Y3/IVu2w0In/tFLXM4/6xwsy7fZB7ALywv/Z6u/krUM5fVR+H/tRCWEv7Ha8R/RJ9gSx8Z+xevaohIdFixYFPRKmp/XmWRVIALJ/n/gKQI0aNaqQhHvSS6/Klm3bJEVS5LROR8s5h46DeR/P892d5X1czxb67Ha9d4LZApJ5VP1bjACEAGT6XEZUMMeD+ApfmUPAPUsRgNxjn7A9+36w9t3q7nsdsb8jC95CjvoQ7S8fgzoS4S3+2EAD/a95wgJ3eWAquep9z86Uidf3T3oBaMl/vvGIPuomL/tRO3vsm7vOPbF81wAPBGwC6h2nnmD5gCAWPQKRCkDKkhfe/0gyqqXLeScdJ3t37ap06xoCULm/EIAQgKIXue60hKjgDvdwesVX4VBzp46OvnKHRPx7RQCKP/OE79FOcLp58+aAiUu9ITzzzDPWVcdKGAr0v6/+8jGcc8458sQTT8iwYcOs5lQ+henTp7MLKM4zTO0AUrlsenc/Ic4969Hdon//xyP6qJt/7KdOzZrWkV1sCgAAIABJREFUTp8LT+4qZ3TpqIexWAEBCFgEwj0CFig3jxJ7fG9d4wgYAlBV4abj4gexDrHO9F8RxJU5HtTRV+bQi8xSBKDI+FHbDwHvD9bq2ttnn31Wxo8fL/ZNKFVB873xJlg+Bu8P474JN3FOfAiofEBnd+2UVPl/1HXR5ce7Vsjuffs8oNVtXfZOn57HHhkfB9ALBCAQMoFwkkAHup0r0K1rq1evlh49elTK0UQS6JDdlZAVdFz8IAAhAJkebMSVOR7U0Vfm0IvMUgSgyPhROwAB32NdwXLzeJf3zvPjNB+DMkOVta/rtW/MwUGxJTDrvY+kVeOG0u2oDrHtyOXWDx486Lm5Swk/JQdKPRbl5eYc2ulzvJx4RDuXLaV7CEDACYFAApCq633s+IsvvvBc1d68efNKN7ZVdeuaakvtTLX/80P9jpoxY4Ynl5D3NfC5ublWUugBAwZwDbwTByZAGR0XPwhACECmhxZxZY4HdfSVOfQisxQBKDJ+1K6CgPpgPH/+fLnzzjutUsFEIPWB/Omnn7aOgnXo0EGOOuooeeedd6zjYcESctof5tWH5+7du+OXOBBQ4o96+p15qqg8QP/+bq2ceVziHHUqLimRNw/d3PWv5SsqEG3duKEniXPntq3jQJsuIACBaBGo6sY235vZvP9DwvfGtssvv1zOOOOMSmZ5/66zj0QvWLBA1I5YJQJ558HzzmOXqPnrEBUQFaIVu261o+NClbgirtyKh2j1q2NcRWtsureDAKS7hwy1T32oXbx4sXVt7vr166VPnz7WSGbPni3Bdueoa8UPb9JIrji9h6xbt07atGlTSQCyr+S1j4Cp/iwxol8/Q4mZZbby0ZR5b3mMblY/V2aPHm5dC2/ys3PPXs9On4UrvqwwlA7N8zyiz1Etm5s8TGyHAAQiIMCNbaHBY6HKQjW0GaNfaR0XqsQVcaVfpIRmkY5xFdoIzC2NAGSu77S13N4SP3z4cEuQqWqrve8g1K6S26c+K4/dcr1c2aunqP89Peuss8RfEmhb7FH9qVwLvXv3tpr78ssvRQlDwYQmbQFiWFwJqN1L9k6fjwq/rtD3sa1bygUnd7Xy+rQ1XNyKK1Q6g0CCEuDGttAdy0KVhWros0avGjouVIkr4kqvKAndGh3jKvRRmFkDAchMv2lttb3lvWXLlhV2ADVq1Mja/q6OdfXv318GDRokgwcPlquvvlruvvtuufLKKyUlJUW8jxapgQbKx6AEHu/t9TYUf9vstQaGcXEnsGnrb54kzstWra7Qf9f2bTw7fVo0rB932+gQAhCAQCIRYKHKQtX0+azjQpW4Iq6IK9MJuGc/ApB77BO6Z9/EmN6ijJ3zQOVWUNe2jx49WlatWiUPPPCAJQLNW/qZxUblllGP9w4i73wM/pJvqvJKWFJHzwJd15vQ4MMcnHdOjGC5mqoqG8hXtlmh9BPmUAJWW7f5F8917Su//aFCOZXE+oKT1ZXtx0vjnMOi3TXtQQACEEhaAixUWaiaPvkRgMzxIL7CV+YQcM9SBCD32Cd1z2rnzogRI2TChAkVEmIqKL47gJIaVBwG7y8haqBkpLboNm3aNCtRtzqGp5Jujxw50rLUe7fWvHnzKtzKFqxuLIb67YZNHtHnP2v/V6GL0zod7RF9crJrx6J72oQABCCQ9AQQgBCATA8CRAVzPIiv8JU5BNyzFAHIPfZJ27MSHJRQ4Hsbig0EASh+U0Pt2FHXEqvb09SOKeWXUaNGSSABSP38lVde8STzVl8rfypfFhUVWcm+A+Vrqqqu9604kY7+6x/Xe0SfNT9trNDc2V07Wbt81G6f2jWyIu3KUf3vtq2T+5YVyLodFW1xVDkBC7XMzpOJJw+VtnVbJuDoGBIEIOBLAAEIAcj0qEBUMMeD+ApfmUPAPUsRgNxjT88BCCAAuTM17ONb6uY1f+Kc/fPly5dXEICUYLRkyRLL6B49evi9sW3ixIly3333SaC6ahdRJM8X3631iD4//rylQlN2Emcl+mSmp0fSTVh1L3v7dsQfH3JKBJp77mNh8aQSBCBgFgEEIAQgs2ZsZWsRFczxIL7CV+YQcM9SBCD32NMzApA2c8D7GFigJNp2wu3NmzdXEoDUjiH1qOTedg4h+8iXSv79+OOPy6233iqB6to3uoUCZPl/18hby1ZY17ZvLNrqqZperZq1y8fe6ZOSEkqr0S/L4secxU/0vU+LEIAA70Bz3oH4Cl+Z/sZCADLHgzr6yhx6kVmKABQZP2pHmYB9DbxqVl0FbyeCjnI3NOeHgPeNav4SaesgAH381SpL8Hlr2efy67YdnlHUzKruEX3yj++slX/5QG3OB2qtJg7GQCBBCPAONOcdiK/wlemvHR1FBeLKnLgyff47tR8ByCkpykEgCQjYIo8aqu8xMLeOgL23stAj+mzfvcfjhXq1a3mSOJ/e+RhtvcMvfn7xazs5MQwCcSDAO9CcdyC+wldxeCXEtAsEoJjijWrjOvoqqgPUuDEEII2dg2kQcIOAd2Jn3+TM8UoCPf/TleWizyefy979+z0YGtWr6xF9uh99hBt4Qu6TD9TmfKAO2blUgAAEghLgHWjOOxBf4augAa15AR1FBeLKnLjSfHpHzTwEoKihpKFoESgpKbGaSnchYW+0xmBKO3buHztvj73LR90KphIzq11AKq+PfSRs/fr11k1f6hr4Ll26yNChQyUvL8/vNfBffPGFDBkyxJMvyPsaeN+6Bw8elHc++7e8/PEn1vGu0rIyD8LmDXI9os/xHdqagtZjJ7/4+cVv3KTFYAhEkQDvQHPegfgKX0Ux9F1pCgHIFexhdaqjr8IaiIGVEIAMdFqim6xEiJSUFKlevXqiD9X18dmiTGFhoWVLx44dPYKN+toWgLy/750w2haO7IHYAtL06dMrtaXK+Ku7bdduGfP8izLzvY88PNrkNfaIPh0PN/u6cD5Qm/OB+rtt6+S+ZQXc2nbIZeq2toknD5W2dc2OQddftEluAO9Ac96B+Apfmf660lFUIK7MiSvT579T+xGAnJKiXNwIIADFDbWjjlReoBEjRsiECRPE90iYowaqKLRzz175+9vvScHLb0jzBvU9os8RLZpG2rQ29fnFb84v/svevh3xx8ddSgSae+5j2sQThphHgHegOe9AfIWvzHvDVLQYAcgcD+roK3PoRWYpAlBk/KgdAwIIQDGAGmaTaseOyvvjmxDabq60tFTKysqqPK73286d8tqST0Xd4HVki+Zy1nEdpVZWdflh02Yp/OFHyczIsG7wOrxJozCt1LsaH6j5QK33DA1uHR/SgjOiRGACvAN5B5oeHzq+A4kr4oq4Mp2Ae/YjALnHnp4DEEAAMmdqLPv6G0mvliZdO7SrYPSGX7dauXxUIudPv/m2ws9O6NDWEnwu6Ha8NKufa85gw7SUD2l8SAtz6mhTTcfFjzZwMCQoAd6BvAODThLNC+j4DiSuiCvNwyaoeTrGVVCjE6QAAlCCODKRhoEApL83v/5xvQwueFK+Wb/BMvbEI9rJqKuvkE//u0be/ORz+ff3aysMoscxR5SLPicfLw0Pq6v/AKNoIR/S+JAWxenkSlN8SHMFe8J0yjuQd6Dpk1nHdyBxRVwRV6YTcM9+BCD32NNzAAIIQPpPjQtHjJdlq9ZUaWivzsce2unTVQ6rVUv/QcXIQj6k8SEtRlMrbs3quPiJ2+DpKGICvAN5B0Y8iVxuQMd3IHFFXLkcFhF3r2NcRTwoQxpAADLEUclkJgJQfL2trmAv2rFTtm7fIVvV3zt2StF29fcO2Wr9vVOKvP6tvj5QWurXyHNO6OLZ6VOzemZ8B6Jpb3xI40OaplPTsVk6fkjjxraK7tP5xjbegbwDHb9sNC2o4zuQuCKuNA0Xx2bpGFeOjTe8IAKQ4Q5MRPMRgCLz6v6SA+WCjSXqlAs55YLOoT/bd5QLPjt2ym/qz85dokSgUJ4UEfGtcUzrFvLB38aH0kxSlOVDGh/STJ/oOn5I48a2yrNK1xvbeAfyDuQdGH0CxBVxFf1ZFd8WdfxsEV8C7vWGAOQee3oOQAABqCKY3fv2eQk45btyfHfs2ELObzt2ye+7doU8t9Rundw6dSS3Tm3JyT70p06259/l3//j62fnL5QJM+dW6OexW66XfmeeGnLfiV6BD2l8SDN9juv4IY24Iq6Iq+gTIK6Iq+jPqvi2yO+r+PKOpDcdfRXJeEyqiwBkkreSxNZEF4C27dpdcVeOvUvHa0eOEnLU9elqd86O3XtC9nydmjWkft06Ul+JOD7ijfo61xZzDgk+menpIfcx58Ol8vanKyW9WjW5qMeJct6Jx4XcRjJU4AM1H6hNn+c6fkgjrogr4ir6BIgr4ir6syq+LfL7Kr68I+lNR19FMh6T6iIAmeStGNtKToWKgJ3kVCg7eNCTO8eTN8c+XrVzl3iEHLUz55Cgs2vvvpA9qXblWIJO3WypX6dO+c6cQ+JNrvXvP3bnqJ+lpKhDWjw6EOADNR+odZiHkdig44c04oq4imRO61CXuNLBC85swFfOOOlQCl/p4AVnNujoK2eWm18KAch8H0ZtBORUEDlYKlJanCJlxSlSWixSLzVHBrT6s7UTx9qRY+/Msf4u/97e4v0h+SA1NcUScbwFHSXs2Eevcr3FnDq1JbtGjZDap7BeBFioslDVa0aGbo2OH9KIK+Iq9JmsVw3iSi9/VGUNvsJXkRDg95U5v68i8bNJdRGATPJWjG3V4QVVXJQqezamiaSI1GhaKpn1yiIaddkBkbJ9Sswp/1O2v6LAU7b/0PeL//j+wRC7zEivdkjQyZYG1i6d8qNXuZaoky3WDh3Pjp1sqZ4R+nGriCBQ2VUCOsSVqwACdM4Hah29Ys6HNOIKX5kTQfgKX0WfAO9A4ir6syq+Ler4OTC+BNzrDQHIPfba9ez2L5NdP6bJr8szKnBp0GO/1Gz2x5Xj5YKNHNqh41DQCe2CK0mpJpJW/aDnz2VHnenZsaN25/gmSk7luJV2c1kng9yOK51YeNui4y9+fMUHal3jxaldxJVTUu6Xw1fu+8CpBfjKKSn3y+Er933g1AIdfeXUdtPLIQCZ7sEo2u/24mfD/OpSsr1i7prUjIOSUefgoWNZ5bt0Qn1UG2nVRdIy/xB1ygWeP4SeVPWzTBFV1vfhBRUqccp7E3A7rnT1ho5xha8QgHSNF6d2EVdOSblfDl+57wOnFuArp6TcL4ev3PeBUwt09JVT200vhwBkugejaL+bix+Ve2fdnCxHo/lDyBFJ9dqpU0HUOST2pKQ5arLKQrygImeYzC24GVc6c9cxrvAVApDOMePENuLKCSU9yuArPfzgxAp85YSSHmXwlR5+cGKFjr5yYncilEEASgQvRmkMbi9+fl6YKfuKUiuMRuUAyj2hxHMcS+UGivfDCyrexBOrP7fjSleaOsYVvkIA0jVenNpFXDkl5X45fOW+D5xagK+cknK/HL5y3wdOLdDRV05tN70cApDpHoyi/W4vfvZuSZVflmSIyvOjHrWjp2HP/ZKZG2JW5igyUU3xgooy0CRrzu240hW3jnGFrxCAdI0Xp3YRV05JuV8OX7nvA6cW4CunpNwvh6/c94FTC3T0lVPbTS+HABShB8eNGyejRo2yWsnPz5dZs2ZJTk5OhK26U12HxU9ZSYrs3ZRafgtYk1IrIbPbDy8otz1gdv86xJWOBHWMK3yFAKRjrIRiE3EVCi13y+Ird/mH0ju+CoWWu2Xxlbv8Q+ldR1+FYr/JZRGAIvCeEntmzJjhEX2UGLRx40YpKCiQrCxn+Wwi6D7qVVn8mLP4+W7bOrlvWYGs27Ex6vPAxAZbZufJxJOHStu6LbUzn7gyJ67wFb7S7gUSokE6fqAmroirEKexdsWJK+1cEtAgfIWvYkVg69at0q9fP1mwYIEMGjTI2PW+4oMAFOYssSfByJEjpXv37lYr/r4XZvOuVONDmjkf0i57+3bEHx93KRFo7rmPuRI7VXVKXJkTV/gKX2n3AgnRIBY/IQJzsTi+chF+iF3jqxCBuVgcX7kIP8SudfRVoCHs3btXhg4dKj179rREILXpQz1KBzDxQQAK02tr1qyR2267TaZMmSLt27f3tKImROvWra3JYdrD4ofFj2lz1tdeHX+ZEFfEFXEVfQLEFXEV/VkV3xb5fRVf3pH0hq8ioRffuvgqvrwj6U1HXwUaj9rkccstt8iYMWOsdf/SpUstEcjU1C8IQGHO3ECON1kR5AM1H6jDDAdtqun4y4S4Iq60CZAwDSGuwgTnQjV85QL0MLvEV2GCc6EavnIBephd4qswwblQTUdfBcKgNn4o8Wfq1KlWrt9AG0FcwBhWlwhAYWGTgMofAlCYQDWupuMLClEBUUHjkHFkGnHlCJMWhfCVFm5wZAS+coRJi0L4Sgs3ODICXznCpEUhfKWFGxwZoaOvAhnuu/EDAciRixOvUCQ7gJ5++mlRf3ggAAEIQAACEIAABCAAAQhAAAIQcI/AjTfeKOqPv4cdQO75RaueEzEHkFaAMQYCEIAABCAAAQhAAAIQgAAEIOAiAXIAuQhfp64T8RYwnfhiCwQgAAEIQAACEIAABCAAAQhAwE0C3ALmJn3N+laZv2fMmOHJAK7y/2zcuFEKCgokKytLM2sxBwIQgAAEIAABCEAAAhCAAAQgAIFQCNibPxYsWCCDBg0yer1PEuhQPO+nrBJ9Ro0aZf0kPz/f2OvgIsRAdQhAAAIQgAAEIAABCEAAAhCAAAQ0JoAApLFzMA0CEIAABCAAAQhAAAIQgAAEIAABCESDAAJQNCjSBgQgAAEIQAACEIAABCAAAQhAAAIQ0JgAApDGzsE0CEAAAhCAAAQgAAEIQAACEIAABCAQDQIIQNGgSBsQgAAEIAABCEAAAhCAAAQgAAEIQEBjAghAGjvHdNO8E2SrsSxZskS6d+/uGZZ9pd706dOt71WVUV3duLZ27VoZOXJkwPr2D2bOnCn9+vUzHV9c7Q/mqzVr1kifPn2ksLDQsqsqxv58peqE0kZcB29YZ7H0lfcNB75YSHIf+kSJpa9sa5YuXSo9evTwGOf7ng3d6uSsEU1fqbZat25d6feQejf279/fAtyxY0eZPXu2tG/fPjmBRzDqSH3l+7vI32cP4ioCBx2q6vv7xN/vkGCfC5z4yrZUlR0zZoxMnTpVcnJyIh9AErUQD1856SOJkIc9VCccoxFX3u9Z02+8Cht2AldEAEpg57o5NPXi2Lhxo+eKPPtlNG3aNI8I5F1G2Tp06FDJy8urIPKo79sfmseOHVvhZ/ZLUIlC3sKSm+M2se9gvrI5DxgwwFrQ+POlPe5AvrI/TNuL06raMJFhvGyOh698x+Lr/3iN1fR+4uEr3zhScTZkyBCEhRAnTzR9ZX9o9hXJ1btx0qRJHt8o3912220yZcoURKAQ/BWpr4J9FsnKyqr0O464CsFBPuKP/bnB/iw3Y8YMz225wT5bOPGVt/ij/pOqUaNG3MYborv8/Y5X76to+mrPnj3W58eq5kOIZidl8Xj4Sr0Dfd+z6mv1eP8nfFI6IIEGjQCUQM7UZSiBhBnvF4i/D7++37N3CC1fvlwaNmxo/S+398uHD9CRe9yJr9QHgf9v7/5DLyvzOoA/sC6rG/grEUMcXJQg0YIVjTI3f/xhaUsy0x8ZOm7UphMzpekkWJpkGuIsSgqjUYm6Jlvr5Cpq9gNmcWNZRUrctH8EU4RJZtG2aTXYP+K58nx55vmee37dc++ce+/r+9/M95zn+5zX59x7z3nf53nOSy+9tBHmpQu5/P/qapV+V4Z7PlC61W8RtarqUXkh0K3X67n1ompV9dr0uup2zg1Vq9TOgQMHJp9X27dv3xgBlN4DL7zwwsNGBU0bLdntCNZn6yFqtW/fvk2fZ+W1RNVryOuq23kWQ7NoFs/xNBqnrF/TtUWbWqXrkTiyLgZAH374oQCoW6nCImp18ODBxvOhY7fXcvNF1Oqkk04KO3funIymSyNUja5bvdNNALR6NR3tEeUXUFVvYukiOX5DEEf0xG3iNxD33Xdf2LNnz6b0uaqN0R78knUsr1XVhW/5YVBXKyO15lv8IWtV9tQ338PWbuhaCYCGrU/eWtdapTDn5ptvnoxmzcOeae+B+ftm/NbVTz+BrrUq/0oeAG3ZsmVT/eL2atWvNvle5eugzbVFXa3izWlsM92sVoUMs/d6PVuYR61KSdeGw5xbi6iVL9yHqdWYWhEAjakaK9yXcthi1Y3LtG9JI0vVhUK+nkKis/7P7CdRXqutW7dWXgzXfRiUtUrb3n777ZM6vvjii5NOqtX4apX3aNrIrdl7vZ4tDP26iorlFAlTK4c5t2apVdXnWN0IoHyaxTC9X69WZqlVksqnu8T/i1NVyqnlvnCa/bzKv1CYFrQ13WiWU5PyXqnR7DVKLcy7VilUNWV59prNu1auBWev0RhbEACNsSor1qf05hEPK47mid90DhEAxTAhvvGlIcbWKpn9xClrFVssv81ON57T1q+oCoDKufnpRnX37t0W7O5ZtnnUKu9K04V4z26v5W7zrFW+2KOFhWc/vWatVV3Yk68BlD6vYo/zaTKzH8H6tDBrrdJNaJxentanqxutVU5pWh/p2Y+0/Myf9jqp+9wp1xIseyUAmr1O6fouXrOl67N51Mo14HLUKq1p59pimHqNqRUB0JiqsYJ9SR8cb7/99mEXuUMEQFVcdd8OrSDvoIdUVas+H/zTRgCVi52qVf/yzatWeY+qXqP9e7y+e86zVtMW6oxTaC3W2P2cG6JWdSNZ81Gr8YlIO3bsCHv37hUAdS9VGKJWKVDIR6MKgHoUo2GXdLO/bdu2jfelrtcWVbUSAC1nrarOh+GPZPVbXNTrKg8F8wf5rL7wah+hAGi163tEj25a+JO+dSu/TSvXAMo733YBRt8A9St5Xa26ztNvGwCp1fhqlXpUdxPbr9frudc8X1duVIc9p4aqVZfXjpC1Xw2HqNW0QGFa/awB1K9WdTf7ba8t2oQ/064r+/V6PfdaRK2EP8OcW4uoVdnTtvdhwxyhVuYtIACat/Catl817SunaPMUsLoAqG6YffnEqjUtQevDbqpV05M6ysVLyw+JacGem5/WJdrYcN61Sn/I4ozda1PuMe9aCYBmr1EZeMZ/p2nKeetd3gOnfTZNe18snww23FGtZktDvK6aphJ5Ctgw507TNJ82r6umWuU99aVS/7otolZNf6N/79drzybHWV9X06ZhCoBW6zwTAK1WPUdzNG0eHZ1vEzse15opHxWeDmjaItD5ApoWQO1X/qZalWsrNTlX1aq8MGv6AOt3JKu/1yJqFRWt/zP7ubSIWpkCNnudYgtD1qpuBEm+4KkpsP1qN2utmj6/0vtfXAMlTXfwNMTutWqzJmPTtUWbWgmAutem3GMRtWrzN2Y/ktVvoY3jrK+rqpDde+DqnVsCoNWr6RE/onxR0rIz11133cY3rOlN5uGHH55slv+u3G9a8lw+CSwt5HjEEZakA21rVW5X9wSvabVK3+QlGk8B63aSLLpWFjztVp9860XWqnwP9LrqVreha9VlDSCLPy++VmlR06q/nF8/lJ9Xri261arqKa1Vn/111xZta5XaNQKoW43S1ouoVVwH9Oqrr67soM+s9nVbRK3iGoLl/ZlFoNvXaFm2FAAtS6X0kwABAgQIECBAgAABAgQIECDQU0AA1BPObgQIECBAgAABAgQIECBAgACBZREQAC1LpfSTAAECBAgQIECAAAECBAgQINBTQADUE85uBAgQIECAAAECBAgQIECAAIFlERAALUul9JMAAQIECBAgQIAAAQIECBAg0FNAANQTzm4ECBAgQIAAAQIECBAgQIAAgWUREAAtS6X0kwABAgQIECBAgAABAgQIECDQU0AA1BPObgQIECBAgAABAgQIECBAgACBZREQAC1LpfSTAAECBAgQIECAAAECBAgQINBTQADUE85uBAgQIECAAAECBAgQIECAAIFlERAALUul9JMAAQIECBAgQIAAAQIECBAg0FNAANQTzm4ECBAgQIAAAQIECBAgQIAAgWUREAAtS6X0kwABAgQIECBAgAABAgQIECDQU0AA1BPObgQIECBAgAABAgQIECBAgACBZREQAC1LpfSTAAECBAgQIECAAAECBAgQINBTQADUE85uBAgQIECAAAECBAgQIECAAIFlERAALUul9JMAAQIECBAgQIAAAQIECBAg0FNAANQTzm4ECBAgQIAAAQIECBAgQIAAgWUREAAtS6X0kwABAgQIECBAgAABAgQIECDQU0AA1BPObgQIECBAgAABAgQIECBAgACBZREQAC1LpfSTAAECBAgQIECAAAECBAgQINBTQADUE85uBAgQIECAAAECBAgQIECAAIFlERAALUul9JMAAQIECBAgQIAAAQIECBAg0FNAANQTzm4ECBAgQIAAAQIECBAgQIAAgWUREAAtS6X0kwABAgQIECBAgAABAgQIECDQU0AA1BPObgQIECCw/AI/+OFHrQ7is0cd07jdxx9/HO64447w6quvhoceeiicccYZlfvcf//94ZVXXgkPPvhgOOGEExrbbbvBBx98EB599NFw/fXXh6OPPrrtboNv978f/1/4kaM/06vdt956a9L/K664Itxwww2b2oh2Bw4cmDiXxxhNr7zyyrB79+7KfXt16AjtlM6lU045ZZTHsm/fvvDyyy9X1qEki+flzp07J8dx3nnnHSFRf5YAAQIECBCIAgIg5wEBAgQIrKXALz7z5XDwow9aHfuPH/+58MRl99Zum27a33nnnXD88ceHu+66a1PAk0KKiy66aPAAqC4caXWQM2z0xn++Gx7/h/1h30vfDt/7/v+EU048IfzapV8Iv/4Ll4Yf+9H2IVcKgN54443w9NNPbwoMph1jsj///PNWVJGKAAALBklEQVTD1q1bZziScew69gBoHEp6QYAAAQIECHQVEAB1FbM9AQIECCy9wA9++HH4+aeubn0cnz3q6PDNbV9tFQDFjd59991NIx7iTf2ePXsmbbz55psrEwD9yVf/Ntz/9Wem2tz9m1eH3/qly1pZ5wFQVUh2JEOuVgcw0EYCoIEgNUOAAAECBAgcJiAAckIQIECAwNoJzDMAitN20k8+jSmGG08++WQ4/fTTwwsvvHBYAJQHH3Hfa6655rDpNWnKzdlnnx1uueWWSfNnnXXWZKrZqaeeOtn28ccfP+z/4xS0NP1m//79k98NPfLoiX/6ZvjdB/+i8fx5+s5bw8+d8xON2yWHa6+9djKdbceOHYeN6MkDoNhYPO5y1E++zUcffTSZfrR9+/bw2GOPheQQp4nFvxF/l/6vHHFU1iSfWpYCmliP2M98xFIf89ReqmE87kOHDoVyClg8tnvv/WQkWqr/tKmGCTueO7t27dqwz48z9bWrTzkFLI1sS38kP3+rpoDNcr7nx1tXo9iX8vdDn/+NJ7QNCBAgQIDAyAQEQCMriO4QIECAwPwF5h0AXXDBBSHerOfr/MSb5vTz1FNPbfwu3Tw/8MADk7AjhQEp4Ihr3aSb+BRCVG1Tjo6pWk9n6PWHTrrymlbFuvTzPxm+dvvuxm1Tn+++++7JKKq9e/cetp5S3wDo/fff32gnWeYBSvy//G+lfqQAqvROtSnXe+pjPq2WMejJQ6eydum8qZoql4c/dceVwpmuPnkA9Prrr4dbb711w7ccvVQGQEOd7001eu+99ybrScVzKa09tC4jyBpfaDYgQIAAgbUVEACtbekdOAECBNZXYN4BUBpdkha+TdO/rrrqqvDaa6+FFAAdc8wxk1Es5UiPPAiJN6/xhjsPjWLl4o10fuNd3txW3eymm/Ft27bNvFbO/n/7bviVO+5pfRL965/fF047+aTa7fPjPvPMMycjdE477bSN0VB9A6BomEZjlcFB7FDpXWWXb3POOedU1q2PeVnH2J9Up9Tvsn8JsS7QmFbr/FyK7UTjrj55APT8889vOjfzIucB0DS3Ic73so7x3/nro/WJakMCBAgQILDCAgKgFS6uQyNAgACBaoF5B0Bx5EEe7MSb/BjgxP/Lb5jTDXgZyJSjKKqeulQXAMV2q4Kl+P9DjYK458l94d6v/V3rU+zh3/vtsO0LP9M6AIqhRDlapG8AlPvWTUmKo0VS8DStJnHK2eWXX75p+lnduj115lW1rap/GQCmELAcaZaAq4KlFJLcdttt4c477wwnnnjiJADq4pMCyfQUsDTSZtrC3bl3k20KQpvO96p+x2PLFwO/+OKLN6b4pdF1rU9WGxIgQIAAgRUVEACtaGEdFgECBAhMF5h3ABRHm+Q3sXGtni1btkxG3VSNwCgfkT1UAFT1VKyhAqCv/M03wp/+9ddbn2Z/uXtX+OULzu8UAKXA6rnnnptMMXr22Wc3HgOfQq42awB1CThSSJHWBio7HMOEugCoq/m0esT/jz/pXMrX8cn7NG1dm3JdnnyfNP1tiAAoTlEs1z3Kp9dVBUCznu+p33U1yqdTprWVokHdlLnWJ7MNCRAgQIDAkgoIgJa0cLpNgAABAv0FFhEAxWktcaTFjTfeGB555JFw0003hbiAbVUAVDfaJIVGacRFvOGOP7OMAErBQn/BEL797/8RvvgHd7Vu4o1HHgwnn3Bc5wAonw4Vdz5w4MBk9M28A6C6aXJVj51vGgE0zXyWEUB1mNNGAOX7VE0TaxohVY4ASudjajftH/8d18CKP3GUUQx9mkYApfCs7wigOo9Un3LdptYnsA0JECBAgMAKCAiAVqCIDoEAAQIEugksIgBKN8LHHntsOO644zbWsckDoC5rAHUJgOJNeZ/1aLophtB2Eegv/ux54ZHf/53G5qetdZOPZklPmEoBUL5+UrmgcnoKWJcRQNPWqalay6Zu9FEKRprWXWqzBtC0MKcqKEnIdZZp2lgKZ7r4NAVAsc0UfubTzGIA1GUNoLrzPT35rlw7qyq8qgq8yhFIjSemDQgQIECAwIoICIBWpJAOgwABAgTaCywiAIq9SY/tztcgKRd0bvtUpK4BUJ8nUrUX/GTLb/zLd8Jv3PvJKI+6n3/+yh+Hnzrjc02bbVqMOd8hWeaPGC+fjJWe8JW26RMAxYCjaqHoNusP9THv+xSwaQFPblY+3awMo4YYAVS1CHRulWqQQpehzvemGpVPJ4suVYupN56UNiBAgAABAiskIABaoWI6FAIECBBoJ7CoAKhq5EbVTWi6mY0L6caf/PHf6ca1KQDK20jrnJRrs+ThSTup5q0eeubvwx/+1ROVG37m058Of7bry42LP6ed60KN9Ltzzz13YzRVCk/SGi/RLa61lKz6BkCxP2VNcruqKWDpGPqYl8cRHz9/6NChTU+HSyFY+ltt1rNJoVjaJw8jhwiA4kin8m/k6xLVTSmb5XxvqlH8fbkOUr42UfOZbQsCBAgQILB6AgKg1aupIyJAgACBFgI3f+ue8Mp/fbfFliFcctpPhz86f2erbddxo4P//f3w+D/uD09/6zvhvYPfC6efcnL41UsuDF+67JJw1Kc+tY4kjpkAAQIECBAgMDoBAdDoSqJDBAgQIECAAAECBAgQIECAAIFhBQRAw3pqjQABAgQIECBAgAABAgQIECAwOgEB0OhKokMECBAgQIAAAQIECBAgQIAAgWEFBEDDemqNAAECBAgQIECAAAECBAgQIDA6AQHQ6EqiQwQIECBAgAABAgQIECBAgACBYQUEQMN6ao0AAQIECBAgQIAAAQIECBAgMDoBAdDoSqJDBAgQIECAAAECBAgQIECAAIFhBQRAw3pqjQABAgQIECBAgAABAgQIECAwOgEB0OhKokMECBAgQIAAAQIECBAgQIAAgWEFBEDDemqNAAECBAgQIECAAAECBAgQIDA6AQHQ6EqiQwQIECBAgAABAgQIECBAgACBYQUEQMN6ao0AAQIECBAgQIAAAQIECBAgMDoBAdDoSqJDBAgQIECAAAECBAgQIECAAIFhBQRAw3pqjQABAgQIECBAgAABAgQIECAwOgEB0OhKokMECBAgQIAAAQIECBAgQIAAgWEFBEDDemqNAAECBAgQIECAAAECBAgQIDA6AQHQ6EqiQwQIECBAgAABAgQIECBAgACBYQUEQMN6ao0AAQIECBAgQIAAAQIECBAgMDoBAdDoSqJDBAgQIECAAAECBAgQIECAAIFhBQRAw3pqjQABAgQIECBAgAABAgQIECAwOgEB0OhKokMECBAgQIAAAQIECBAgQIAAgWEFBEDDemqNAAECBAgQIECAAAECBAgQIDA6AQHQ6EqiQwQIECBAgAABAgQIECBAgACBYQUEQMN6ao0AAQIECBAgQIAAAQIECBAgMDoBAdDoSqJDBAgQIECAAAECBAgQIECAAIFhBQRAw3pqjQABAgQIECBAgAABAgQIECAwOgEB0OhKokMECBAgQIAAAQIECBAgQIAAgWEFBEDDemqNAAECBAgQIECAAAECBAgQIDA6AQHQ6EqiQwQIECBAgAABAgQIECBAgACBYQUEQMN6ao0AAQIECBAgQIAAAQIECBAgMDoBAdDoSqJDBAgQIECAAAECBAgQIECAAIFhBQRAw3pqjQABAgQIECBAgAABAgQIECAwOgEB0OhKokMECBAgQIAAAQIECBAgQIAAgWEFBEDDemqNAAECBAgQIECAAAECBAgQIDA6gf8H8/9q7nHgJAY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VE"/>
          </a:p>
        </p:txBody>
      </p:sp>
      <p:pic>
        <p:nvPicPr>
          <p:cNvPr id="4" name="Imagen 3"/>
          <p:cNvPicPr>
            <a:picLocks noChangeAspect="1"/>
          </p:cNvPicPr>
          <p:nvPr/>
        </p:nvPicPr>
        <p:blipFill>
          <a:blip r:embed="rId2"/>
          <a:stretch>
            <a:fillRect/>
          </a:stretch>
        </p:blipFill>
        <p:spPr>
          <a:xfrm>
            <a:off x="609600" y="376237"/>
            <a:ext cx="10972800" cy="6105525"/>
          </a:xfrm>
          <a:prstGeom prst="rect">
            <a:avLst/>
          </a:prstGeom>
        </p:spPr>
      </p:pic>
      <p:sp>
        <p:nvSpPr>
          <p:cNvPr id="5" name="Rectángulo 4"/>
          <p:cNvSpPr/>
          <p:nvPr/>
        </p:nvSpPr>
        <p:spPr>
          <a:xfrm>
            <a:off x="7233132" y="6481762"/>
            <a:ext cx="4349268" cy="307777"/>
          </a:xfrm>
          <a:prstGeom prst="rect">
            <a:avLst/>
          </a:prstGeom>
        </p:spPr>
        <p:txBody>
          <a:bodyPr wrap="none">
            <a:spAutoFit/>
          </a:bodyPr>
          <a:lstStyle/>
          <a:p>
            <a:r>
              <a:rPr lang="es-VE" dirty="0"/>
              <a:t>https://www.ccfv.mx/estad%C3%ADsticas/bonos-mx</a:t>
            </a:r>
          </a:p>
        </p:txBody>
      </p:sp>
    </p:spTree>
    <p:extLst>
      <p:ext uri="{BB962C8B-B14F-4D97-AF65-F5344CB8AC3E}">
        <p14:creationId xmlns:p14="http://schemas.microsoft.com/office/powerpoint/2010/main" val="1575672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90887" y="1520302"/>
            <a:ext cx="2571750" cy="1828800"/>
          </a:xfrm>
          <a:prstGeom prst="rect">
            <a:avLst/>
          </a:prstGeom>
        </p:spPr>
      </p:pic>
      <p:sp>
        <p:nvSpPr>
          <p:cNvPr id="6" name="AutoShape 4" descr="data:image/png;base64,iVBORw0KGgoAAAANSUhEUgAAAQ4AAADACAYAAAD1JI3VAAAAAXNSR0IArs4c6QAAH/VJREFUeF7tXWeYVsUVPipGJBIDliTGhkhERGOLPWiwAIqKYkOQ3mRpUpbeEZZl6SwdlmIBlI5iJdEIioCCArYYI8bkCRoVNWpiy/PePHNzv9n73fZddnbc9/7R5Zs758x7Zt45c+bM3IO+//7774UPESACRCAGAgeROGKgxaJEgAg4CJA42BGIABGIjQCJIzZkfIEIEAESB/sAESACsREgccSGjC8QASJA4mAfIAJEIDYCJI7YkPEFIkAESBzsA0SACMRGgMQRGzK+QASIAImjAvaBr776SkaNGuW0fMiQIVK5cuUKiAKbnAsCkYlj1apVsnbtWpk4caJUq1atlMyw3+Mo+fHHH8vw4cOle/fuUrNmzTivlmnZt99+W0aPHi2DBw9OXU/guW3btpwH9pQpUxxMevTo4WIDvZctWya9evVKTBqoIz8/X/bv3y95eXly1llnOX8PGDBAzj///FJ2UOXV72hb//79S5W78MILM9qcrdwJJ5zg9kW0cd26deL9tzLtCBVQWGziqFWrVqkOp4ybluFsIY4D2V/SIg4/HYHv4Ycfnpg0UKdOmurvI444Qnr27JlBpJAHknrvvfekoKDAIRb0GbRR93hAAvv27XP/PVs5faJCueLi4qwT24G0VUWsOxZxwDjHHnusNG7cOKNjqFltx44dGYaDcWFMPF5SUcRwwQUXSElJScbv+EN1Mvy/6mjezod/xyx30003ZbWZPlOpevAC9K1SpYps3rzZ6cxeOX4VemdXr2zv4KlevboUFRXJySef7MzmauZ8//333Zk527vKq/J6BzpxqFlV6Xf99ddneBHe3/XZ2OtxeHE58sgjpbCw0LVlHFyyEcdVV13lYOu1jRr8f/vb3xy7BRGHWkahDOrIRhz65ELiKFv6ik0cDRs2lA8//NDtGDAgBky9evVk6dKlLnHoM4L3b0UOxx13nDOz4MGaG6QEl1rvFIo0brjhBkeu/rcOmd6J9E6OAfLss8+6gyZomaVkqQ7v/RtLNrVUAXGA8M4++2x3QEd9N4w4Zs+eXWoWhpuvyFAnGe/feFcRB3AZO3as22797zi4ZCMO4LRp0ybp1KmT69Gg3tq1azv9I4w4oCv037t3r4MjiaNsCSGqtNjE0bVrV1m+fLnbMWBYdJRLL73UdRUVMahOgr+9M8kVV1zhDDLv797O/uWXX2bEOPzc9mwzjJIDgvGutb2dUV/3B8UqgpYMuscR1CY9AOknM8jj8BrUS0ggHV2ut6yqEwMZ5KxmclXGKzMOLtmIA/GejRs3Sv369R1PRk0s7dq1c+RHIQ4vWezatSvykoZLlajDPvdysYkDHsKSJUvcjoHOBtLAowz30Ucf+QYNUfbEE0+UuMSRLcA3depUh2C8wVp9SeOFSLn3cQaIn2xVZxhxRH03zONQpONd+qnlldfr8QskKx1atmzpSzBJCTWIOGADLAHVUgMTiy4/myeBdunE4RdE1eNpXKrkTgZxakhEHJgFVGfAMqVPnz5OsKw8EYfXm9EBsY04NmzY4GCrBovXoyuPxKHiPegXixcvdiYW3TMKIo4oS5Ww5WmcQcCy8RFIRBxYSqi4xuuvv+6uRRVxlIeliu6S+7nvaouyPC9V+vbtK+PHj3dmb7X0Ku9LFZCEimsglgQC0ftENuKIGhwlccQf7Gm+kYg44DqrKL53e827xowSHI0a40gSHPUGAfXOGMfj0AOc3rqQu6AHR71tCnpXLddUwFft3CDIDEJTsRVFHIoIlfwtW7ZkDY563XbM+HhUoDEsOKrK4r9BhBq0VAFxqN0btTzUsch1O5bEkSYNxK8rMXHoa0q/NWbQdmxYIFERk9p2jbsdq8cDvNu3cYhDDSCV7IS/1WAIi3EEvavW8mr9ju3bOnXqODtWXuJATEnf0h02bJg89thj7i4U6vJux3q3WfW2hm3HpkUcQTtKajvWL3ahbzMHLWm83Z0xjviDP5c3IhNHLkL47g8PgQOZNZsELRJHEtSSv0PiSI5dhX6TxFGhzc/Liiu2+ZO3Xj+rEpTFm1xKtDd5ViUaTmmWoseRJpqsiwhUEARIHBXE0GwmEUgTARJHmmiyLiJQQRAgcVQQQ7OZRCBNBEgcaaLJuohABUGAxFFBDM1mEoE0ESBxpIkm6yICFQQBEkcFMTSbSQTSRIDEkSaarIsIVBAESBwVxNBsJhFIEwESR5posi4iUEEQIHFUEEOzmUQgTQRIHGmiybqIQAVBgMRRQQzNZhKBNBEgcaSJJusiAhUEgVSJA5cYDxgwSNasXSfjxo2V2269pYLAyGYSgYqFAImjYtmbrSUCqSCQM3F88MEH8sc/PidPPvmUbH/pZcHf6qlZ8xS54vLLpWnTm+W0034lBx98cCKlcbP3tm3bZd269fL8Cy/Ie+/91annmGOOkbpnnCGNG18r+DRllSqHx67/s88+c3Rfv/5R2bV7t6t/Wrr7KfTNt9/KmDFjpaRkkZx99q9lwfy5GR+Vit0Inxf+9Ke3pXWbds5Fx2k8N95wvYwde6/zsepsz3fffSdvvPGmrFixUp7btNm5Jf2bb74RXJ7861+fJajj6quvkqpVqyZSCf1g8/MvyEPLH5Lde/a4/eCEE46Xiy+6SG6++SY57/zzpNIhhySqP62XNv7+D9Kp091O25c+eL9ceOEFsav+/vvvnfatWrVa/vDMM/Laa6/Lv//9bznssMPkrLPOlGsbNZLrrmvkjAETT2Li+OKLL6Vk4UKZNq3YaVDY85vfnC+jR4+UX9WqFVbU/R0d8dln/yjDR4ySd999N/A9ADho0AC5vvF1kQgKda9b/4jce+/YDLLzEwLdhwwZJGfWrRtZ92wF0SEeXrFSBg4c7HSsHwpx/OMf+2TkqNHy6KMbAjFCx+/WLU/atW3jfls2DFRgtnXrNsnvNyC0H5x00kkycsQw+e1vL5ODDjoorOrUf3/zrbekc+c8eeedd5y6kxAHbrrHuHrgwaVOH8n2VKpUSe5sdof07NlDqlX7aeptCaowEXH885//lAEDBzszdZwHg3vSpCK59JJLQl/DrDyjeKZMm14cCJ63IgCZ37e3tGnbJnDWSVI3Zs1RI4dL48bXJe6QGABPPfW09M3vL/v373dU/yEQx1tv/Um6du0uGDRRH3geY8eMlqOOOirwFWCGWXfgoCGRJihUFrUfRNU1ajl4CL169ZFt27e7r8QljiRYwpubOKFITjmlRlRVcy4XmzgQAB06bLg8/PBKVzhmkdatWzrLksWLl8iGxx6XPn16ydFHHSUzZ83JmCVq1Kghs2YVB3oeamBPmjzFlYHOUL/+7+SuFs3l9NNry7fffifbt2+XOXPnyY4dOzPKzZ49U+r/7gpfcPQZX3W0Jk1ukFuaNpVTT63p1I1ly/333S9wO9UD8pg9a0Yi1xMezoqVq2TIkGEZA+BAEQc8gBUrV0YebF6wMOOtWrVGYGs8aHdx8VRfwt+37wPp3qOnbNnyolsFZv2OHdrLpZddIj+pWlU++PBDZ5JZtGhJhnd3yy03y8gRwwOXP5s2b5a8vO4u0UIIbNu8RXNnmXrIIQcLlmUPr1ghq1evdScZ9JdxBWOc5UtZPP/7omGvUuQZhzhAPJ3v7iJ79ryW0Z+j9M0o4ypNHGITh3f9BkXAdoWFBQ4R+O2qfPzxJzJs+AgnPqGeO++8Q4YNHSI/+tGPfNuCTtipcxe3s6Djji8skKuuurLUbP+f//zHiRUUTZjodppLLr5YiounyU9/emSp+vW1P+qeOmWSr2sLAnvwwaUycuRot+5rrrlaisaPi7VO//zzz2XipMmyZMn9pbynA0UcSTvJF198IUOGDpeVK1c5VWAAjhkzWm5penMp7IHPlCnTZPr0YldckyY3Op7ZEUccUUoFfUZG3UEkj3hZ12495MUXt7q6YLl76y1NSy1H/by5M86oI3PnzJJf/OIXSeEIfS9syRuVONCPR4wcJQ88sNSV+ctf/lImFBXKBRf8phT2fhMRSBLYV6lSJVTvXAvEIg4vMUDwz352rMybO0fq1j3D0SPbduzf//536dCxs+zevccph/cWlsyX2rVrl9Ifwco+ffvJE088GTrbqZd10NEh582dLZdfXi+jfr+OXlAwxtk2zrYe9gYy1UC6b8miSF5HlBhNeSIODL7lDz0s/fsPdHHr3r2rdOvW1Xfpp5Pw+eedJ9OnT3Xsm+3ZtWu3tO/QUeAR4QkKukKXfv0GuFV1ubuz3NOrZ9ZlKPSHx4uYmHoOZFrA3r3vyb1jxrp91a/NUYlj+0svSatWbeVf//pX5H6ve8/o91MmT5Rrr22UKy+Evh+LODBjtG3X3nEN8bRq1VIGDx7oGjIbcaCBxTNmyoQJk1yFJk7Ah5SblFLwmWeelfYdOrkzc1hnURXowOM9LJe8hIDOCgJ79dVXndeCPBOvYnrdXbvmSe9ePbOCC8LALIkA1+bnnw80Qnkijpdf3iFt2rZ3PT3sBkydMlmOPdY/cr/kvvtl6NDhbvvguV1/fePA9oLksVwDKeA56cQTpaRknsDV9j7wfHr37iuPPf6E88/4HeVQPuh5d+9eadOmvRucxCw85t5Rzm5EWs9f//q+zJ07T5Ytfyh0KRiFODA5jSsolHnzF7gq5uf3kc6dOobG0/SJtmGDa2TChPEH3OuIRRyIJbS4q5XLijqbByWAYa06bNgIqXXqqVL3zLpyeb16rqei0NIBjNpZ8P5HH33kkAKCjnCTMfv17ds7o8PgM4HN7rzLJSUQS16Xu0P7kz6zhnVGLLXuaNa8VL0IDt/Ts7uzpbh+/SPO7+WFOD75ZL8Tq8DWOp6weA520hCwVEsaxIYWzJ8n2BoNe8YVjpdZs+Y4xTBLPvjAEsH3ZL0PdiVAACACPHfccbuzW3LooYcGVo9v1rZt18GNe6EfzJ0723fZGqan3+96/aoM2nHXXc2dZdGYMQXuq1GI49NPP5W8rt3luec2xSJJJcRL4Ag2L1q4QLBMO5BPLOLQB0Qc4ojSCDX4X3rpZae47tFEqSOoDDymF7ZskVd2vuLkgwwcOCBrENVbT67EgU7VqFFDGTRwgPzkJ1Xd7NryQhx+Ln6YpwfPAbsHL21/WbZu2+bEfBCM/PGPfxxqpijEgb6wefPz8vKOHbL1xW3StOlNTn8Ie0wQx2mnneaQGrbtH3p4RcbyKgpx6CSJnbtxBWMj5yXpE2I2bz4Muzi/xyIO3ePQlwO5ppzr9c8onuYMONMPCBOeltpTD1uqeAkWOwD33NPTmQGwbNLjROXB49CJ8UAGFfX2Z1uqJLV5XJKPK8dLTNg96tWrp2B5oAL9elwmCnHoOnfo0F4G9M8PXaYo3fX3O3fuKP3y+8ZtWqzysYhDj3HoW0C5Egf263v1/l+Dy8rlCkNLD7xiRl20aIGcd+65WV/FDIDt6rZtW0utWrUyOkB5Iw6/aP6BDCjqcRQEpkeNGpF1hy3MPt7f4TnNmj1HCguL3H+OEneJIwPEMWZsgTRs0MDZidN3BtMgjrgDXyeOKFm+cdrsVzYWceiBLVSINeTEiUXO2jZX4kAAtahooqOnvmbG1twjj2yQRzdskFdeedUJSmEdftFFF8ptt90ql1x8UeRMxKigITt22vTpMm/eAtfbiJJ7EFR/eSMOfSBjMCAg6reVHRU3v3IY1PAosWOjEsXC4ihx5KFvYtCOHj3GDVgi+D116qTQJLM4csLKpkEccZfouqeO5LpJE4siLRvD2pPt91jEgUr0HAv8m0oAu/mmJjK9eKaTsxF31kLHGltQ6ESr8SgXHmcj5i8oCU1tTyvVGDsi+/btE+zu6MlraWTolSfi0CeCsLyKJJ0M7d3z2muydOmyUglaUbJ8g2Siz8ADQJ/UEwGRA4HBg7hDWT5JiEOPy0Td7VPt0mWWxfI3NnFg52PatOkyder0QHtgnda8eTOBAaMcOtIH1GWXXSojhg+TgnGFkVPb0fGHDh0szZrdEUmmtwFIo2/TtoO7Vas3DnvjQ4cMDsxRiNJByxNx6NvMSZLbsrUZRIFjCX5P3HNFeh3wBPv1H+DuTOm/JzkXFcV2UcokIY6vv/5ahg4b4ZArnmx5SH7y9f7knXSrVasWReVEZWITB6SAPEoWlEjh+Amh50jgjl5z9VXSosWdUrdu3awH0HQA1Prx6ac3Og3DNhe2u668sr4cc/TR8ulnn8mm5zbL4iX3yRtvvOE2PijTMQihoNOkILEO7ds5GXyVK1dOBLR6qbwQh1/SXJrJQ96dEy9g6A9t27R2dkmOO+64yAFAbx3ZtkRRBkmFXfPulnr1fhsruzcno3peTkIceP3xx59wsmRVAD4shwbvwOPCtj7igt7DcOXS41AYQWmcWEUg6smnng4lELyHGW3okEGOF6I/fsypyrRseZf07dPLN40ZA2DmzNkyvXiGqwOCtkg1xtH4qI++peX3XhrLofJCHDhbgWP3KoMzrnschKue4+FXNpeTnfr2pV/98Gry+/aRJjfdGNv7jNpn/MolJQ49jwZ1Y0du5MjhvuPFL8Ve6VOuicMLmgpcIhno1V27AnHHoMY+MxrnfbIRR5T8e7/lU+/e9zjJXVGPVmPHCB0SQVnEVXAwC94OzpcgZV49ST2a8uRx+GXyooPiAGEaD1zvF7dudQ64HX/88fL11984hwaXLVsuGzf+PmOSiTKz6jrhEB5S12ucUsORkc37xHtBKfNptFWvIylxoB49UI1/g4fWrNnt0uCaa+Skk070xRKkX/2o6mWaVJhoqZINcO/gh3u//5P9vkTilyfgRxzwTHCmBYM57EGGYccOnd2I/bnnnuN4HdWrVw97NfB3rKcnT5nqBm1RWD+jE0dAefA4MLvl5XVz0+HjZOjGaateFoSFwYGzSOq+CpRp06aVk4wXJRYWJB/e59Jly2XUqHszTskGHaTLpT1pehyoC/hs2rTZWXp4L8QK0hG7muPHF8jCRUtk0aLFTlFrPA6/2RS7KjjFiOXMlKnTZfXqNRnt1z0CP+KImmaMiuF1YCtOgZdmHoh+YhTy2rdrK/3658fu7OWBOPSEtjg4pzHQ9KPyQYce48rz8z7L6vwGdM3F41BtxXb14MFDncuLsj3epV7lyodlZCOXuzyOMCNmy+PAFidScQGGCuKceeaZjkegTlLqAx+ycNELOnXUJw2jZZOlxwTq1Dld5s+bKz//+c+iqueUM00cmNWQKzNj5ixX7/nz50ZKvY/V0IDCfoe6sGMFzyONRz/MmOYkEqZfWn0QGG3ftt05C+S9LhPBXxAhDogidwpLcf2sS1lMBAdsqaLnceinHZGBiePp3ljHhImTM+52iJsLohst7vtBnULfAkzaGU0Th34eKCkBhg2gsN/hdbRo8X+iiJv0FFS/nhOEsmVFjmkRRxh+3t/1jO6wIxFx6s5WNjJxgAFxOAzuE1zdqlWPcC548R5qCsscxYU7uJdSPXoevzflHGXiDnzdaGl2Fr/OGOUcgg68aeLQswzLYnby63xwx1u3bucGntN2r/U8krh9KengMkEc+tKzLM54RSYOfcb1O0YdRhxhoOqdOu5hHy8x6ce1Eelfs2ad7Ny5U3a+8qpgXThzxvTI6ch6ko6fxxSls5kmDn1AJe1kf/7zO85doLicae97e52YT5xlZRiBIa8BOzOv7HxVPvv8cyd1PM5F197jC7BL0nZGsam3TFgfj1tflPLetib1hKPI8ZaJTBx+MQh9Rg8jjqCBDaV0NzpOboE+sHVi0z0GEEvUm7ygm76OjHP/hBdwk8ShY4SkuoUL58cakKotuXoMGzY8Jl3yurnQ6Hej5OIxpEXycQcTyicljrXr1suSxffJl1996dx5O2f2zEh3m+g7ZGVxTgXtjEwcKKwbWz/ZGEQceozDb+DpQbM4V6FFOSGo6x9nGxBr8k6duriXGCWN1JskDnSyDh06ubdw53LJjU6kcbaodQz8Uqx1jyROOrzeF/RAfBJCiPpOUuLw9s04Kef4HEWPnr3cTYc083GC2hyLOPRr2eCuwwVEei+eIOLQG5jtOLWeBBPlHku/C3b90qf1XI+g27u9oOk3ecchtPIU49C9hFziG35H2KMk6/ndMu93IlfPpIyaeOe3dR71Gr6o5BBULilxRJn4dLn6N1wO5D0quuxYxOHXWbw3MeNLW/q3Y7EVi6vx+/UfmHFrecmCeXLOOWeXsgG8jkkTJ2dsF6okl5NPPrlUeb8ErWyzk5/+2TJZlaC//OUvMmjQ0Iy7Q3GvZsHYexPd62jS49B3MnLdAtWJGJh17Nhe7unZw/dMj9/Rd33y8RpYn2yCbrvHe8goxQlrdZ0h/i3KxJMGYag6khKH39mhoAObII38/P6yc+crjuiy/hxELOKAgn459VAa337A1fj33/eA812VgQP7S82aNUt9mwR1hKUB+32rA0f3kXqLa9VOqVHD8W5wP2bJwsUZh9zCvi/hNyOh7iY33uDsjassVcwACP6tXrM240JaBOhwk3etWqcm6m+5Eoc+M8XJrtU7dRoBQ7/vnuAqvZZ3tXC/qxJ0ILFb1zzpkne3byKdXzKX+r7O7bff5nxX5dBDK8m77+6Vx594Qh58cFnG91fCPgDml3SY6+5LUuJAZ3rzzTelbbuOGZ/t9H5DBm398zvvOKnlaKv3C4o4zzVoYP9ULkSK0rFjEwcq9ftiVRRhMDo+1INPAIadMgV59Omb716eG6X+sI6i6kj6JbrycB9HLsQR5a7PKDh7y6gTmvgWi/o6XZQ6on5tDUQ/vmiCLFz4v3TqqE+U+zjKG3EEHVwLajc+hta3T+9EHnBUPHNaqnhfxoeWcDsWPiAT5duxiODjHsXrrrs20rddISvO92nj3sGAZVWUC4Kgh/reaZvWrSNfIJvNIKY8Dn1XLI6nEqVz4XAjzogEpUmremCrwYMGCIKWUQ4hQvfVq9ZI4fii0DMcKhUbk9PRRx8dqHp5Iw4o63dTWrZGmDoBDH0SeRzehuC7DriN+oknn5KtW7e6XxBHGaTEnlGnjtya49V+uH/hqac3Oi4a1nRqZkvji/LZvlYPo5x37jnSoGEDubL+71K728EUcehyk24nB43EbF+rx2A+vXZtwcFHxIdOO+1XkScPr7xsX6tH7APeIO5qadSwQeQvuJdH4lDtRcwDy8Dlyx6S3Xv2uOMqrTEVZTIIKpMzcXgrD8vjyFVZvv9/BNSNZch9iXqCmPgRgbQQIHGkhWQZ14OMzVat2zq3aJUsmBs5A7aM1aS4HygCJA4LDevdVk77jIeFcFBlAwiQOAyAnotIrH2xRYzPDOIDxWneE5qLXny3YiGQKnFULOjMtNa7HXv7bbc6t7pXqVLFjDKUWmERIHFYZnosU+bMmSeVDq3k3BGqf0nMsuZQX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IHFYajiqTQRMIkDiMIk+ZRMBSxEgcVhqOKpNBEwiQOIwiT5lEwFLESBxWGo4qk0ETCJA4jCJPmUTAUsR+C9a4w04qlQxE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VE"/>
          </a:p>
        </p:txBody>
      </p:sp>
      <p:pic>
        <p:nvPicPr>
          <p:cNvPr id="7" name="Imagen 6"/>
          <p:cNvPicPr>
            <a:picLocks noChangeAspect="1"/>
          </p:cNvPicPr>
          <p:nvPr/>
        </p:nvPicPr>
        <p:blipFill>
          <a:blip r:embed="rId3"/>
          <a:stretch>
            <a:fillRect/>
          </a:stretch>
        </p:blipFill>
        <p:spPr>
          <a:xfrm>
            <a:off x="4739103" y="1520302"/>
            <a:ext cx="2571750" cy="1828800"/>
          </a:xfrm>
          <a:prstGeom prst="rect">
            <a:avLst/>
          </a:prstGeom>
        </p:spPr>
      </p:pic>
      <p:sp>
        <p:nvSpPr>
          <p:cNvPr id="8" name="AutoShape 6" descr="data:image/png;base64,iVBORw0KGgoAAAANSUhEUgAAAQ4AAADACAYAAAD1JI3VAAAAAXNSR0IArs4c6QAAHl1JREFUeF7tnXucjmX+x78pW/TDqtUmYZfQ2pRU2ytbfn4tdrPY2MoxzBjHOWCImTEnhhkxB4YRwpio2GSEXW3bT61aklOOiSgkr0UHm8iu8nt97917fren53B97/t+nvt6Hp/7n93Mdfhe7+91f57rdH+vqy5dunSJ8IAACICAgMBVEA4BLSQFARAwCEA40BFAAATEBCAcYmTIAAIgAOFAHwABEBATgHCIkSEDCIAAhAN9AARAQEwAwiFGhgwgAAIQDvQBEAABMQEIhxgZMoAACIRVOCorK2np0qU0bdo0atq0KWiDAAjECAFl4di6dSulpaXR1KlT6d57761q/jfffEN5eXnGv3Xv3v2yfy8uLqaePXtGlWgcOnSIJk+eTJmZmZ7bPXPmTIPnyJEjg3Y31XQx0mfRDA0IiIWjYcOGxIJQt25dw/xgwnH+/PmqdBq0VckEnYRDyWAkAgEPCIiEY8mSJYaJTZo0qfoV9BUOfy+e9ReRpy9Hjx41ylmzZo3xvzyKOXbsGJWVlRn/3bVr18t+ZTmP+bc6depUTX2++OILKiwspJ/85Ce0fPlyuv/++ykrK4v27NljjI74saYPxJftM215+OGH6eDBg1UjDrN9mzdvNrKbdVx33XV+i2ObUlNTjfb4tkXadis35jpu3Dg6c+aMUW5iYmLVCM93xGGODv21n9PWrFmTNm7cWGWjdRQZqr1WVr4/Ih70X1TpEQGRcHDH79OnD2VnZ1N6eroxPbEjHCwCZmc1RcEUC1/h4b/zi8CCwC8r/3/Oz6Mefvglbd26dZXQ8N8LCgqqxMX3v30584tw8uRJo3x+eNq1f/9+I3+DBg2+Nw0LNi0wRYNfan9szLaqtt2sq3///kY7zXJ967HaFKr9nHbDhg1VfNim1atXGzxr1KgRtL2+vvD9b4/6MKr1gIBYOPgFW7duXcDOpjLisAqBb3pTiHi9hBdUc3NzKSUl5bL1Bu78jRo1ovbt21/2QgWaNgV62X1fQOZvtYf/zi+HKVr8d/43fzbx38wRhXVNgssrLS018rz55puXiWCwtrPwBBIOf+LH/zZ06FC/603W9vuykLR3165dl9nvQX9FlZoQsCUc5i/zTTfd9L3Oakc4zBeL102swsH/bR2eW5nxr6+vcPgTgkAvtK9ImLs+VmHgF8WcIlnrDjT9sQ7jrenNIb0/4QjUdqtwsBBZp2u+U7lQAmMVtGDCEaq9N9xwQ9U0TGUKqEkfhxlhIGBLOHjKYM65R40aRa+++mrVrorbwhFsh8NXKMIhHNbRUSj+oXY3fIf21tGIr2j6CodZt3X9wlzncFM4VNprXQfBOkeoXhGbf7ctHOYvOZ/TqF27NnXr1s1YrHNTOHgUYJ3b+7og1JqCmd7JVMVcTzF3kYJ1g1BzfjeEw6zfWta8efOMf3ZjqiJpbyChjs1XBa2yEnAkHNZfHvPXz+xMViHh6Ua7du2MBUzpy2NdvOOX19pZ/QlLqMVBX/db7TGnYL6LozwlM9ctrIuzvmLi23ZTXM1fcV4b8l3fUZmq+C6O+q7lSBdH2S6zPVahNxeDA7XXd6oVjAVes9gm4Eg4zHUCFoZ+/fpVbQ9ah9O8fdmyZUs6ffq0LeHgOnzXDsxdiUC/eMG2I/2501p+XFwcvf7661Xbsb7bq6GG5r7bptbtW6lo+gqCucXMbbCuc0i3YwMJBwtxsPb6btVinSO2xSFY65SF48pFhJaDAAj4EoBwoE+AAAiICUA4xMiQAQRAAMKBPgACICAmAOEQI0MGEAABCAf6AAiAgJgAhEOMDBlAAAQgHOgDIAACYgIQDjEyZAABEIBwoA+AAAiICUA4xMiQAQRAAMKBPgACICAmAOEQI0MGEAABCAf6AAiAgJgAhEOMDBlAAAQgHOgDIAACYgIQDjEyZAABEIBwoA+AAAiICUA4xMiQAQRAAMKBPgACICAmAOEQI0MGEAABCAf6AAiAgJgAhEOMDBlAAAQgHOgDIAACYgIQDjEyZAABEIBwoA+AAAiICUA4xMiQAQRAICaF49KlS/Tcc0sod2JeQA//rltXKiiYQjVq1IjJXnDx22/p1MmTtHfvPtqzdy/t2rmbTn/2GR09epTOnDlzWZv5DthGjRpRg1vq0x2t7qBWd9xBzZs3I758ulq1ajHJJ1KN+tvGjZSYmPI95v7qX/bi83T//b+IlGmO6olJ4Thy9CgNGTyMDhw8eEUJx1dffUUbN26il1dW0oYNb9GFCxccdQ4WlE4dO1C3bl2pTZu7qWbNmo7Ku9Iynzx5ilJGjqLNm99VajqEQwlTeBLxL21J8Qya88zcoBXEyojju+++ow8+OEAVFc/RqldWOxaLQNCuvfZaevR33Sg+fiA1a9aMrrrqqvA4MEZKVe2H1uZCODx0vurQMNqFg6djPA0pKZlB6994M6LE2z7wAI0dm0p33XUnpjIByLNPhg4dThcvXlT2DYRDGZW7CSVDw2gWjtOnT9OsWWX0wovLRB3TXdpEnTp1pAkZ6dSoUUO3i47q8lSmyljj0MTFPDTMzy+g8vIKJYuiUTh4lPHWW29TxoQsOn78uFI7w52IpzCZmRn0xOOP0Q9+8INwV6d9+efPn6fsnFxasWKl2FaMOMTInGXgF2rFyyspIyNT+Rc42oTjn//8pyGKhUXFym10RlWWu3PnRyg7K5N+/OObZBljKLWdfog1Dg87gOq6htXEaBKOs2fP0qRJk+mlFS97SDl01c2bNaOZM4vp9ttvD504BlMcOHCA4gcNsT0axIgjgp2Ct1yHDUukjz76SFRrtAgHi0ZWdi6tWvWKqH1eJf7pT39KxUXTqXXru7wywZN6eSt87FPj6bXX/mK7fgiHbXSyjMeOfUKpqWNp67ZtsoxEFA3Cce7cOUM0Vq6sFLfPywwsHnPnlhGPQK6Eh6coc+fNp2nTCh01F8LhCJ9aZskOir8SdRcOXuydNWs2lZbOVgMSIhUf5uLt0ztbtaIWLZpT3bp1q3IcOnyYjhw5Qlve3Urv79/vyhoKn4AsnTmDbrqpniv261wIH/AaOmyE0unQYO2AcITZyydOnKDRqWOVT+RFm3A4XWQz28ti0bt3T+rV8wlq2LCh0pmLf/3rX7Rt23YqX1xB69e/4UhEevToTnmTcmP6xKnTHzBr34RwhFE4nExPrGbpPOKwu25jtq9evXo0ePAg6tunD9Wsaf9bnKNHj9GU/AJH8/apU/ONrdpYPGnq9qgQwhEm4Th8+CNKHTOWdu7c5bgGXYWD1zXS0ifQmjVrbbXx4f9pTzk52a4dyuIj7a+//r+UmZVDp06dEtvUoEEDWly+kG67rak4r+4Z+HugEYnJ9PXXX7tiKoTDFYyXF/LeezspdcxT4t2TQKboKhx/+tM6Gjkq1dYUYciQBBo9aiRdd911rnuAR0HjxqXZEu24uAGUkZFO11x9tet2eVUgT5cHDxlmHPt364FwuEWSiHi+z794T41Lc7z4pPtUhX/Rk5JH0rvvbhETTElJouTkpLC+nHanULzWUr5oAd19d2txu3TMwIfxJk7KoxdeWOaqeRAOl3CG87SkjiOOP7y0gsaPTxfTi+QipJ3DdtyghEHxND5tXFiFTQzORga3Fq79VQ3hsOEQ3yz8IVfB1GlhO8Ogm3B8+eUZSkxMpo2bNonoRXrbk18cFri0tAyRnXy2o7x8ATVu1EiUT7fEdkddKu2AcKhQCpCGOyavZ3DHDBaIx0EVRlbdhOOvf91ACYOHitY2rr/+eppTNovatXvIKQ5RfrunJCdNyqUn+/UV1aVTYqcL16HaAuEIRSjA37/55htauKjc+GTcafSqUCboJBw8JcvKyjF+ySVPnz69KCc7y5OvUu3Em/jNrztRUdH0qDzXoRKOUuI7TFWc0vpP/t179lBe3hTasmWrSyUGL0Yn4eD4DXFxCaIdIx5tVFQsonvatIkIL99K7EytonlrdseO9yguPkF5gZ63nz/88JDINxhxCHCdO3eeyhcvjsgow2qWTsKxbt2rxnkAycOHqvLyJnoy2mA7+Re4bM4zVFRUIjGbFi58lvisSTQ9n332GaWkjFZef3rooQepd+9eNGJEkqiZEA4FXHywiA/QcCRy/k4i0o8uwsFHvLNzJtKyZctFCEpnllDXrl1EedxOzDss/foNEBXLIQcTRwwX5fEysfR0qLn1zNPPXr1l6zkQjiCe5l+qgwcPUlHxDEdHmc0qrrnmGho+fCgdPHCQXv3za8p9TBfh4F+zuPjBtHv3bmXbeRi8aOECatjwVuU84UjIQ/GBcYNE8Sd69epJkybmUPXq1cNhkutlSrefc3OyqH//J42zOBAOl9zB3z7Mmj2bVq1aLdo9CFQ9h63j4fpvOz9iRP96ZfUaZUt1EQ7eQer35ADRsWVdXr4vvviC4gcNNnbBVJ8uXX5LT08tcPQNjWpdTtP9/e8nKSkpRTlsA48ApxZMMRZ/+YtZCIdDD3zyyXGaO28eLV/+kiuCwebwQltR4TT6xS/uI96NSU+fEJXCUVm5yjhKL3kK8icTi4fXjx3h4AA/ixY+e9ln/V63w1/90hi23B8XLZxPzZs3N4qDcDj0qp3OFapKXlzjMwHsLH44QGy0Cgff/8IxN1S3n3k3ZemSCi0ibNnhHi3CwcGTxqdlKP3Q8XQ5P38yPfb7HlVfAUM4Qr3FIf7upnDw1CQ5OZEGxcdd9iGXnQ6sy1SF8fG6Dx+q4kXiHe/tND4k27lzJx06dPh7dHVZ32DD/vGPf1BiUgq9/fbflHtJNAiH9HSovyP/EA7lLuE/oVvCwdGreFGtVatW34vtEO3CEQixef/rwYMf0q5du2n79h1Uq9Z/Gb9uPPLw+rHjW92FQxqukY/SPzt/LjVt2uQyd0A4HPZOO53LWqU5yogbODDgglqsCodD9GHPzkGV4gcliA46dezYgUqKC7UQPl9A0u9weIry9NR84hGH7wPhcNj9nAjHfffdS5MnTwoZ9BbC4dBJNrPb2RHilyx/Sh7xD4Juz549eylh8BDi3RSVJ9iRfwiHCsEgaewIR+PGjSkjfTy1b//fSicjIRwOnWQzu50dIV0PgPERer5Znm/KU3l+/vOWxhSlfv36fpNDOFQouiQcKtMSf1VBOBw6yUZ2uydedTxyzmtJc8qeoZIZM5VIqHyVDOFQQhk4kcqIg+eKfYyz/cNtXSEI4XDoJBvZ7XyYp+tHbtLToSOGD6PRqaOCBiWCcNjoVNYswYSDBePRR7tRclKSo+C6EA6HThJmt3sBkU5b4GaTpdcbqAZOgnAIO5Vvcn/CYQoGf+zE6xlOQ+dDOBw6SZidz5dwoF7ptZs6fJhnbSpPUUqKZxAfwlN5+AO2srJS+mXbtiGTQzhCIgqewCocDJ4jQPXr19fWlCRQTRAOh04SZJeeczCL5vM3vJio02320ojyHEF+ROJwpbipEA5Bp/KXlIUjv2AqderYkThOQThC90M4HDpJMbv0E3NrseZXo05Hl4qmhkwmHTW1feABKi0toRtvvDFk2ZwAwqGEydtEEI7w8+cPCXnXYf78BeLK7r3nHpo9u1Sb0YZ01GTnegcIh7ibRD4DhCO8zI8fP07Z2bnEcUalD69nzZxRTJ07PyLNGpb0dq43sDNagnCExX3uFgrhcJenWRpHseIYJ9OnF9m6/pHLUdm6DI/1/ks9cOAAxQ8aohx8yBpjQ2InhENCy6O0EA53wfO0hK9r4HttnIR1VN26dNf6wKVJr3XwjbEhsRPCIaHlUVoIh3PwHAP22LFjtGz5H+jFF5crR/MOVDOvaxQXF3oe3tC0T3r2xF+MDQllCIeElkdpIRyBwfML8+233xK/CObDx8XPnj1Ln3zyCe3/4AC9885m4xsNO7fR+6tZN9FgG/lFHjpshLIgOr1WE8LhkRhIqoVwBKbF10+MT0untWv/KEFqOy1/Np83aaI2OyjcEOnp0EAxNiRQIBwSWh6lhXAEBq/yrZAbbuMRzciUZEpIiA/LWR27NkpPhwaLsSGxAcIhoeVRWghHYPB8LJxvieOP0sL1cNyUzAnpfqOzhatO1XKlV1W6da0mhEPVQx6mg3AEhr937z4aMDCe+P4Wtx+ORZE6ehR169ZFKW6K2/WHKo/FcsjgYcqXl4eKsRGqPuvfIRwSWh6lhXAEBm+nA6u4kU9T9u/fz7jTpulttyl9v6FSrltpuE9k5+TSihUrlYrkKcq8ec+4dj2lHe64yU3JVe4lgnAEZvmHl1bQ+PHp7sH2UxKLSO/ePal3r17G9qvX36PYOR3q9kE1CEdYu5w7hUM4AnPki6ELC4vdAa1QCt95M3r0KOJhv1cCIr3eIBwH1SAcCp3F6yQQjsAeeHradJo7d37EXcTfpmRnZUZ8W5Y/YEtLn0Br1qxVarMkxoZSgf9JBOGQ0PIoLYTDP3g7XNx0Yb169Why3kTq0OFXVK1aNTeL9lsWT1Gee24J5U7MU65LEmNDuVB8Vi9B5V1aOy+IjmHs3CZo56Y1t23gRcekxBE0fPjQsO+87NjxHsXFJyifDpXG2JCwwYhDQsujtBAO/+B5CzYufjDt3r3bSMDD8hYtmlObNncbYf2bNvn/28f4CPqBAwfp4yNHaMuWLcSXLbn5DBzYn54aO8a4yT0cj/R0qJ0YGxK7IRwSWh6lhXD4B3/06DFas3Yt8bcjLVq0oDp1aisvWPJoha+dXLL0eVq//g2ly5dDuT8pKZGSk0a4PvKwE5nMToyNUO2z/h3CIaHlUVoIR3jB881m8+bPpxdeWEYXLlxwVNm4cWNp2NAhygKmUtmGDW/RiMRk+vrrr1WSU6dOHalw+tNUq1YtpfR2EkE47FCLcB4IR2SAf/zxxzRhQjZt3LTJdoVu72KcOHHCiLjOJ2RVHicxNlTKN9NAOCS0PEoL4YgceA7ys2DBIppZOsv29MWtGKQcoWzipDxjJKTyOI2xoVIHhENCyeO0EI7IOoCD/ry8spKysnJsT13cmLKsXFlJ49MylAXMaYwNCWWMOCS0PEoL4Yg8eDvHuq1WOr0OUno61I0YGxLKEA4JLY/SQji8AW9nN8Nq6Zgxo4lv85MeTZdeb+BWjA0JZQiHhJZHaSEcHoEnIulLbLXUzu1uPNLhD/fS0jKUG+1WjA3lCnFyVILKu7QQDu/Yc83SKwes1s4pm0WPPPIb5Qbs2bOXEgYPId4iVnncjLGhUh8WRyWUPE4L4fDWAdII4lZre/XqSZMm5lD16tVDNoJPwqakjFbeDnY7xkZIAy0JMFWR0PIoLYTDI/CWaqXRtsysLVv+jBYueJZuvvnHQRthZz3F7RgbEsoQDgktj9JCODwCb6mWRx0c+6OoqERkzPXXX09Ll1RQ69Z3Bc33t40bKTExRfkDtnDE2JA0DMIhoeVRWgiHR+B9qt22fTsNGBCvfPTbzF5cNJ26d380aCO8iiuiB9nAVjjd1rbbvqsu8U9FlD8QDj0c+PnnnxvHv7dv3yEyaNiwITR+3FMQDhG1fyeGcNiAZmaBcDiA52JWviEuO2ciLVu2XFQqn+jMn5JH1157bcB8GHH4RwPhEHW1yxNDOBzAczlreXkFTcqbLCq1S5ff0tNTC6hmzRoQDhE5jDiEuCAcjoCFMXNl5SpKHRN82uFbPS+MLlr4LNWtWxfCIfQNRhxCYNbkGHE4gOdyVju7CRAO+06AcNhnRxAOB/BczgrhcBloiOIgHA54QzgcwHM5K4TDZaAQjvABhXCEj620ZAiHlJiz9BhxOOAXS8LBR6vPfnWWjh07Sp9+esKIPL5v3z766OMj1L59O+O8g/QzdAdoxVn5hGe/fgNE+R588JdUNruUateujcVRETnsqghxXZ48GoWDw97t2rWL9r2/n44cOUK7du4m/t7j1KlTAVl07NiBSooLiY9p6/rYuatW5Y4bnOPw73GMOBy8CdEoHByRe3TqWPrLX15XbrlXnUTZQCKy84IPHpxA6Wnjgo6k/vzn12jf++9LTPE07aeffkorVqwU2fDYYz3olltuEeXhQ3O/79Ej4ldt4sh5jcCHjkQeFCa2e8pSGr9CaJaj5OfOnafxaem0du0fReUU5E8m/rw+lh47az3LXnye+OO8aHggHB4JB3cOOzfJDxjQnzIzM+iaq6/Wrn/x7W/xgxLoww8PiWxburSCftm2rSiP7okhHLp7iChqz3GsW/eqcZGQ5FGNXyEp0620dtrTuFEjKi9fQBxMOJYeCEcUeDMa1zgYK0fqHjhwEPGlQpKndGYJde3aRZIl7Gl5sZevS+DFUckTDQu+kvaYaSEcdqhFOE+0Cofd2+SfePwxysub6PodrE7ctn//fhoYN0g5FqhZV3ZWJsXFybZvndgZqbwQjkiRdlBPtAoHh0IpLCymOc/MFbWet2MrKhbRPW3aiPKFKzGfPcnPLyD+Mlby3HjjjVSxeBFxQOFYeyAcUeDRaBUORssdrN+TA5RvIzPd4UXI/0BdYceO9yguPkE5rJ9Zzm9+3YmKiqZTzZo1o6CXyUyEcMh4eZI6moXjyy/PUGJisnLkbhMwjzrmzZvj+W4E258ychS99dbbYt/ruFYjbkSADBAOt0iGsZxoFg7GsmTp85SdnSsm9NBDD1LpzBn0wx/WEed1I4OdyONmvW0feIDKymZ5Zrsb7Q9WBoQj3IRdKD/ahcPu1QKMLiUliZKTkyJ+rsPp3bGxPNowp6C9evcV9W4cABPhcp442oXDyYVGfOlQfv5keuz3PSL28Rvby6dDs7Jzxesa7O1OnTpS4fSnqVatWs6dr2kJGHFo6hirWdEuHNwWPsvBEcL37t0nJl6nTh2aPm0qdejwq7CLx3fffUcvr6w0zmxcuHDBlq3z5s6JmqPV4gb+JwOEwy65COaLBeFgXCtXVtL4tAzxDgvn5Y+d+EzEEz0fD9u0hb9FmTV7Ni1YsMiWjWzn6FEjaUTi8LDZGMFuF7QqCIcunghiR6wIB7cjOydX/FWlFQ1fNcBfmv7oRz9yzXM8Ndm9ezdNnlJAW7ZstV3ulTBFMeFAOGx3k8hljBXhYGJOFkpN4vXq1TMWTXt07x70yoFQHmLB4Fgh/DHeqlWrbY8yuB7+FmXu3DJq3qxZqGpj4u8QjihwYywJB+OW3pMayEW89tG7d0969HfdqOlttylPD/hsxqZNm6h8cYWjEYZVyEpKCj0/cxLJrgzhiCRtm3XFmnA43er0h5HXQO68sxXdc08batKkCd1Sv35VsrNnz1aFKNy7bx/x5/FuPSxeZWWlV5RoMDsIh1s9KIzlxJpwMKpwiEcYXeC3aBYNPq/BB9V0jpMaDi4QjnBQdbnMWBQORuR069NlzKLiOMwhx0e97757RfliJTGEIwo8GavCYY481q9/g9IzMoMGMtbJTXfddSdNmzb1ilkI9ccewqFTjwxgSywLh9lkDvozblwa7dy5S2uP9O3bm8akplLduj/U2s5wGwfhCDdhF8q/EoSDMfEiZnHJDFqy5HlHW6MuIP9eEY0bN6bcnCxq1+4hqlatWjiqiKoyIRxR4K4rRTjMqYsbh7Hccivv1owYPoyefLJv0Nvm3aovWsqBcESBp64k4TDdwTE+33zzr1RcMpM++OCDiHuJBaPnE48T34ly660NIl6/7hVCOHT3UBRHOXcDLcfE2LZ1Gy0qX0y8iHrx4kU3ig1YRosWLWjQoDji6F2x/HWrU4gQDqcEkT9iBPjE5+bNm6ly1Sv0zjubbX3y7mssf7bPB8c6d36EOnXsSA0a3II1jIh5VN+KYuJCJn3xemcZnwE5efKkcSJ09549dPjwR3To0CH6/PPP/Z4MbdjwVrrhhhuo/s03U8uWLal582Z0+89uN06YVq9e3buGoGYtCUA4tHQLjAIBvQlAOPT2D6wDAS0JQDi0dAuMAgG9CUA49PYPrAMBLQlAOLR0C4wCAb0JQDj09g+sAwEtCUA4tHQLjAIBvQlAOPT2D6wDAS0JQDi0dAuMAgG9CUA49PYPrAMBLQlAOLR0C4wCAb0JQDj09g+sAwEtCUA4tHQLjAIBvQlAOPT2D6wDAS0JQDi0dAuMAgG9CUA49PYPrAMBLQlAOLR0C4wCAb0JQDj09g+sAwEtCUA4tHQLjAIBvQlAOPT2D6wDAS0JQDi0dAuMAgG9CUA49PYPrAMBLQlAOLR0C4wCAb0JQDj09g+sAwEtCUA4tHQLjAIBvQlAOPT2D6wDAS0JQDi0dAuMAgG9CUA49PYPrAMBLQlAOLR0C4wCAb0JQDj09g+sAwEtCUA4tHQLjAIBvQlAOPT2D6wDAS0JQDi0dAuMAgG9CUA49PYPrAMBLQlAOLR0C4wCAb0JQDj09g+sAwEtCUA4tHQLjAIBvQlAOPT2D6wDAS0J/B/7FnkL1cu2M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VE"/>
          </a:p>
        </p:txBody>
      </p:sp>
      <p:pic>
        <p:nvPicPr>
          <p:cNvPr id="9" name="Imagen 8"/>
          <p:cNvPicPr>
            <a:picLocks noChangeAspect="1"/>
          </p:cNvPicPr>
          <p:nvPr/>
        </p:nvPicPr>
        <p:blipFill>
          <a:blip r:embed="rId4"/>
          <a:stretch>
            <a:fillRect/>
          </a:stretch>
        </p:blipFill>
        <p:spPr>
          <a:xfrm>
            <a:off x="9144000" y="1520302"/>
            <a:ext cx="1599553" cy="1137460"/>
          </a:xfrm>
          <a:prstGeom prst="rect">
            <a:avLst/>
          </a:prstGeom>
        </p:spPr>
      </p:pic>
      <p:sp>
        <p:nvSpPr>
          <p:cNvPr id="10" name="Rectángulo 9"/>
          <p:cNvSpPr/>
          <p:nvPr/>
        </p:nvSpPr>
        <p:spPr>
          <a:xfrm>
            <a:off x="612775" y="465138"/>
            <a:ext cx="6096000" cy="523220"/>
          </a:xfrm>
          <a:prstGeom prst="rect">
            <a:avLst/>
          </a:prstGeom>
        </p:spPr>
        <p:txBody>
          <a:bodyPr>
            <a:spAutoFit/>
          </a:bodyPr>
          <a:lstStyle/>
          <a:p>
            <a:r>
              <a:rPr lang="es-MX" b="1" dirty="0">
                <a:solidFill>
                  <a:srgbClr val="212121"/>
                </a:solidFill>
                <a:latin typeface="Open Sans"/>
              </a:rPr>
              <a:t>Cifras clave a la fecha:</a:t>
            </a:r>
            <a:endParaRPr lang="es-MX" sz="1600" dirty="0">
              <a:solidFill>
                <a:srgbClr val="212121"/>
              </a:solidFill>
              <a:latin typeface="Open Sans"/>
            </a:endParaRPr>
          </a:p>
          <a:p>
            <a:r>
              <a:rPr lang="es-MX" dirty="0">
                <a:solidFill>
                  <a:srgbClr val="212121"/>
                </a:solidFill>
                <a:latin typeface="Open Sans"/>
              </a:rPr>
              <a:t>Montos en millones de pesos mexicanos (MDP)</a:t>
            </a:r>
            <a:endParaRPr lang="es-MX" sz="1600" dirty="0">
              <a:solidFill>
                <a:srgbClr val="212121"/>
              </a:solidFill>
              <a:latin typeface="Open Sans"/>
            </a:endParaRPr>
          </a:p>
        </p:txBody>
      </p:sp>
      <p:sp>
        <p:nvSpPr>
          <p:cNvPr id="11" name="Rectángulo 10"/>
          <p:cNvSpPr/>
          <p:nvPr/>
        </p:nvSpPr>
        <p:spPr>
          <a:xfrm>
            <a:off x="7310853" y="6117778"/>
            <a:ext cx="4349268" cy="307777"/>
          </a:xfrm>
          <a:prstGeom prst="rect">
            <a:avLst/>
          </a:prstGeom>
        </p:spPr>
        <p:txBody>
          <a:bodyPr wrap="none">
            <a:spAutoFit/>
          </a:bodyPr>
          <a:lstStyle/>
          <a:p>
            <a:r>
              <a:rPr lang="es-VE" dirty="0"/>
              <a:t>https://www.ccfv.mx/estad%C3%ADsticas/bonos-mx</a:t>
            </a:r>
          </a:p>
        </p:txBody>
      </p:sp>
    </p:spTree>
    <p:extLst>
      <p:ext uri="{BB962C8B-B14F-4D97-AF65-F5344CB8AC3E}">
        <p14:creationId xmlns:p14="http://schemas.microsoft.com/office/powerpoint/2010/main" val="192210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13158" y="838201"/>
            <a:ext cx="11556287" cy="4852386"/>
          </a:xfrm>
          <a:prstGeom prst="rect">
            <a:avLst/>
          </a:prstGeom>
        </p:spPr>
      </p:pic>
    </p:spTree>
    <p:extLst>
      <p:ext uri="{BB962C8B-B14F-4D97-AF65-F5344CB8AC3E}">
        <p14:creationId xmlns:p14="http://schemas.microsoft.com/office/powerpoint/2010/main" val="3970944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79045" y="891604"/>
            <a:ext cx="11714688" cy="4248567"/>
          </a:xfrm>
          <a:prstGeom prst="rect">
            <a:avLst/>
          </a:prstGeom>
        </p:spPr>
      </p:pic>
    </p:spTree>
    <p:extLst>
      <p:ext uri="{BB962C8B-B14F-4D97-AF65-F5344CB8AC3E}">
        <p14:creationId xmlns:p14="http://schemas.microsoft.com/office/powerpoint/2010/main" val="1330692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32467" y="1395413"/>
            <a:ext cx="11601467" cy="3833536"/>
          </a:xfrm>
          <a:prstGeom prst="rect">
            <a:avLst/>
          </a:prstGeom>
        </p:spPr>
      </p:pic>
    </p:spTree>
    <p:extLst>
      <p:ext uri="{BB962C8B-B14F-4D97-AF65-F5344CB8AC3E}">
        <p14:creationId xmlns:p14="http://schemas.microsoft.com/office/powerpoint/2010/main" val="2142481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46229" y="218750"/>
            <a:ext cx="10942468" cy="6639250"/>
          </a:xfrm>
          <a:prstGeom prst="rect">
            <a:avLst/>
          </a:prstGeom>
        </p:spPr>
      </p:pic>
    </p:spTree>
    <p:extLst>
      <p:ext uri="{BB962C8B-B14F-4D97-AF65-F5344CB8AC3E}">
        <p14:creationId xmlns:p14="http://schemas.microsoft.com/office/powerpoint/2010/main" val="3975612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80244" y="135802"/>
            <a:ext cx="11343993" cy="6590923"/>
          </a:xfrm>
          <a:prstGeom prst="rect">
            <a:avLst/>
          </a:prstGeom>
        </p:spPr>
      </p:pic>
    </p:spTree>
    <p:extLst>
      <p:ext uri="{BB962C8B-B14F-4D97-AF65-F5344CB8AC3E}">
        <p14:creationId xmlns:p14="http://schemas.microsoft.com/office/powerpoint/2010/main" val="2592193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31727"/>
          <a:stretch/>
        </p:blipFill>
        <p:spPr>
          <a:xfrm>
            <a:off x="201265" y="115408"/>
            <a:ext cx="11117764" cy="6454068"/>
          </a:xfrm>
          <a:prstGeom prst="rect">
            <a:avLst/>
          </a:prstGeom>
        </p:spPr>
      </p:pic>
    </p:spTree>
    <p:extLst>
      <p:ext uri="{BB962C8B-B14F-4D97-AF65-F5344CB8AC3E}">
        <p14:creationId xmlns:p14="http://schemas.microsoft.com/office/powerpoint/2010/main" val="3228116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39806" y="430624"/>
            <a:ext cx="6096000" cy="523220"/>
          </a:xfrm>
          <a:prstGeom prst="rect">
            <a:avLst/>
          </a:prstGeom>
        </p:spPr>
        <p:txBody>
          <a:bodyPr>
            <a:spAutoFit/>
          </a:bodyPr>
          <a:lstStyle/>
          <a:p>
            <a:r>
              <a:rPr lang="es-MX" b="1" dirty="0">
                <a:solidFill>
                  <a:srgbClr val="002060"/>
                </a:solidFill>
              </a:rPr>
              <a:t>CAF recibe reconocimiento internacional por la estructuración financiera de los parques eólicos Chubut Norte y Villalonga</a:t>
            </a:r>
            <a:endParaRPr lang="es-VE" b="1" dirty="0">
              <a:solidFill>
                <a:srgbClr val="002060"/>
              </a:solidFill>
            </a:endParaRPr>
          </a:p>
        </p:txBody>
      </p:sp>
      <p:sp>
        <p:nvSpPr>
          <p:cNvPr id="4" name="Rectángulo 3"/>
          <p:cNvSpPr/>
          <p:nvPr/>
        </p:nvSpPr>
        <p:spPr>
          <a:xfrm>
            <a:off x="739806" y="1061566"/>
            <a:ext cx="6096000" cy="1169551"/>
          </a:xfrm>
          <a:prstGeom prst="rect">
            <a:avLst/>
          </a:prstGeom>
        </p:spPr>
        <p:txBody>
          <a:bodyPr>
            <a:spAutoFit/>
          </a:bodyPr>
          <a:lstStyle/>
          <a:p>
            <a:pPr algn="just"/>
            <a:r>
              <a:rPr lang="es-MX" i="1" dirty="0">
                <a:solidFill>
                  <a:srgbClr val="212529"/>
                </a:solidFill>
                <a:latin typeface="Open Sans"/>
              </a:rPr>
              <a:t>Buenos Aires / Argentina, 17 de mayo de 2019</a:t>
            </a:r>
          </a:p>
          <a:p>
            <a:pPr algn="just"/>
            <a:r>
              <a:rPr lang="es-MX" i="1" dirty="0">
                <a:solidFill>
                  <a:srgbClr val="212529"/>
                </a:solidFill>
                <a:latin typeface="Open Sans"/>
              </a:rPr>
              <a:t>La revista especializada Global </a:t>
            </a:r>
            <a:r>
              <a:rPr lang="es-MX" i="1" dirty="0" err="1">
                <a:solidFill>
                  <a:srgbClr val="212529"/>
                </a:solidFill>
                <a:latin typeface="Open Sans"/>
              </a:rPr>
              <a:t>Trade</a:t>
            </a:r>
            <a:r>
              <a:rPr lang="es-MX" i="1" dirty="0">
                <a:solidFill>
                  <a:srgbClr val="212529"/>
                </a:solidFill>
                <a:latin typeface="Open Sans"/>
              </a:rPr>
              <a:t> </a:t>
            </a:r>
            <a:r>
              <a:rPr lang="es-MX" i="1" dirty="0" err="1">
                <a:solidFill>
                  <a:srgbClr val="212529"/>
                </a:solidFill>
                <a:latin typeface="Open Sans"/>
              </a:rPr>
              <a:t>Review</a:t>
            </a:r>
            <a:r>
              <a:rPr lang="es-MX" i="1" dirty="0">
                <a:solidFill>
                  <a:srgbClr val="212529"/>
                </a:solidFill>
                <a:latin typeface="Open Sans"/>
              </a:rPr>
              <a:t> (GTR) incluyó entre los 12 mejores negocios del año a los parques eólicos Chubut Norte y Villalonga promovidos por </a:t>
            </a:r>
            <a:r>
              <a:rPr lang="es-MX" i="1" dirty="0" err="1">
                <a:solidFill>
                  <a:srgbClr val="212529"/>
                </a:solidFill>
                <a:latin typeface="Open Sans"/>
              </a:rPr>
              <a:t>Genneia</a:t>
            </a:r>
            <a:r>
              <a:rPr lang="es-MX" i="1" dirty="0">
                <a:solidFill>
                  <a:srgbClr val="212529"/>
                </a:solidFill>
                <a:latin typeface="Open Sans"/>
              </a:rPr>
              <a:t> S.A, que contaron con un préstamo bajo la modalidad Project </a:t>
            </a:r>
            <a:r>
              <a:rPr lang="es-MX" i="1" dirty="0" err="1">
                <a:solidFill>
                  <a:srgbClr val="212529"/>
                </a:solidFill>
                <a:latin typeface="Open Sans"/>
              </a:rPr>
              <a:t>Finance</a:t>
            </a:r>
            <a:r>
              <a:rPr lang="es-MX" i="1" dirty="0">
                <a:solidFill>
                  <a:srgbClr val="212529"/>
                </a:solidFill>
                <a:latin typeface="Open Sans"/>
              </a:rPr>
              <a:t> </a:t>
            </a:r>
            <a:r>
              <a:rPr lang="es-MX" i="1" dirty="0" err="1">
                <a:solidFill>
                  <a:srgbClr val="212529"/>
                </a:solidFill>
                <a:latin typeface="Open Sans"/>
              </a:rPr>
              <a:t>co</a:t>
            </a:r>
            <a:r>
              <a:rPr lang="es-MX" i="1" dirty="0">
                <a:solidFill>
                  <a:srgbClr val="212529"/>
                </a:solidFill>
                <a:latin typeface="Open Sans"/>
              </a:rPr>
              <a:t>-estructurado por CAF.</a:t>
            </a:r>
          </a:p>
        </p:txBody>
      </p:sp>
      <p:sp>
        <p:nvSpPr>
          <p:cNvPr id="6" name="Rectángulo 5"/>
          <p:cNvSpPr/>
          <p:nvPr/>
        </p:nvSpPr>
        <p:spPr>
          <a:xfrm>
            <a:off x="5489360" y="2421666"/>
            <a:ext cx="6096000" cy="523220"/>
          </a:xfrm>
          <a:prstGeom prst="rect">
            <a:avLst/>
          </a:prstGeom>
        </p:spPr>
        <p:txBody>
          <a:bodyPr>
            <a:spAutoFit/>
          </a:bodyPr>
          <a:lstStyle/>
          <a:p>
            <a:r>
              <a:rPr lang="es-VE" b="1" dirty="0">
                <a:solidFill>
                  <a:srgbClr val="002060"/>
                </a:solidFill>
              </a:rPr>
              <a:t>CAF presenta en Costa Rica alternativas para superar las desigualdades heredadas</a:t>
            </a:r>
          </a:p>
        </p:txBody>
      </p:sp>
      <p:sp>
        <p:nvSpPr>
          <p:cNvPr id="7" name="Rectángulo 6"/>
          <p:cNvSpPr/>
          <p:nvPr/>
        </p:nvSpPr>
        <p:spPr>
          <a:xfrm>
            <a:off x="5489360" y="3121798"/>
            <a:ext cx="6096000" cy="1384995"/>
          </a:xfrm>
          <a:prstGeom prst="rect">
            <a:avLst/>
          </a:prstGeom>
        </p:spPr>
        <p:txBody>
          <a:bodyPr>
            <a:spAutoFit/>
          </a:bodyPr>
          <a:lstStyle/>
          <a:p>
            <a:pPr algn="just"/>
            <a:r>
              <a:rPr lang="es-MX" i="1" dirty="0">
                <a:solidFill>
                  <a:srgbClr val="212529"/>
                </a:solidFill>
                <a:latin typeface="Raleway"/>
              </a:rPr>
              <a:t>La desigualdad en América Latina y el Caribe no es un fenómeno nuevo, ya que sus orígenes se remontan a la época colonial. El Reporte de Economía y Desarrollo (RED 2022) de CAF -banco de desarrollo de América Latina- expone datos sobre cómo la alta desigualdad se transmite entre generaciones, tomando en cuenta factores como la movilidad intergeneracional educativa, la ocupacional, en ingresos, salud y riqueza.</a:t>
            </a:r>
            <a:endParaRPr lang="es-VE" dirty="0"/>
          </a:p>
        </p:txBody>
      </p:sp>
      <p:sp>
        <p:nvSpPr>
          <p:cNvPr id="9" name="Rectángulo 8"/>
          <p:cNvSpPr/>
          <p:nvPr/>
        </p:nvSpPr>
        <p:spPr>
          <a:xfrm>
            <a:off x="455720" y="4583110"/>
            <a:ext cx="5307863" cy="307777"/>
          </a:xfrm>
          <a:prstGeom prst="rect">
            <a:avLst/>
          </a:prstGeom>
        </p:spPr>
        <p:txBody>
          <a:bodyPr wrap="none">
            <a:spAutoFit/>
          </a:bodyPr>
          <a:lstStyle/>
          <a:p>
            <a:r>
              <a:rPr lang="es-MX" b="1" dirty="0">
                <a:solidFill>
                  <a:srgbClr val="002060"/>
                </a:solidFill>
              </a:rPr>
              <a:t>El CDF y CAF impulsarán el desarrollo sostenible del Caribe</a:t>
            </a:r>
            <a:endParaRPr lang="es-VE" b="1" dirty="0">
              <a:solidFill>
                <a:srgbClr val="002060"/>
              </a:solidFill>
            </a:endParaRPr>
          </a:p>
        </p:txBody>
      </p:sp>
      <p:sp>
        <p:nvSpPr>
          <p:cNvPr id="10" name="Rectángulo 9"/>
          <p:cNvSpPr/>
          <p:nvPr/>
        </p:nvSpPr>
        <p:spPr>
          <a:xfrm>
            <a:off x="454572" y="5122845"/>
            <a:ext cx="6096000" cy="1600438"/>
          </a:xfrm>
          <a:prstGeom prst="rect">
            <a:avLst/>
          </a:prstGeom>
        </p:spPr>
        <p:txBody>
          <a:bodyPr>
            <a:spAutoFit/>
          </a:bodyPr>
          <a:lstStyle/>
          <a:p>
            <a:pPr algn="just"/>
            <a:r>
              <a:rPr lang="es-MX" i="1" dirty="0" smtClean="0"/>
              <a:t>Durante las reuniones de Jefes de Gobierno del CARICOM, celebradas en Trinidad y Tobago, la Vicepresidenta de CAF, Carolina España, y el Director General de la CDF, </a:t>
            </a:r>
            <a:r>
              <a:rPr lang="es-MX" i="1" dirty="0" err="1" smtClean="0"/>
              <a:t>Rodinald</a:t>
            </a:r>
            <a:r>
              <a:rPr lang="es-MX" i="1" dirty="0" smtClean="0"/>
              <a:t> </a:t>
            </a:r>
            <a:r>
              <a:rPr lang="es-MX" i="1" dirty="0" err="1" smtClean="0"/>
              <a:t>Soomer</a:t>
            </a:r>
            <a:r>
              <a:rPr lang="es-MX" i="1" dirty="0" smtClean="0"/>
              <a:t>, firmaron un Memorando de Entendimiento para trabajar juntos en la movilización de nuevos recursos para sectores clave de desarrollo del Caribe, con un enfoque en transición energética, emprendimiento juvenil, biodiversidad, inclusión financiera, desarrollo humano y digitalización</a:t>
            </a:r>
            <a:endParaRPr lang="es-VE" i="1" dirty="0"/>
          </a:p>
        </p:txBody>
      </p:sp>
      <p:sp>
        <p:nvSpPr>
          <p:cNvPr id="12" name="Rectángulo 11"/>
          <p:cNvSpPr/>
          <p:nvPr/>
        </p:nvSpPr>
        <p:spPr>
          <a:xfrm>
            <a:off x="455720" y="4839865"/>
            <a:ext cx="1696298" cy="307777"/>
          </a:xfrm>
          <a:prstGeom prst="rect">
            <a:avLst/>
          </a:prstGeom>
        </p:spPr>
        <p:txBody>
          <a:bodyPr wrap="none">
            <a:spAutoFit/>
          </a:bodyPr>
          <a:lstStyle/>
          <a:p>
            <a:r>
              <a:rPr lang="es-VE" i="1" dirty="0"/>
              <a:t>03 de julio de 2023</a:t>
            </a:r>
          </a:p>
        </p:txBody>
      </p:sp>
      <p:sp>
        <p:nvSpPr>
          <p:cNvPr id="13" name="Rectángulo 12"/>
          <p:cNvSpPr/>
          <p:nvPr/>
        </p:nvSpPr>
        <p:spPr>
          <a:xfrm>
            <a:off x="5489360" y="2889840"/>
            <a:ext cx="1696298" cy="307777"/>
          </a:xfrm>
          <a:prstGeom prst="rect">
            <a:avLst/>
          </a:prstGeom>
        </p:spPr>
        <p:txBody>
          <a:bodyPr wrap="none">
            <a:spAutoFit/>
          </a:bodyPr>
          <a:lstStyle/>
          <a:p>
            <a:r>
              <a:rPr lang="es-VE" i="1" dirty="0"/>
              <a:t>04 de julio de 2023</a:t>
            </a:r>
          </a:p>
        </p:txBody>
      </p:sp>
    </p:spTree>
    <p:extLst>
      <p:ext uri="{BB962C8B-B14F-4D97-AF65-F5344CB8AC3E}">
        <p14:creationId xmlns:p14="http://schemas.microsoft.com/office/powerpoint/2010/main" val="256803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linos de viento">
            <a:extLst>
              <a:ext uri="{FF2B5EF4-FFF2-40B4-BE49-F238E27FC236}">
                <a16:creationId xmlns:a16="http://schemas.microsoft.com/office/drawing/2014/main" id="{BA134D4A-57D6-AC17-C00C-6841083DCEA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6250" b="6250"/>
          <a:stretch/>
        </p:blipFill>
        <p:spPr>
          <a:xfrm>
            <a:off x="0" y="-74635"/>
            <a:ext cx="12191980" cy="6857990"/>
          </a:xfrm>
          <a:prstGeom prst="rect">
            <a:avLst/>
          </a:prstGeom>
        </p:spPr>
      </p:pic>
      <p:sp>
        <p:nvSpPr>
          <p:cNvPr id="2" name="Título 1">
            <a:extLst>
              <a:ext uri="{FF2B5EF4-FFF2-40B4-BE49-F238E27FC236}">
                <a16:creationId xmlns:a16="http://schemas.microsoft.com/office/drawing/2014/main" id="{9FB28281-3783-403A-B1AB-0182A003DFE3}"/>
              </a:ext>
            </a:extLst>
          </p:cNvPr>
          <p:cNvSpPr>
            <a:spLocks noGrp="1"/>
          </p:cNvSpPr>
          <p:nvPr>
            <p:ph type="title"/>
          </p:nvPr>
        </p:nvSpPr>
        <p:spPr>
          <a:xfrm>
            <a:off x="838190" y="-74635"/>
            <a:ext cx="10515600" cy="1325563"/>
          </a:xfrm>
        </p:spPr>
        <p:txBody>
          <a:bodyPr rtlCol="0" anchor="b">
            <a:normAutofit/>
          </a:bodyPr>
          <a:lstStyle/>
          <a:p>
            <a:pPr algn="l"/>
            <a:r>
              <a:rPr lang="es-ES" sz="3800" b="1" dirty="0">
                <a:solidFill>
                  <a:schemeClr val="tx1"/>
                </a:solidFill>
                <a:effectLst>
                  <a:outerShdw blurRad="38100" dist="38100" dir="2700000" algn="tl">
                    <a:srgbClr val="000000">
                      <a:alpha val="43137"/>
                    </a:srgbClr>
                  </a:outerShdw>
                </a:effectLst>
                <a:cs typeface="Arial"/>
              </a:rPr>
              <a:t>OBJETIVOS DE DESARROLLO </a:t>
            </a:r>
            <a:r>
              <a:rPr lang="es-ES" sz="3800" b="1" dirty="0" smtClean="0">
                <a:solidFill>
                  <a:schemeClr val="tx1"/>
                </a:solidFill>
                <a:effectLst>
                  <a:outerShdw blurRad="38100" dist="38100" dir="2700000" algn="tl">
                    <a:srgbClr val="000000">
                      <a:alpha val="43137"/>
                    </a:srgbClr>
                  </a:outerShdw>
                </a:effectLst>
                <a:cs typeface="Arial"/>
              </a:rPr>
              <a:t>SOSTENIBLE  (ODS)</a:t>
            </a:r>
            <a:endParaRPr lang="es-ES" sz="3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1008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75822" y="1027872"/>
            <a:ext cx="6096000" cy="523220"/>
          </a:xfrm>
          <a:prstGeom prst="rect">
            <a:avLst/>
          </a:prstGeom>
        </p:spPr>
        <p:txBody>
          <a:bodyPr>
            <a:spAutoFit/>
          </a:bodyPr>
          <a:lstStyle/>
          <a:p>
            <a:pPr algn="ctr"/>
            <a:r>
              <a:rPr lang="es-MX" dirty="0">
                <a:solidFill>
                  <a:srgbClr val="007BFF"/>
                </a:solidFill>
                <a:latin typeface="Raleway"/>
                <a:hlinkClick r:id="rId2"/>
              </a:rPr>
              <a:t>CAF aportará los primeros 1.000 árboles</a:t>
            </a:r>
            <a:endParaRPr lang="es-MX" dirty="0">
              <a:solidFill>
                <a:srgbClr val="212529"/>
              </a:solidFill>
              <a:latin typeface="Raleway"/>
            </a:endParaRPr>
          </a:p>
          <a:p>
            <a:pPr algn="ctr"/>
            <a:r>
              <a:rPr lang="es-MX" dirty="0">
                <a:solidFill>
                  <a:srgbClr val="007BFF"/>
                </a:solidFill>
                <a:latin typeface="Raleway"/>
                <a:hlinkClick r:id="rId2"/>
              </a:rPr>
              <a:t>para la campaña #</a:t>
            </a:r>
            <a:r>
              <a:rPr lang="es-MX" dirty="0" err="1">
                <a:solidFill>
                  <a:srgbClr val="007BFF"/>
                </a:solidFill>
                <a:latin typeface="Raleway"/>
                <a:hlinkClick r:id="rId2"/>
              </a:rPr>
              <a:t>ParaguayPlanta#ParaguayPlanta</a:t>
            </a:r>
            <a:endParaRPr lang="es-MX" dirty="0">
              <a:solidFill>
                <a:srgbClr val="212529"/>
              </a:solidFill>
              <a:latin typeface="Raleway"/>
            </a:endParaRPr>
          </a:p>
        </p:txBody>
      </p:sp>
      <p:sp>
        <p:nvSpPr>
          <p:cNvPr id="4" name="Rectángulo 3"/>
          <p:cNvSpPr/>
          <p:nvPr/>
        </p:nvSpPr>
        <p:spPr>
          <a:xfrm>
            <a:off x="5587014" y="1816794"/>
            <a:ext cx="6096000" cy="738664"/>
          </a:xfrm>
          <a:prstGeom prst="rect">
            <a:avLst/>
          </a:prstGeom>
        </p:spPr>
        <p:txBody>
          <a:bodyPr>
            <a:spAutoFit/>
          </a:bodyPr>
          <a:lstStyle/>
          <a:p>
            <a:pPr algn="ctr"/>
            <a:r>
              <a:rPr lang="es-MX" dirty="0">
                <a:solidFill>
                  <a:srgbClr val="212529"/>
                </a:solidFill>
                <a:latin typeface="Raleway"/>
              </a:rPr>
              <a:t/>
            </a:r>
            <a:br>
              <a:rPr lang="es-MX" dirty="0">
                <a:solidFill>
                  <a:srgbClr val="212529"/>
                </a:solidFill>
                <a:latin typeface="Raleway"/>
              </a:rPr>
            </a:br>
            <a:r>
              <a:rPr lang="es-MX" dirty="0">
                <a:solidFill>
                  <a:srgbClr val="007BFF"/>
                </a:solidFill>
                <a:latin typeface="Raleway"/>
                <a:hlinkClick r:id="rId3"/>
              </a:rPr>
              <a:t>Apoyamos las pruebas de los primeros buses eléctricos</a:t>
            </a:r>
            <a:endParaRPr lang="es-MX" dirty="0">
              <a:solidFill>
                <a:srgbClr val="212529"/>
              </a:solidFill>
              <a:latin typeface="Raleway"/>
            </a:endParaRPr>
          </a:p>
          <a:p>
            <a:pPr algn="ctr"/>
            <a:r>
              <a:rPr lang="es-MX" dirty="0">
                <a:latin typeface="Raleway"/>
                <a:hlinkClick r:id="rId3"/>
              </a:rPr>
              <a:t>de la Ciudad de Buenos Aires</a:t>
            </a:r>
            <a:endParaRPr lang="es-MX" dirty="0">
              <a:solidFill>
                <a:srgbClr val="212529"/>
              </a:solidFill>
              <a:latin typeface="Raleway"/>
            </a:endParaRPr>
          </a:p>
        </p:txBody>
      </p:sp>
      <p:sp>
        <p:nvSpPr>
          <p:cNvPr id="5" name="Rectángulo 4"/>
          <p:cNvSpPr/>
          <p:nvPr/>
        </p:nvSpPr>
        <p:spPr>
          <a:xfrm>
            <a:off x="943992" y="3166200"/>
            <a:ext cx="6096000" cy="738664"/>
          </a:xfrm>
          <a:prstGeom prst="rect">
            <a:avLst/>
          </a:prstGeom>
        </p:spPr>
        <p:txBody>
          <a:bodyPr>
            <a:spAutoFit/>
          </a:bodyPr>
          <a:lstStyle/>
          <a:p>
            <a:r>
              <a:rPr lang="es-MX" dirty="0"/>
              <a:t/>
            </a:r>
            <a:br>
              <a:rPr lang="es-MX" dirty="0"/>
            </a:br>
            <a:r>
              <a:rPr lang="es-MX" dirty="0">
                <a:latin typeface="Raleway"/>
                <a:hlinkClick r:id="rId4"/>
              </a:rPr>
              <a:t>Más de 700 mil personas se beneficiarán con la central hidroeléctrica San José 2 en Cochabamba, apoyada por CAF</a:t>
            </a:r>
            <a:endParaRPr lang="es-VE" dirty="0"/>
          </a:p>
        </p:txBody>
      </p:sp>
      <p:sp>
        <p:nvSpPr>
          <p:cNvPr id="6" name="Rectángulo 5"/>
          <p:cNvSpPr/>
          <p:nvPr/>
        </p:nvSpPr>
        <p:spPr>
          <a:xfrm>
            <a:off x="6770874" y="4515606"/>
            <a:ext cx="3586238" cy="307777"/>
          </a:xfrm>
          <a:prstGeom prst="rect">
            <a:avLst/>
          </a:prstGeom>
        </p:spPr>
        <p:txBody>
          <a:bodyPr wrap="none">
            <a:spAutoFit/>
          </a:bodyPr>
          <a:lstStyle/>
          <a:p>
            <a:r>
              <a:rPr lang="es-MX" dirty="0">
                <a:latin typeface="Raleway"/>
                <a:hlinkClick r:id="rId5"/>
              </a:rPr>
              <a:t>Apoyo a la energía renovable en Argentina</a:t>
            </a:r>
            <a:endParaRPr lang="es-VE" dirty="0"/>
          </a:p>
        </p:txBody>
      </p:sp>
      <p:sp>
        <p:nvSpPr>
          <p:cNvPr id="7" name="Rectángulo 6"/>
          <p:cNvSpPr/>
          <p:nvPr/>
        </p:nvSpPr>
        <p:spPr>
          <a:xfrm>
            <a:off x="5941918" y="6124844"/>
            <a:ext cx="5883342" cy="307777"/>
          </a:xfrm>
          <a:prstGeom prst="rect">
            <a:avLst/>
          </a:prstGeom>
        </p:spPr>
        <p:txBody>
          <a:bodyPr wrap="none">
            <a:spAutoFit/>
          </a:bodyPr>
          <a:lstStyle/>
          <a:p>
            <a:r>
              <a:rPr lang="es-VE" dirty="0"/>
              <a:t>https://www.caf.com/es/inversionistas-2020/programa-de-bonos-verdes/</a:t>
            </a:r>
          </a:p>
        </p:txBody>
      </p:sp>
    </p:spTree>
    <p:extLst>
      <p:ext uri="{BB962C8B-B14F-4D97-AF65-F5344CB8AC3E}">
        <p14:creationId xmlns:p14="http://schemas.microsoft.com/office/powerpoint/2010/main" val="1151543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lh6.googleusercontent.com/Iab0v1grp4iUPU-_quw3-9Iapag8ii7Ykwbwl55eWWezbOT9QyIsVYMaIZ-0LHfVjcJYGrimDphtG50okVcer-lW1-jZ5v40sF22luzJjVQ5j98X=w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232" y="1431826"/>
            <a:ext cx="8584431" cy="481805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914400" y="803179"/>
            <a:ext cx="10688715" cy="369332"/>
          </a:xfrm>
          <a:prstGeom prst="rect">
            <a:avLst/>
          </a:prstGeom>
        </p:spPr>
        <p:txBody>
          <a:bodyPr wrap="square">
            <a:spAutoFit/>
          </a:bodyPr>
          <a:lstStyle/>
          <a:p>
            <a:pPr algn="just"/>
            <a:r>
              <a:rPr lang="es-VE" sz="1800" b="1" dirty="0" smtClean="0">
                <a:effectLst>
                  <a:outerShdw blurRad="38100" dist="38100" dir="2700000" algn="tl">
                    <a:srgbClr val="000000">
                      <a:alpha val="43137"/>
                    </a:srgbClr>
                  </a:outerShdw>
                </a:effectLst>
              </a:rPr>
              <a:t>SECTORES ELEGIBLES DE ACUERDO A LOS ESTÁNDARES DE  CLIMATE BONDS INITIATIVE</a:t>
            </a:r>
            <a:endParaRPr lang="es-VE" sz="1800" dirty="0"/>
          </a:p>
        </p:txBody>
      </p:sp>
    </p:spTree>
    <p:extLst>
      <p:ext uri="{BB962C8B-B14F-4D97-AF65-F5344CB8AC3E}">
        <p14:creationId xmlns:p14="http://schemas.microsoft.com/office/powerpoint/2010/main" val="2119104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VE" sz="3600" dirty="0" smtClean="0">
                <a:latin typeface="+mj-lt"/>
              </a:rPr>
              <a:t>Palabras claves</a:t>
            </a:r>
            <a:endParaRPr lang="es-VE" sz="3600" dirty="0">
              <a:latin typeface="+mj-lt"/>
            </a:endParaRPr>
          </a:p>
        </p:txBody>
      </p:sp>
      <p:sp>
        <p:nvSpPr>
          <p:cNvPr id="3" name="Rectángulo 2"/>
          <p:cNvSpPr/>
          <p:nvPr/>
        </p:nvSpPr>
        <p:spPr>
          <a:xfrm>
            <a:off x="1171414" y="2964393"/>
            <a:ext cx="9849171" cy="523220"/>
          </a:xfrm>
          <a:prstGeom prst="rect">
            <a:avLst/>
          </a:prstGeom>
        </p:spPr>
        <p:txBody>
          <a:bodyPr wrap="none">
            <a:spAutoFit/>
          </a:bodyPr>
          <a:lstStyle/>
          <a:p>
            <a:r>
              <a:rPr lang="es-MX" sz="2800" b="1" dirty="0" smtClean="0">
                <a:solidFill>
                  <a:srgbClr val="002060"/>
                </a:solidFill>
                <a:effectLst>
                  <a:outerShdw blurRad="38100" dist="38100" dir="2700000" algn="tl">
                    <a:srgbClr val="000000">
                      <a:alpha val="43137"/>
                    </a:srgbClr>
                  </a:outerShdw>
                </a:effectLst>
              </a:rPr>
              <a:t>“TRANSPARENCIA Y DIVULGACIÓN DE INFORMACIÓN”</a:t>
            </a:r>
            <a:r>
              <a:rPr lang="es-MX" dirty="0" smtClean="0"/>
              <a:t>.</a:t>
            </a:r>
            <a:endParaRPr lang="es-VE" dirty="0"/>
          </a:p>
        </p:txBody>
      </p:sp>
    </p:spTree>
    <p:extLst>
      <p:ext uri="{BB962C8B-B14F-4D97-AF65-F5344CB8AC3E}">
        <p14:creationId xmlns:p14="http://schemas.microsoft.com/office/powerpoint/2010/main" val="1047005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Many question marks on black background">
            <a:extLst>
              <a:ext uri="{FF2B5EF4-FFF2-40B4-BE49-F238E27FC236}">
                <a16:creationId xmlns:a16="http://schemas.microsoft.com/office/drawing/2014/main" id="{FD45C59B-130D-1065-144C-E175202F5B9F}"/>
              </a:ext>
            </a:extLst>
          </p:cNvPr>
          <p:cNvPicPr>
            <a:picLocks noChangeAspect="1"/>
          </p:cNvPicPr>
          <p:nvPr/>
        </p:nvPicPr>
        <p:blipFill rotWithShape="1">
          <a:blip r:embed="rId2"/>
          <a:srcRect t="7804"/>
          <a:stretch/>
        </p:blipFill>
        <p:spPr>
          <a:xfrm>
            <a:off x="20" y="10"/>
            <a:ext cx="12191980" cy="6857990"/>
          </a:xfrm>
          <a:prstGeom prst="rect">
            <a:avLst/>
          </a:prstGeom>
        </p:spPr>
      </p:pic>
    </p:spTree>
    <p:extLst>
      <p:ext uri="{BB962C8B-B14F-4D97-AF65-F5344CB8AC3E}">
        <p14:creationId xmlns:p14="http://schemas.microsoft.com/office/powerpoint/2010/main" val="37700944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4" descr="Un avión de papel amarillo vuela en dirección contraria a muchos aviones de papel grises"/>
          <p:cNvPicPr preferRelativeResize="0"/>
          <p:nvPr/>
        </p:nvPicPr>
        <p:blipFill rotWithShape="1">
          <a:blip r:embed="rId3">
            <a:alphaModFix/>
          </a:blip>
          <a:srcRect r="5882" b="-1"/>
          <a:stretch/>
        </p:blipFill>
        <p:spPr>
          <a:xfrm>
            <a:off x="1" y="0"/>
            <a:ext cx="12191999" cy="6857990"/>
          </a:xfrm>
          <a:prstGeom prst="rect">
            <a:avLst/>
          </a:prstGeom>
          <a:gradFill>
            <a:gsLst>
              <a:gs pos="0">
                <a:srgbClr val="FFFFFF">
                  <a:alpha val="0"/>
                </a:srgbClr>
              </a:gs>
              <a:gs pos="19000">
                <a:srgbClr val="FFFFFF">
                  <a:alpha val="37647"/>
                </a:srgbClr>
              </a:gs>
              <a:gs pos="35000">
                <a:srgbClr val="FFFFFF">
                  <a:alpha val="76862"/>
                </a:srgbClr>
              </a:gs>
              <a:gs pos="48000">
                <a:schemeClr val="accent6"/>
              </a:gs>
              <a:gs pos="100000">
                <a:schemeClr val="lt1"/>
              </a:gs>
            </a:gsLst>
            <a:lin ang="10800000" scaled="0"/>
          </a:grad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9" descr="Caja con lazo rosa">
            <a:extLst>
              <a:ext uri="{FF2B5EF4-FFF2-40B4-BE49-F238E27FC236}">
                <a16:creationId xmlns:a16="http://schemas.microsoft.com/office/drawing/2014/main" id="{E4C1E5A8-A797-97BF-0992-DAA589BCEA83}"/>
              </a:ext>
            </a:extLst>
          </p:cNvPr>
          <p:cNvPicPr>
            <a:picLocks noChangeAspect="1"/>
          </p:cNvPicPr>
          <p:nvPr/>
        </p:nvPicPr>
        <p:blipFill rotWithShape="1">
          <a:blip r:embed="rId2"/>
          <a:srcRect t="3806" b="11924"/>
          <a:stretch/>
        </p:blipFill>
        <p:spPr>
          <a:xfrm>
            <a:off x="-3047" y="10"/>
            <a:ext cx="12191999" cy="6857990"/>
          </a:xfrm>
          <a:prstGeom prst="rect">
            <a:avLst/>
          </a:prstGeom>
        </p:spPr>
      </p:pic>
      <p:sp>
        <p:nvSpPr>
          <p:cNvPr id="2" name="CuadroTexto 1">
            <a:extLst>
              <a:ext uri="{FF2B5EF4-FFF2-40B4-BE49-F238E27FC236}">
                <a16:creationId xmlns:a16="http://schemas.microsoft.com/office/drawing/2014/main" id="{C4770D00-6292-9282-4964-8D2588F68B8A}"/>
              </a:ext>
            </a:extLst>
          </p:cNvPr>
          <p:cNvSpPr txBox="1"/>
          <p:nvPr/>
        </p:nvSpPr>
        <p:spPr>
          <a:xfrm>
            <a:off x="321733" y="554845"/>
            <a:ext cx="10656891" cy="39026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Bef>
                <a:spcPct val="0"/>
              </a:spcBef>
              <a:spcAft>
                <a:spcPts val="600"/>
              </a:spcAft>
            </a:pPr>
            <a:r>
              <a:rPr lang="en-US" sz="5200" b="1" dirty="0" smtClean="0">
                <a:solidFill>
                  <a:schemeClr val="tx1"/>
                </a:solidFill>
                <a:effectLst>
                  <a:outerShdw blurRad="38100" dist="38100" dir="2700000" algn="tl">
                    <a:srgbClr val="000000">
                      <a:alpha val="43137"/>
                    </a:srgbClr>
                  </a:outerShdw>
                </a:effectLst>
                <a:latin typeface="+mj-lt"/>
                <a:ea typeface="+mj-ea"/>
                <a:cs typeface="+mj-cs"/>
              </a:rPr>
              <a:t>¡MUCHAS GRACIAS!</a:t>
            </a:r>
            <a:endParaRPr lang="en-US" sz="5200" b="1" dirty="0">
              <a:solidFill>
                <a:schemeClr val="tx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77589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5"/>
          <p:cNvPicPr preferRelativeResize="0"/>
          <p:nvPr/>
        </p:nvPicPr>
        <p:blipFill rotWithShape="1">
          <a:blip r:embed="rId3">
            <a:alphaModFix/>
          </a:blip>
          <a:srcRect/>
          <a:stretch/>
        </p:blipFill>
        <p:spPr>
          <a:xfrm>
            <a:off x="1393190" y="2402840"/>
            <a:ext cx="4914900" cy="2336800"/>
          </a:xfrm>
          <a:prstGeom prst="rect">
            <a:avLst/>
          </a:prstGeom>
          <a:noFill/>
          <a:ln>
            <a:noFill/>
          </a:ln>
        </p:spPr>
      </p:pic>
      <p:pic>
        <p:nvPicPr>
          <p:cNvPr id="213" name="Google Shape;213;p15"/>
          <p:cNvPicPr preferRelativeResize="0"/>
          <p:nvPr/>
        </p:nvPicPr>
        <p:blipFill rotWithShape="1">
          <a:blip r:embed="rId4">
            <a:alphaModFix/>
          </a:blip>
          <a:srcRect/>
          <a:stretch/>
        </p:blipFill>
        <p:spPr>
          <a:xfrm rot="5400000" flipH="1">
            <a:off x="8659528" y="4970648"/>
            <a:ext cx="343697" cy="343697"/>
          </a:xfrm>
          <a:prstGeom prst="rect">
            <a:avLst/>
          </a:prstGeom>
          <a:noFill/>
          <a:ln>
            <a:noFill/>
          </a:ln>
        </p:spPr>
      </p:pic>
      <p:pic>
        <p:nvPicPr>
          <p:cNvPr id="214" name="Google Shape;214;p15"/>
          <p:cNvPicPr preferRelativeResize="0"/>
          <p:nvPr/>
        </p:nvPicPr>
        <p:blipFill rotWithShape="1">
          <a:blip r:embed="rId5">
            <a:alphaModFix/>
          </a:blip>
          <a:srcRect/>
          <a:stretch/>
        </p:blipFill>
        <p:spPr>
          <a:xfrm>
            <a:off x="8659528" y="5490917"/>
            <a:ext cx="303927" cy="303927"/>
          </a:xfrm>
          <a:prstGeom prst="rect">
            <a:avLst/>
          </a:prstGeom>
          <a:noFill/>
          <a:ln>
            <a:noFill/>
          </a:ln>
        </p:spPr>
      </p:pic>
      <p:sp>
        <p:nvSpPr>
          <p:cNvPr id="215" name="Google Shape;215;p15"/>
          <p:cNvSpPr txBox="1"/>
          <p:nvPr/>
        </p:nvSpPr>
        <p:spPr>
          <a:xfrm>
            <a:off x="8993688" y="4911488"/>
            <a:ext cx="24300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VE" sz="1800" b="1">
                <a:solidFill>
                  <a:schemeClr val="lt1"/>
                </a:solidFill>
                <a:latin typeface="Calibri"/>
                <a:ea typeface="Calibri"/>
                <a:cs typeface="Calibri"/>
                <a:sym typeface="Calibri"/>
              </a:rPr>
              <a:t>@cvvcajavenezolana</a:t>
            </a:r>
            <a:endParaRPr sz="1800" b="1">
              <a:solidFill>
                <a:schemeClr val="lt1"/>
              </a:solidFill>
              <a:latin typeface="Calibri"/>
              <a:ea typeface="Calibri"/>
              <a:cs typeface="Calibri"/>
              <a:sym typeface="Calibri"/>
            </a:endParaRPr>
          </a:p>
        </p:txBody>
      </p:sp>
      <p:sp>
        <p:nvSpPr>
          <p:cNvPr id="216" name="Google Shape;216;p15"/>
          <p:cNvSpPr txBox="1"/>
          <p:nvPr/>
        </p:nvSpPr>
        <p:spPr>
          <a:xfrm>
            <a:off x="9003225" y="5405167"/>
            <a:ext cx="11398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VE" sz="1800" b="1">
                <a:solidFill>
                  <a:schemeClr val="lt1"/>
                </a:solidFill>
                <a:latin typeface="Calibri"/>
                <a:ea typeface="Calibri"/>
                <a:cs typeface="Calibri"/>
                <a:sym typeface="Calibri"/>
              </a:rPr>
              <a:t>@CvvCaja</a:t>
            </a:r>
            <a:endParaRPr sz="1800" b="1">
              <a:solidFill>
                <a:schemeClr val="lt1"/>
              </a:solidFill>
              <a:latin typeface="Calibri"/>
              <a:ea typeface="Calibri"/>
              <a:cs typeface="Calibri"/>
              <a:sym typeface="Calibri"/>
            </a:endParaRPr>
          </a:p>
        </p:txBody>
      </p:sp>
      <p:sp>
        <p:nvSpPr>
          <p:cNvPr id="217" name="Google Shape;217;p15"/>
          <p:cNvSpPr txBox="1"/>
          <p:nvPr/>
        </p:nvSpPr>
        <p:spPr>
          <a:xfrm>
            <a:off x="9003225" y="5968435"/>
            <a:ext cx="216700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VE" sz="1600" b="1">
                <a:solidFill>
                  <a:schemeClr val="lt1"/>
                </a:solidFill>
                <a:latin typeface="Calibri"/>
                <a:ea typeface="Calibri"/>
                <a:cs typeface="Calibri"/>
                <a:sym typeface="Calibri"/>
              </a:rPr>
              <a:t>+58 0412-4286257 </a:t>
            </a:r>
            <a:endParaRPr sz="1600" b="1">
              <a:solidFill>
                <a:schemeClr val="lt1"/>
              </a:solidFill>
              <a:latin typeface="Calibri"/>
              <a:ea typeface="Calibri"/>
              <a:cs typeface="Calibri"/>
              <a:sym typeface="Calibri"/>
            </a:endParaRPr>
          </a:p>
        </p:txBody>
      </p:sp>
      <p:sp>
        <p:nvSpPr>
          <p:cNvPr id="218" name="Google Shape;218;p15"/>
          <p:cNvSpPr txBox="1"/>
          <p:nvPr/>
        </p:nvSpPr>
        <p:spPr>
          <a:xfrm>
            <a:off x="9003225" y="4475565"/>
            <a:ext cx="26484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VE" sz="1800" b="1">
                <a:solidFill>
                  <a:schemeClr val="lt1"/>
                </a:solidFill>
                <a:latin typeface="Calibri"/>
                <a:ea typeface="Calibri"/>
                <a:cs typeface="Calibri"/>
                <a:sym typeface="Calibri"/>
              </a:rPr>
              <a:t>www.cajavenezolana.com</a:t>
            </a:r>
            <a:endParaRPr sz="1800" b="1">
              <a:solidFill>
                <a:schemeClr val="lt1"/>
              </a:solidFill>
              <a:latin typeface="Calibri"/>
              <a:ea typeface="Calibri"/>
              <a:cs typeface="Calibri"/>
              <a:sym typeface="Calibri"/>
            </a:endParaRPr>
          </a:p>
        </p:txBody>
      </p:sp>
      <p:pic>
        <p:nvPicPr>
          <p:cNvPr id="219" name="Google Shape;219;p15"/>
          <p:cNvPicPr preferRelativeResize="0"/>
          <p:nvPr/>
        </p:nvPicPr>
        <p:blipFill rotWithShape="1">
          <a:blip r:embed="rId6">
            <a:alphaModFix/>
          </a:blip>
          <a:srcRect/>
          <a:stretch/>
        </p:blipFill>
        <p:spPr>
          <a:xfrm>
            <a:off x="8559795" y="4442040"/>
            <a:ext cx="559187" cy="559187"/>
          </a:xfrm>
          <a:prstGeom prst="rect">
            <a:avLst/>
          </a:prstGeom>
          <a:noFill/>
          <a:ln>
            <a:noFill/>
          </a:ln>
        </p:spPr>
      </p:pic>
      <p:pic>
        <p:nvPicPr>
          <p:cNvPr id="220" name="Google Shape;220;p15"/>
          <p:cNvPicPr preferRelativeResize="0"/>
          <p:nvPr/>
        </p:nvPicPr>
        <p:blipFill rotWithShape="1">
          <a:blip r:embed="rId7">
            <a:alphaModFix/>
          </a:blip>
          <a:srcRect/>
          <a:stretch/>
        </p:blipFill>
        <p:spPr>
          <a:xfrm>
            <a:off x="8659528" y="5995560"/>
            <a:ext cx="311429" cy="31142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5" name="Google Shape;195;p13"/>
          <p:cNvPicPr preferRelativeResize="0"/>
          <p:nvPr/>
        </p:nvPicPr>
        <p:blipFill rotWithShape="1">
          <a:blip r:embed="rId3">
            <a:alphaModFix/>
          </a:blip>
          <a:srcRect/>
          <a:stretch/>
        </p:blipFill>
        <p:spPr>
          <a:xfrm>
            <a:off x="2360680" y="1581186"/>
            <a:ext cx="7346317" cy="3853006"/>
          </a:xfrm>
          <a:prstGeom prst="rect">
            <a:avLst/>
          </a:prstGeom>
          <a:noFill/>
          <a:ln>
            <a:noFill/>
          </a:ln>
        </p:spPr>
      </p:pic>
      <p:sp>
        <p:nvSpPr>
          <p:cNvPr id="196" name="Google Shape;196;p13"/>
          <p:cNvSpPr/>
          <p:nvPr/>
        </p:nvSpPr>
        <p:spPr>
          <a:xfrm>
            <a:off x="3280404" y="2406961"/>
            <a:ext cx="5923006" cy="877331"/>
          </a:xfrm>
          <a:prstGeom prst="rect">
            <a:avLst/>
          </a:prstGeom>
          <a:noFill/>
          <a:ln w="381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7" name="Google Shape;197;p13"/>
          <p:cNvCxnSpPr/>
          <p:nvPr/>
        </p:nvCxnSpPr>
        <p:spPr>
          <a:xfrm rot="10800000">
            <a:off x="2427821" y="3029278"/>
            <a:ext cx="1705200" cy="1392300"/>
          </a:xfrm>
          <a:prstGeom prst="bentConnector3">
            <a:avLst>
              <a:gd name="adj1" fmla="val 137442"/>
            </a:avLst>
          </a:prstGeom>
          <a:noFill/>
          <a:ln w="9525" cap="flat" cmpd="sng">
            <a:solidFill>
              <a:schemeClr val="accent4"/>
            </a:solidFill>
            <a:prstDash val="solid"/>
            <a:miter lim="800000"/>
            <a:headEnd type="triangle" w="med" len="med"/>
            <a:tailEnd type="triangle" w="med" len="med"/>
          </a:ln>
        </p:spPr>
      </p:cxnSp>
      <p:cxnSp>
        <p:nvCxnSpPr>
          <p:cNvPr id="198" name="Google Shape;198;p13"/>
          <p:cNvCxnSpPr/>
          <p:nvPr/>
        </p:nvCxnSpPr>
        <p:spPr>
          <a:xfrm rot="10800000">
            <a:off x="2801834" y="2757080"/>
            <a:ext cx="1802400" cy="968400"/>
          </a:xfrm>
          <a:prstGeom prst="bentConnector3">
            <a:avLst>
              <a:gd name="adj1" fmla="val 142323"/>
            </a:avLst>
          </a:prstGeom>
          <a:noFill/>
          <a:ln w="9525" cap="flat" cmpd="sng">
            <a:solidFill>
              <a:srgbClr val="548135"/>
            </a:solidFill>
            <a:prstDash val="solid"/>
            <a:miter lim="800000"/>
            <a:headEnd type="triangle" w="med" len="med"/>
            <a:tailEnd type="triangle" w="med" len="med"/>
          </a:ln>
        </p:spPr>
      </p:cxnSp>
      <p:cxnSp>
        <p:nvCxnSpPr>
          <p:cNvPr id="199" name="Google Shape;199;p13"/>
          <p:cNvCxnSpPr/>
          <p:nvPr/>
        </p:nvCxnSpPr>
        <p:spPr>
          <a:xfrm rot="10800000">
            <a:off x="2803071" y="2757078"/>
            <a:ext cx="1802400" cy="968400"/>
          </a:xfrm>
          <a:prstGeom prst="bentConnector3">
            <a:avLst>
              <a:gd name="adj1" fmla="val 142323"/>
            </a:avLst>
          </a:prstGeom>
          <a:noFill/>
          <a:ln w="9525" cap="flat" cmpd="sng">
            <a:solidFill>
              <a:srgbClr val="548135"/>
            </a:solidFill>
            <a:prstDash val="solid"/>
            <a:miter lim="800000"/>
            <a:headEnd type="triangle" w="med" len="med"/>
            <a:tailEnd type="triangle" w="med" len="med"/>
          </a:ln>
        </p:spPr>
      </p:cxnSp>
      <p:cxnSp>
        <p:nvCxnSpPr>
          <p:cNvPr id="200" name="Google Shape;200;p13"/>
          <p:cNvCxnSpPr/>
          <p:nvPr/>
        </p:nvCxnSpPr>
        <p:spPr>
          <a:xfrm flipH="1">
            <a:off x="1900653" y="1873230"/>
            <a:ext cx="1802400" cy="968400"/>
          </a:xfrm>
          <a:prstGeom prst="bentConnector3">
            <a:avLst>
              <a:gd name="adj1" fmla="val 134096"/>
            </a:avLst>
          </a:prstGeom>
          <a:noFill/>
          <a:ln w="9525" cap="flat" cmpd="sng">
            <a:solidFill>
              <a:srgbClr val="002060"/>
            </a:solidFill>
            <a:prstDash val="solid"/>
            <a:miter lim="800000"/>
            <a:headEnd type="triangle" w="med" len="med"/>
            <a:tailEnd type="triangle" w="med" len="med"/>
          </a:ln>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175C3C-C67F-DEFF-DA26-2BA777D066F8}"/>
              </a:ext>
            </a:extLst>
          </p:cNvPr>
          <p:cNvPicPr>
            <a:picLocks noChangeAspect="1"/>
          </p:cNvPicPr>
          <p:nvPr/>
        </p:nvPicPr>
        <p:blipFill rotWithShape="1">
          <a:blip r:embed="rId2"/>
          <a:srcRect r="6250" b="6250"/>
          <a:stretch/>
        </p:blipFill>
        <p:spPr>
          <a:xfrm>
            <a:off x="-3047" y="10"/>
            <a:ext cx="12191999" cy="6857990"/>
          </a:xfrm>
          <a:prstGeom prst="rect">
            <a:avLst/>
          </a:prstGeom>
        </p:spPr>
      </p:pic>
      <p:sp>
        <p:nvSpPr>
          <p:cNvPr id="2" name="CuadroTexto 1">
            <a:extLst>
              <a:ext uri="{FF2B5EF4-FFF2-40B4-BE49-F238E27FC236}">
                <a16:creationId xmlns:a16="http://schemas.microsoft.com/office/drawing/2014/main" id="{C4ED46BB-7A81-3915-098D-0ABD9421DFBE}"/>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914400">
              <a:lnSpc>
                <a:spcPct val="90000"/>
              </a:lnSpc>
              <a:spcBef>
                <a:spcPct val="0"/>
              </a:spcBef>
              <a:spcAft>
                <a:spcPts val="600"/>
              </a:spcAft>
            </a:pPr>
            <a:r>
              <a:rPr lang="en-US" sz="5200" b="1" dirty="0">
                <a:latin typeface="+mj-lt"/>
                <a:ea typeface="+mj-ea"/>
                <a:cs typeface="+mj-cs"/>
              </a:rPr>
              <a:t>FINANCIAMIENTO </a:t>
            </a:r>
            <a:endParaRPr lang="en-US" sz="5200" b="1">
              <a:latin typeface="+mj-lt"/>
              <a:ea typeface="+mj-ea"/>
              <a:cs typeface="Calibri Light"/>
            </a:endParaRPr>
          </a:p>
          <a:p>
            <a:pPr algn="ctr" defTabSz="914400">
              <a:lnSpc>
                <a:spcPct val="90000"/>
              </a:lnSpc>
              <a:spcBef>
                <a:spcPct val="0"/>
              </a:spcBef>
              <a:spcAft>
                <a:spcPts val="600"/>
              </a:spcAft>
            </a:pPr>
            <a:endParaRPr lang="en-US" sz="5200">
              <a:solidFill>
                <a:srgbClr val="FFFFFF"/>
              </a:solidFill>
              <a:latin typeface="+mj-lt"/>
              <a:ea typeface="+mj-ea"/>
              <a:cs typeface="+mj-cs"/>
            </a:endParaRPr>
          </a:p>
        </p:txBody>
      </p:sp>
    </p:spTree>
    <p:extLst>
      <p:ext uri="{BB962C8B-B14F-4D97-AF65-F5344CB8AC3E}">
        <p14:creationId xmlns:p14="http://schemas.microsoft.com/office/powerpoint/2010/main" val="4288018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10074" y="294449"/>
            <a:ext cx="11302482" cy="2677656"/>
          </a:xfrm>
          <a:prstGeom prst="rect">
            <a:avLst/>
          </a:prstGeom>
        </p:spPr>
        <p:txBody>
          <a:bodyPr wrap="square">
            <a:spAutoFit/>
          </a:bodyPr>
          <a:lstStyle/>
          <a:p>
            <a:pPr algn="just"/>
            <a:r>
              <a:rPr lang="es-VE" sz="2400" dirty="0">
                <a:latin typeface="+mn-lt"/>
              </a:rPr>
              <a:t>Las finanzas sostenibles implican que en el proceso de toma de decisiones de inversión se tengan en cuenta los factores </a:t>
            </a:r>
            <a:r>
              <a:rPr lang="es-VE" sz="2400" b="1" dirty="0">
                <a:solidFill>
                  <a:srgbClr val="002060"/>
                </a:solidFill>
                <a:effectLst>
                  <a:outerShdw blurRad="38100" dist="38100" dir="2700000" algn="tl">
                    <a:srgbClr val="000000">
                      <a:alpha val="43137"/>
                    </a:srgbClr>
                  </a:outerShdw>
                </a:effectLst>
                <a:latin typeface="+mn-lt"/>
              </a:rPr>
              <a:t>medioambientales, sociales y de buen gobierno</a:t>
            </a:r>
            <a:r>
              <a:rPr lang="es-VE" sz="2400" dirty="0">
                <a:solidFill>
                  <a:srgbClr val="002060"/>
                </a:solidFill>
                <a:effectLst>
                  <a:outerShdw blurRad="38100" dist="38100" dir="2700000" algn="tl">
                    <a:srgbClr val="000000">
                      <a:alpha val="43137"/>
                    </a:srgbClr>
                  </a:outerShdw>
                </a:effectLst>
                <a:latin typeface="+mn-lt"/>
              </a:rPr>
              <a:t>. </a:t>
            </a:r>
            <a:endParaRPr lang="es-VE" sz="2400" dirty="0" smtClean="0">
              <a:solidFill>
                <a:srgbClr val="002060"/>
              </a:solidFill>
              <a:effectLst>
                <a:outerShdw blurRad="38100" dist="38100" dir="2700000" algn="tl">
                  <a:srgbClr val="000000">
                    <a:alpha val="43137"/>
                  </a:srgbClr>
                </a:outerShdw>
              </a:effectLst>
              <a:latin typeface="+mn-lt"/>
            </a:endParaRPr>
          </a:p>
          <a:p>
            <a:pPr algn="just"/>
            <a:endParaRPr lang="es-VE" sz="2400" dirty="0">
              <a:solidFill>
                <a:schemeClr val="accent6"/>
              </a:solidFill>
              <a:effectLst>
                <a:outerShdw blurRad="38100" dist="38100" dir="2700000" algn="tl">
                  <a:srgbClr val="000000">
                    <a:alpha val="43137"/>
                  </a:srgbClr>
                </a:outerShdw>
              </a:effectLst>
              <a:latin typeface="+mn-lt"/>
            </a:endParaRPr>
          </a:p>
          <a:p>
            <a:pPr algn="just"/>
            <a:r>
              <a:rPr lang="es-VE" sz="2400" dirty="0" smtClean="0">
                <a:latin typeface="+mn-lt"/>
              </a:rPr>
              <a:t>Las </a:t>
            </a:r>
            <a:r>
              <a:rPr lang="es-VE" sz="2400" dirty="0">
                <a:latin typeface="+mn-lt"/>
              </a:rPr>
              <a:t>finanzas sostenibles permiten el diseño de distintos productos financieros que fomentan el desarrollo sostenible y tratan de equilibrar rentabilidad y sostenibilidad</a:t>
            </a:r>
            <a:r>
              <a:rPr lang="es-VE" sz="2400" dirty="0" smtClean="0">
                <a:latin typeface="+mn-lt"/>
              </a:rPr>
              <a:t>.</a:t>
            </a:r>
            <a:endParaRPr lang="es-VE" sz="2000" dirty="0">
              <a:latin typeface="+mn-lt"/>
            </a:endParaRPr>
          </a:p>
        </p:txBody>
      </p:sp>
      <p:sp>
        <p:nvSpPr>
          <p:cNvPr id="4" name="Rectángulo 3"/>
          <p:cNvSpPr/>
          <p:nvPr/>
        </p:nvSpPr>
        <p:spPr>
          <a:xfrm>
            <a:off x="867867" y="3942487"/>
            <a:ext cx="4092787" cy="400110"/>
          </a:xfrm>
          <a:prstGeom prst="rect">
            <a:avLst/>
          </a:prstGeom>
        </p:spPr>
        <p:txBody>
          <a:bodyPr wrap="none">
            <a:spAutoFit/>
          </a:bodyPr>
          <a:lstStyle/>
          <a:p>
            <a:pPr algn="ctr"/>
            <a:r>
              <a:rPr lang="es-VE" sz="2000" b="1" dirty="0">
                <a:solidFill>
                  <a:schemeClr val="tx1"/>
                </a:solidFill>
              </a:rPr>
              <a:t>ADMINISTRACIÓN DEL DINERO</a:t>
            </a:r>
          </a:p>
        </p:txBody>
      </p:sp>
      <p:sp>
        <p:nvSpPr>
          <p:cNvPr id="5" name="Abrir llave 4">
            <a:extLst>
              <a:ext uri="{FF2B5EF4-FFF2-40B4-BE49-F238E27FC236}">
                <a16:creationId xmlns:a16="http://schemas.microsoft.com/office/drawing/2014/main" id="{CFAE78EE-1A4C-4D55-8064-261E39BE3E06}"/>
              </a:ext>
            </a:extLst>
          </p:cNvPr>
          <p:cNvSpPr/>
          <p:nvPr/>
        </p:nvSpPr>
        <p:spPr>
          <a:xfrm rot="5400000">
            <a:off x="8318097" y="3347251"/>
            <a:ext cx="709626" cy="3372341"/>
          </a:xfrm>
          <a:prstGeom prst="leftBrace">
            <a:avLst>
              <a:gd name="adj1" fmla="val 0"/>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sp>
        <p:nvSpPr>
          <p:cNvPr id="6" name="CuadroTexto 5">
            <a:extLst>
              <a:ext uri="{FF2B5EF4-FFF2-40B4-BE49-F238E27FC236}">
                <a16:creationId xmlns:a16="http://schemas.microsoft.com/office/drawing/2014/main" id="{028227D5-219B-4A9F-AE98-4E7CF709980B}"/>
              </a:ext>
            </a:extLst>
          </p:cNvPr>
          <p:cNvSpPr txBox="1"/>
          <p:nvPr/>
        </p:nvSpPr>
        <p:spPr>
          <a:xfrm>
            <a:off x="528855" y="5310083"/>
            <a:ext cx="1654628" cy="677108"/>
          </a:xfrm>
          <a:prstGeom prst="rect">
            <a:avLst/>
          </a:prstGeom>
          <a:noFill/>
        </p:spPr>
        <p:txBody>
          <a:bodyPr wrap="square" rtlCol="0">
            <a:spAutoFit/>
          </a:bodyPr>
          <a:lstStyle/>
          <a:p>
            <a:r>
              <a:rPr lang="es-VE" sz="2000" b="1" dirty="0" smtClean="0">
                <a:solidFill>
                  <a:srgbClr val="002060"/>
                </a:solidFill>
                <a:effectLst>
                  <a:outerShdw blurRad="38100" dist="38100" dir="2700000" algn="tl">
                    <a:srgbClr val="000000">
                      <a:alpha val="43137"/>
                    </a:srgbClr>
                  </a:outerShdw>
                </a:effectLst>
                <a:latin typeface="+mn-lt"/>
              </a:rPr>
              <a:t>Obtención</a:t>
            </a:r>
          </a:p>
          <a:p>
            <a:endParaRPr lang="es-VE" sz="1800" dirty="0">
              <a:latin typeface="+mn-lt"/>
            </a:endParaRPr>
          </a:p>
        </p:txBody>
      </p:sp>
      <p:sp>
        <p:nvSpPr>
          <p:cNvPr id="7" name="CuadroTexto 6">
            <a:extLst>
              <a:ext uri="{FF2B5EF4-FFF2-40B4-BE49-F238E27FC236}">
                <a16:creationId xmlns:a16="http://schemas.microsoft.com/office/drawing/2014/main" id="{028227D5-219B-4A9F-AE98-4E7CF709980B}"/>
              </a:ext>
            </a:extLst>
          </p:cNvPr>
          <p:cNvSpPr txBox="1"/>
          <p:nvPr/>
        </p:nvSpPr>
        <p:spPr>
          <a:xfrm>
            <a:off x="2119638" y="5310083"/>
            <a:ext cx="1654628" cy="400110"/>
          </a:xfrm>
          <a:prstGeom prst="rect">
            <a:avLst/>
          </a:prstGeom>
          <a:noFill/>
        </p:spPr>
        <p:txBody>
          <a:bodyPr wrap="square" rtlCol="0">
            <a:spAutoFit/>
          </a:bodyPr>
          <a:lstStyle/>
          <a:p>
            <a:r>
              <a:rPr lang="es-VE" sz="2000" dirty="0" smtClean="0">
                <a:solidFill>
                  <a:schemeClr val="tx1"/>
                </a:solidFill>
                <a:latin typeface="+mn-lt"/>
              </a:rPr>
              <a:t>Erogación</a:t>
            </a:r>
          </a:p>
        </p:txBody>
      </p:sp>
      <p:sp>
        <p:nvSpPr>
          <p:cNvPr id="8" name="CuadroTexto 7">
            <a:extLst>
              <a:ext uri="{FF2B5EF4-FFF2-40B4-BE49-F238E27FC236}">
                <a16:creationId xmlns:a16="http://schemas.microsoft.com/office/drawing/2014/main" id="{028227D5-219B-4A9F-AE98-4E7CF709980B}"/>
              </a:ext>
            </a:extLst>
          </p:cNvPr>
          <p:cNvSpPr txBox="1"/>
          <p:nvPr/>
        </p:nvSpPr>
        <p:spPr>
          <a:xfrm>
            <a:off x="3521851" y="5343545"/>
            <a:ext cx="1654628" cy="677108"/>
          </a:xfrm>
          <a:prstGeom prst="rect">
            <a:avLst/>
          </a:prstGeom>
          <a:noFill/>
        </p:spPr>
        <p:txBody>
          <a:bodyPr wrap="square" rtlCol="0">
            <a:spAutoFit/>
          </a:bodyPr>
          <a:lstStyle/>
          <a:p>
            <a:r>
              <a:rPr lang="es-VE" sz="2000" dirty="0" smtClean="0">
                <a:solidFill>
                  <a:schemeClr val="tx1"/>
                </a:solidFill>
                <a:latin typeface="+mn-lt"/>
              </a:rPr>
              <a:t>Inversión</a:t>
            </a:r>
          </a:p>
          <a:p>
            <a:endParaRPr lang="es-VE" sz="1800" dirty="0">
              <a:latin typeface="+mn-lt"/>
            </a:endParaRPr>
          </a:p>
        </p:txBody>
      </p:sp>
      <p:sp>
        <p:nvSpPr>
          <p:cNvPr id="9" name="Rectángulo 8"/>
          <p:cNvSpPr/>
          <p:nvPr/>
        </p:nvSpPr>
        <p:spPr>
          <a:xfrm>
            <a:off x="7161920" y="3935073"/>
            <a:ext cx="3021982" cy="400110"/>
          </a:xfrm>
          <a:prstGeom prst="rect">
            <a:avLst/>
          </a:prstGeom>
        </p:spPr>
        <p:txBody>
          <a:bodyPr wrap="none">
            <a:spAutoFit/>
          </a:bodyPr>
          <a:lstStyle/>
          <a:p>
            <a:pPr algn="ctr"/>
            <a:r>
              <a:rPr lang="es-VE" sz="2000" b="1" dirty="0">
                <a:solidFill>
                  <a:schemeClr val="tx1"/>
                </a:solidFill>
              </a:rPr>
              <a:t>TOMA DE DECISIONES</a:t>
            </a:r>
          </a:p>
        </p:txBody>
      </p:sp>
      <p:sp>
        <p:nvSpPr>
          <p:cNvPr id="10" name="Abrir llave 9">
            <a:extLst>
              <a:ext uri="{FF2B5EF4-FFF2-40B4-BE49-F238E27FC236}">
                <a16:creationId xmlns:a16="http://schemas.microsoft.com/office/drawing/2014/main" id="{CFAE78EE-1A4C-4D55-8064-261E39BE3E06}"/>
              </a:ext>
            </a:extLst>
          </p:cNvPr>
          <p:cNvSpPr/>
          <p:nvPr/>
        </p:nvSpPr>
        <p:spPr>
          <a:xfrm rot="5400000">
            <a:off x="2370110" y="3889196"/>
            <a:ext cx="648072" cy="2160240"/>
          </a:xfrm>
          <a:prstGeom prst="leftBrace">
            <a:avLst>
              <a:gd name="adj1" fmla="val 0"/>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sp>
        <p:nvSpPr>
          <p:cNvPr id="11" name="Rectángulo 10"/>
          <p:cNvSpPr/>
          <p:nvPr/>
        </p:nvSpPr>
        <p:spPr>
          <a:xfrm>
            <a:off x="6295054" y="5411175"/>
            <a:ext cx="1526380" cy="707886"/>
          </a:xfrm>
          <a:prstGeom prst="rect">
            <a:avLst/>
          </a:prstGeom>
        </p:spPr>
        <p:txBody>
          <a:bodyPr wrap="none">
            <a:spAutoFit/>
          </a:bodyPr>
          <a:lstStyle/>
          <a:p>
            <a:pPr algn="ctr"/>
            <a:r>
              <a:rPr lang="es-VE" sz="2000" dirty="0">
                <a:solidFill>
                  <a:schemeClr val="tx1"/>
                </a:solidFill>
              </a:rPr>
              <a:t>Planeación </a:t>
            </a:r>
            <a:endParaRPr lang="es-VE" sz="2000" dirty="0" smtClean="0">
              <a:solidFill>
                <a:schemeClr val="tx1"/>
              </a:solidFill>
            </a:endParaRPr>
          </a:p>
          <a:p>
            <a:pPr algn="ctr"/>
            <a:r>
              <a:rPr lang="es-VE" sz="2000" dirty="0" smtClean="0">
                <a:solidFill>
                  <a:schemeClr val="tx1"/>
                </a:solidFill>
              </a:rPr>
              <a:t>Financiera</a:t>
            </a:r>
            <a:endParaRPr lang="es-VE" sz="2000" dirty="0">
              <a:solidFill>
                <a:schemeClr val="tx1"/>
              </a:solidFill>
            </a:endParaRPr>
          </a:p>
        </p:txBody>
      </p:sp>
      <p:sp>
        <p:nvSpPr>
          <p:cNvPr id="12" name="Rectángulo 11"/>
          <p:cNvSpPr/>
          <p:nvPr/>
        </p:nvSpPr>
        <p:spPr>
          <a:xfrm>
            <a:off x="7973357" y="5419926"/>
            <a:ext cx="1580882" cy="707886"/>
          </a:xfrm>
          <a:prstGeom prst="rect">
            <a:avLst/>
          </a:prstGeom>
        </p:spPr>
        <p:txBody>
          <a:bodyPr wrap="none">
            <a:spAutoFit/>
          </a:bodyPr>
          <a:lstStyle/>
          <a:p>
            <a:pPr algn="ctr"/>
            <a:r>
              <a:rPr lang="es-VE" sz="2000" dirty="0">
                <a:solidFill>
                  <a:schemeClr val="tx1"/>
                </a:solidFill>
              </a:rPr>
              <a:t>Decisiones </a:t>
            </a:r>
            <a:endParaRPr lang="es-VE" sz="2000" dirty="0" smtClean="0">
              <a:solidFill>
                <a:schemeClr val="tx1"/>
              </a:solidFill>
            </a:endParaRPr>
          </a:p>
          <a:p>
            <a:pPr algn="ctr"/>
            <a:r>
              <a:rPr lang="es-VE" sz="2000" dirty="0" smtClean="0">
                <a:solidFill>
                  <a:schemeClr val="tx1"/>
                </a:solidFill>
              </a:rPr>
              <a:t>de </a:t>
            </a:r>
            <a:r>
              <a:rPr lang="es-VE" sz="2000" dirty="0">
                <a:solidFill>
                  <a:schemeClr val="tx1"/>
                </a:solidFill>
              </a:rPr>
              <a:t>Inversión</a:t>
            </a:r>
          </a:p>
        </p:txBody>
      </p:sp>
      <p:sp>
        <p:nvSpPr>
          <p:cNvPr id="13" name="Rectángulo 12"/>
          <p:cNvSpPr/>
          <p:nvPr/>
        </p:nvSpPr>
        <p:spPr>
          <a:xfrm>
            <a:off x="9767323" y="5424398"/>
            <a:ext cx="2045233" cy="707886"/>
          </a:xfrm>
          <a:prstGeom prst="rect">
            <a:avLst/>
          </a:prstGeom>
        </p:spPr>
        <p:txBody>
          <a:bodyPr wrap="square">
            <a:spAutoFit/>
          </a:bodyPr>
          <a:lstStyle/>
          <a:p>
            <a:pPr algn="ctr"/>
            <a:r>
              <a:rPr lang="es-VE" sz="2000" b="1" dirty="0">
                <a:solidFill>
                  <a:srgbClr val="002060"/>
                </a:solidFill>
                <a:effectLst>
                  <a:outerShdw blurRad="38100" dist="38100" dir="2700000" algn="tl">
                    <a:srgbClr val="000000">
                      <a:alpha val="43137"/>
                    </a:srgbClr>
                  </a:outerShdw>
                </a:effectLst>
              </a:rPr>
              <a:t>Decisiones de </a:t>
            </a:r>
            <a:r>
              <a:rPr lang="es-VE" sz="2000" b="1" dirty="0" smtClean="0">
                <a:solidFill>
                  <a:srgbClr val="002060"/>
                </a:solidFill>
                <a:effectLst>
                  <a:outerShdw blurRad="38100" dist="38100" dir="2700000" algn="tl">
                    <a:srgbClr val="000000">
                      <a:alpha val="43137"/>
                    </a:srgbClr>
                  </a:outerShdw>
                </a:effectLst>
              </a:rPr>
              <a:t/>
            </a:r>
            <a:br>
              <a:rPr lang="es-VE" sz="2000" b="1" dirty="0" smtClean="0">
                <a:solidFill>
                  <a:srgbClr val="002060"/>
                </a:solidFill>
                <a:effectLst>
                  <a:outerShdw blurRad="38100" dist="38100" dir="2700000" algn="tl">
                    <a:srgbClr val="000000">
                      <a:alpha val="43137"/>
                    </a:srgbClr>
                  </a:outerShdw>
                </a:effectLst>
              </a:rPr>
            </a:br>
            <a:r>
              <a:rPr lang="es-VE" sz="2000" b="1" dirty="0" smtClean="0">
                <a:solidFill>
                  <a:srgbClr val="002060"/>
                </a:solidFill>
                <a:effectLst>
                  <a:outerShdw blurRad="38100" dist="38100" dir="2700000" algn="tl">
                    <a:srgbClr val="000000">
                      <a:alpha val="43137"/>
                    </a:srgbClr>
                  </a:outerShdw>
                </a:effectLst>
              </a:rPr>
              <a:t>Financiamiento</a:t>
            </a:r>
            <a:endParaRPr lang="es-VE" sz="2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8596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44760" y="471731"/>
            <a:ext cx="11302482" cy="3785652"/>
          </a:xfrm>
          <a:prstGeom prst="rect">
            <a:avLst/>
          </a:prstGeom>
        </p:spPr>
        <p:txBody>
          <a:bodyPr wrap="square">
            <a:spAutoFit/>
          </a:bodyPr>
          <a:lstStyle/>
          <a:p>
            <a:pPr algn="just"/>
            <a:r>
              <a:rPr lang="es-VE" sz="2000" dirty="0" smtClean="0"/>
              <a:t>“</a:t>
            </a:r>
            <a:r>
              <a:rPr lang="es-VE" sz="2400" dirty="0" smtClean="0">
                <a:latin typeface="+mn-lt"/>
              </a:rPr>
              <a:t>El </a:t>
            </a:r>
            <a:r>
              <a:rPr lang="es-VE" sz="2400" dirty="0">
                <a:latin typeface="+mn-lt"/>
              </a:rPr>
              <a:t>concepto de finanzas sostenibles tiene relevancia sobre el hecho de que las </a:t>
            </a:r>
            <a:r>
              <a:rPr lang="es-VE" sz="2400" b="1" dirty="0">
                <a:latin typeface="+mn-lt"/>
              </a:rPr>
              <a:t>tasas de retorno </a:t>
            </a:r>
            <a:r>
              <a:rPr lang="es-VE" sz="2400" dirty="0">
                <a:latin typeface="+mn-lt"/>
              </a:rPr>
              <a:t>con criterios de sostenibilidad pueden superar las de los proyectos tradicionales y tener además mayores efectos sobre </a:t>
            </a:r>
            <a:r>
              <a:rPr lang="es-VE" sz="2400" b="1" dirty="0">
                <a:latin typeface="+mn-lt"/>
              </a:rPr>
              <a:t>empleo y crecimiento</a:t>
            </a:r>
            <a:r>
              <a:rPr lang="es-VE" sz="2400" dirty="0">
                <a:latin typeface="+mn-lt"/>
              </a:rPr>
              <a:t>. </a:t>
            </a:r>
            <a:endParaRPr lang="es-VE" sz="2400" dirty="0" smtClean="0">
              <a:latin typeface="+mn-lt"/>
            </a:endParaRPr>
          </a:p>
          <a:p>
            <a:pPr algn="just"/>
            <a:endParaRPr lang="es-VE" sz="2400" dirty="0">
              <a:latin typeface="+mn-lt"/>
            </a:endParaRPr>
          </a:p>
          <a:p>
            <a:pPr algn="just"/>
            <a:r>
              <a:rPr lang="es-VE" sz="2400" dirty="0" smtClean="0">
                <a:latin typeface="+mn-lt"/>
              </a:rPr>
              <a:t>Alinear </a:t>
            </a:r>
            <a:r>
              <a:rPr lang="es-VE" sz="2400" dirty="0">
                <a:latin typeface="+mn-lt"/>
              </a:rPr>
              <a:t>las finanzas con los objetivos de la Agenda 2030 y encontrar cómo movilizar recursos de acuerdo con el criterio de sostenibilidad (económica, social y ambiental) requiere nuevas </a:t>
            </a:r>
            <a:r>
              <a:rPr lang="es-VE" sz="2400" b="1" dirty="0">
                <a:latin typeface="+mn-lt"/>
              </a:rPr>
              <a:t>fuentes innovadoras de financiamiento </a:t>
            </a:r>
            <a:r>
              <a:rPr lang="es-VE" sz="2400" dirty="0">
                <a:latin typeface="+mn-lt"/>
              </a:rPr>
              <a:t>que puedan proporcionar </a:t>
            </a:r>
            <a:r>
              <a:rPr lang="es-VE" sz="2400" b="1" dirty="0">
                <a:latin typeface="+mn-lt"/>
              </a:rPr>
              <a:t>flujos financieros estables y predecibles </a:t>
            </a:r>
            <a:r>
              <a:rPr lang="es-VE" sz="2400" dirty="0">
                <a:latin typeface="+mn-lt"/>
              </a:rPr>
              <a:t>a nivel nacional e internacional, que a su vez financien el </a:t>
            </a:r>
            <a:r>
              <a:rPr lang="es-VE" sz="2400" b="1" dirty="0">
                <a:latin typeface="+mn-lt"/>
              </a:rPr>
              <a:t>desarrollo </a:t>
            </a:r>
            <a:r>
              <a:rPr lang="es-VE" sz="2400" b="1" dirty="0" smtClean="0">
                <a:latin typeface="+mn-lt"/>
              </a:rPr>
              <a:t>productivo</a:t>
            </a:r>
            <a:r>
              <a:rPr lang="es-VE" sz="2400" dirty="0" smtClean="0">
                <a:latin typeface="+mn-lt"/>
              </a:rPr>
              <a:t>”.</a:t>
            </a:r>
            <a:endParaRPr lang="es-VE" sz="2400" dirty="0">
              <a:latin typeface="+mn-lt"/>
            </a:endParaRPr>
          </a:p>
        </p:txBody>
      </p:sp>
      <p:sp>
        <p:nvSpPr>
          <p:cNvPr id="2" name="CuadroTexto 1"/>
          <p:cNvSpPr txBox="1"/>
          <p:nvPr/>
        </p:nvSpPr>
        <p:spPr>
          <a:xfrm>
            <a:off x="444760" y="4683968"/>
            <a:ext cx="11470432" cy="1631216"/>
          </a:xfrm>
          <a:prstGeom prst="rect">
            <a:avLst/>
          </a:prstGeom>
          <a:noFill/>
        </p:spPr>
        <p:txBody>
          <a:bodyPr wrap="square" rtlCol="0">
            <a:spAutoFit/>
          </a:bodyPr>
          <a:lstStyle/>
          <a:p>
            <a:r>
              <a:rPr lang="es-VE" sz="2400" dirty="0" smtClean="0"/>
              <a:t>El papel del Mercado de Valores es fundamental en el crecimiento  de la oferta pública de los Bonos temáticos, garantizando la transparencia, la seguridad que permiten que los inversionistas tengan confianza.</a:t>
            </a:r>
          </a:p>
          <a:p>
            <a:endParaRPr lang="es-VE" dirty="0" smtClean="0"/>
          </a:p>
          <a:p>
            <a:endParaRPr lang="es-VE" dirty="0" smtClean="0"/>
          </a:p>
        </p:txBody>
      </p:sp>
    </p:spTree>
    <p:extLst>
      <p:ext uri="{BB962C8B-B14F-4D97-AF65-F5344CB8AC3E}">
        <p14:creationId xmlns:p14="http://schemas.microsoft.com/office/powerpoint/2010/main" val="911167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3" descr="Remolino 3D de cuerdas sobre un fondo azul">
            <a:extLst>
              <a:ext uri="{FF2B5EF4-FFF2-40B4-BE49-F238E27FC236}">
                <a16:creationId xmlns:a16="http://schemas.microsoft.com/office/drawing/2014/main" id="{0ECC408A-354E-7C2A-B6D7-A910C625D73F}"/>
              </a:ext>
            </a:extLst>
          </p:cNvPr>
          <p:cNvPicPr>
            <a:picLocks noChangeAspect="1"/>
          </p:cNvPicPr>
          <p:nvPr/>
        </p:nvPicPr>
        <p:blipFill rotWithShape="1">
          <a:blip r:embed="rId2"/>
          <a:srcRect l="1" r="-2" b="-2"/>
          <a:stretch/>
        </p:blipFill>
        <p:spPr>
          <a:xfrm>
            <a:off x="20" y="-22"/>
            <a:ext cx="12191977" cy="6858022"/>
          </a:xfrm>
          <a:prstGeom prst="rect">
            <a:avLst/>
          </a:prstGeom>
        </p:spPr>
      </p:pic>
      <p:sp>
        <p:nvSpPr>
          <p:cNvPr id="2" name="CuadroTexto 1">
            <a:extLst>
              <a:ext uri="{FF2B5EF4-FFF2-40B4-BE49-F238E27FC236}">
                <a16:creationId xmlns:a16="http://schemas.microsoft.com/office/drawing/2014/main" id="{0BE5C9FF-4B6B-1CF9-D42E-84A777345172}"/>
              </a:ext>
            </a:extLst>
          </p:cNvPr>
          <p:cNvSpPr txBox="1"/>
          <p:nvPr/>
        </p:nvSpPr>
        <p:spPr>
          <a:xfrm>
            <a:off x="643466" y="643467"/>
            <a:ext cx="5452529" cy="356924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Bef>
                <a:spcPct val="0"/>
              </a:spcBef>
              <a:spcAft>
                <a:spcPts val="600"/>
              </a:spcAft>
            </a:pPr>
            <a:r>
              <a:rPr lang="en-US" sz="5200" b="1" dirty="0">
                <a:solidFill>
                  <a:schemeClr val="tx1"/>
                </a:solidFill>
                <a:latin typeface="+mj-lt"/>
                <a:ea typeface="+mj-ea"/>
                <a:cs typeface="+mj-cs"/>
              </a:rPr>
              <a:t>BONOS TEMÁTICOS</a:t>
            </a:r>
          </a:p>
          <a:p>
            <a:pPr defTabSz="914400">
              <a:lnSpc>
                <a:spcPct val="90000"/>
              </a:lnSpc>
              <a:spcBef>
                <a:spcPct val="0"/>
              </a:spcBef>
              <a:spcAft>
                <a:spcPts val="600"/>
              </a:spcAft>
            </a:pPr>
            <a:endParaRPr lang="en-US" sz="5200" dirty="0">
              <a:solidFill>
                <a:srgbClr val="FFFFFF"/>
              </a:solidFill>
              <a:latin typeface="+mj-lt"/>
              <a:ea typeface="+mj-ea"/>
              <a:cs typeface="+mj-cs"/>
            </a:endParaRPr>
          </a:p>
        </p:txBody>
      </p:sp>
    </p:spTree>
    <p:extLst>
      <p:ext uri="{BB962C8B-B14F-4D97-AF65-F5344CB8AC3E}">
        <p14:creationId xmlns:p14="http://schemas.microsoft.com/office/powerpoint/2010/main" val="2525603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7241" y="1614196"/>
            <a:ext cx="6083559" cy="3693319"/>
          </a:xfrm>
          <a:prstGeom prst="rect">
            <a:avLst/>
          </a:prstGeom>
          <a:noFill/>
        </p:spPr>
        <p:txBody>
          <a:bodyPr wrap="square" rtlCol="0">
            <a:spAutoFit/>
          </a:bodyPr>
          <a:lstStyle/>
          <a:p>
            <a:pPr marL="342900" indent="-342900">
              <a:buFont typeface="Arial" panose="020B0604020202020204" pitchFamily="34" charset="0"/>
              <a:buChar char="•"/>
            </a:pPr>
            <a:r>
              <a:rPr lang="es-VE" sz="2400" dirty="0" smtClean="0">
                <a:latin typeface="+mn-lt"/>
              </a:rPr>
              <a:t>Instrumentos financieros de Renta Fija (plazo, fijación de precios, clasificación)</a:t>
            </a:r>
          </a:p>
          <a:p>
            <a:pPr marL="342900" indent="-342900">
              <a:buFont typeface="Arial" panose="020B0604020202020204" pitchFamily="34" charset="0"/>
              <a:buChar char="•"/>
            </a:pPr>
            <a:r>
              <a:rPr lang="es-VE" sz="2400" dirty="0">
                <a:latin typeface="+mn-lt"/>
              </a:rPr>
              <a:t>Principios o criterios </a:t>
            </a:r>
            <a:r>
              <a:rPr lang="es-VE" sz="2400" dirty="0" smtClean="0">
                <a:latin typeface="+mn-lt"/>
              </a:rPr>
              <a:t>generales</a:t>
            </a:r>
            <a:endParaRPr lang="es-VE" sz="2400" dirty="0">
              <a:latin typeface="+mn-lt"/>
            </a:endParaRPr>
          </a:p>
          <a:p>
            <a:pPr marL="342900" indent="-342900">
              <a:buFont typeface="Arial" panose="020B0604020202020204" pitchFamily="34" charset="0"/>
              <a:buChar char="•"/>
            </a:pPr>
            <a:r>
              <a:rPr lang="es-VE" sz="2400" dirty="0" smtClean="0">
                <a:latin typeface="+mn-lt"/>
              </a:rPr>
              <a:t>Programa de verificación y certificación </a:t>
            </a:r>
          </a:p>
          <a:p>
            <a:pPr marL="342900" indent="-342900">
              <a:buFont typeface="Arial" panose="020B0604020202020204" pitchFamily="34" charset="0"/>
              <a:buChar char="•"/>
            </a:pPr>
            <a:r>
              <a:rPr lang="es-VE" sz="2400" dirty="0" smtClean="0">
                <a:latin typeface="+mn-lt"/>
              </a:rPr>
              <a:t>Informes previos y posteriores</a:t>
            </a:r>
          </a:p>
          <a:p>
            <a:pPr marL="342900" indent="-342900">
              <a:buFont typeface="Arial" panose="020B0604020202020204" pitchFamily="34" charset="0"/>
              <a:buChar char="•"/>
            </a:pPr>
            <a:r>
              <a:rPr lang="es-VE" sz="2400" dirty="0" smtClean="0">
                <a:latin typeface="+mn-lt"/>
              </a:rPr>
              <a:t>Sujetos o exentos de pagos de impuestos </a:t>
            </a:r>
          </a:p>
          <a:p>
            <a:pPr marL="342900" indent="-342900">
              <a:buFont typeface="Arial" panose="020B0604020202020204" pitchFamily="34" charset="0"/>
              <a:buChar char="•"/>
            </a:pPr>
            <a:r>
              <a:rPr lang="es-VE" sz="2400" dirty="0" smtClean="0">
                <a:latin typeface="+mn-lt"/>
              </a:rPr>
              <a:t>Seguimiento del uso real de los fondos</a:t>
            </a:r>
          </a:p>
          <a:p>
            <a:endParaRPr lang="es-VE" dirty="0" smtClean="0"/>
          </a:p>
          <a:p>
            <a:endParaRPr lang="es-VE" dirty="0" smtClean="0"/>
          </a:p>
          <a:p>
            <a:endParaRPr lang="es-VE" dirty="0" smtClean="0"/>
          </a:p>
        </p:txBody>
      </p:sp>
      <p:sp>
        <p:nvSpPr>
          <p:cNvPr id="4" name="Rectángulo 3"/>
          <p:cNvSpPr/>
          <p:nvPr/>
        </p:nvSpPr>
        <p:spPr>
          <a:xfrm>
            <a:off x="7284098" y="1614196"/>
            <a:ext cx="3334139" cy="1569660"/>
          </a:xfrm>
          <a:prstGeom prst="rect">
            <a:avLst/>
          </a:prstGeom>
        </p:spPr>
        <p:txBody>
          <a:bodyPr wrap="square">
            <a:spAutoFit/>
          </a:bodyPr>
          <a:lstStyle/>
          <a:p>
            <a:pPr marL="342900" indent="-342900">
              <a:buFont typeface="Arial" panose="020B0604020202020204" pitchFamily="34" charset="0"/>
              <a:buChar char="•"/>
            </a:pPr>
            <a:r>
              <a:rPr lang="es-VE" sz="2400" dirty="0" smtClean="0">
                <a:latin typeface="+mn-lt"/>
              </a:rPr>
              <a:t>Alineamiento</a:t>
            </a:r>
          </a:p>
          <a:p>
            <a:pPr marL="342900" indent="-342900">
              <a:buFont typeface="Arial" panose="020B0604020202020204" pitchFamily="34" charset="0"/>
              <a:buChar char="•"/>
            </a:pPr>
            <a:r>
              <a:rPr lang="es-VE" sz="2400" dirty="0" smtClean="0">
                <a:latin typeface="+mn-lt"/>
              </a:rPr>
              <a:t>Transparencia</a:t>
            </a:r>
          </a:p>
          <a:p>
            <a:pPr marL="342900" indent="-342900">
              <a:buFont typeface="Arial" panose="020B0604020202020204" pitchFamily="34" charset="0"/>
              <a:buChar char="•"/>
            </a:pPr>
            <a:r>
              <a:rPr lang="es-VE" sz="2400" dirty="0" smtClean="0">
                <a:latin typeface="+mn-lt"/>
              </a:rPr>
              <a:t> Flexibilidad</a:t>
            </a:r>
          </a:p>
          <a:p>
            <a:pPr marL="342900" indent="-342900">
              <a:buFont typeface="Arial" panose="020B0604020202020204" pitchFamily="34" charset="0"/>
              <a:buChar char="•"/>
            </a:pPr>
            <a:r>
              <a:rPr lang="es-VE" sz="2400" dirty="0" smtClean="0">
                <a:latin typeface="+mn-lt"/>
              </a:rPr>
              <a:t>Armonización</a:t>
            </a:r>
            <a:endParaRPr lang="es-VE" sz="2400" dirty="0">
              <a:latin typeface="+mn-lt"/>
            </a:endParaRPr>
          </a:p>
        </p:txBody>
      </p:sp>
      <p:sp>
        <p:nvSpPr>
          <p:cNvPr id="6" name="CuadroTexto 5"/>
          <p:cNvSpPr txBox="1"/>
          <p:nvPr/>
        </p:nvSpPr>
        <p:spPr>
          <a:xfrm>
            <a:off x="606490" y="550506"/>
            <a:ext cx="5159828" cy="830997"/>
          </a:xfrm>
          <a:prstGeom prst="rect">
            <a:avLst/>
          </a:prstGeom>
          <a:solidFill>
            <a:schemeClr val="bg1">
              <a:lumMod val="95000"/>
            </a:schemeClr>
          </a:solidFill>
        </p:spPr>
        <p:txBody>
          <a:bodyPr wrap="square" rtlCol="0">
            <a:spAutoFit/>
          </a:bodyPr>
          <a:lstStyle/>
          <a:p>
            <a:r>
              <a:rPr lang="es-VE" sz="2400" b="1" dirty="0" smtClean="0">
                <a:latin typeface="+mj-lt"/>
              </a:rPr>
              <a:t>CARÁCTERÍSTICAS DE LOS BONOS TEMÁTICOS </a:t>
            </a:r>
            <a:endParaRPr lang="es-VE" sz="2400" b="1" dirty="0">
              <a:latin typeface="+mj-lt"/>
            </a:endParaRPr>
          </a:p>
        </p:txBody>
      </p:sp>
      <p:sp>
        <p:nvSpPr>
          <p:cNvPr id="7" name="CuadroTexto 6"/>
          <p:cNvSpPr txBox="1"/>
          <p:nvPr/>
        </p:nvSpPr>
        <p:spPr>
          <a:xfrm>
            <a:off x="7025950" y="504340"/>
            <a:ext cx="4758613" cy="830997"/>
          </a:xfrm>
          <a:prstGeom prst="rect">
            <a:avLst/>
          </a:prstGeom>
          <a:solidFill>
            <a:schemeClr val="bg1">
              <a:lumMod val="95000"/>
            </a:schemeClr>
          </a:solidFill>
        </p:spPr>
        <p:txBody>
          <a:bodyPr wrap="square" rtlCol="0">
            <a:spAutoFit/>
          </a:bodyPr>
          <a:lstStyle/>
          <a:p>
            <a:r>
              <a:rPr lang="es-VE" sz="2400" b="1" dirty="0" smtClean="0">
                <a:latin typeface="+mj-lt"/>
              </a:rPr>
              <a:t>OBJETIVOS COMUNES ENTRE LOS BONOS TEMÁTICOS </a:t>
            </a:r>
            <a:endParaRPr lang="es-VE" sz="2400" b="1" dirty="0">
              <a:latin typeface="+mj-lt"/>
            </a:endParaRPr>
          </a:p>
        </p:txBody>
      </p:sp>
    </p:spTree>
    <p:extLst>
      <p:ext uri="{BB962C8B-B14F-4D97-AF65-F5344CB8AC3E}">
        <p14:creationId xmlns:p14="http://schemas.microsoft.com/office/powerpoint/2010/main" val="3992826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1155</Words>
  <Application>Microsoft Office PowerPoint</Application>
  <PresentationFormat>Panorámica</PresentationFormat>
  <Paragraphs>97</Paragraphs>
  <Slides>36</Slides>
  <Notes>8</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36</vt:i4>
      </vt:variant>
    </vt:vector>
  </HeadingPairs>
  <TitlesOfParts>
    <vt:vector size="42" baseType="lpstr">
      <vt:lpstr>Arial</vt:lpstr>
      <vt:lpstr>Calibri</vt:lpstr>
      <vt:lpstr>Calibri Light</vt:lpstr>
      <vt:lpstr>Open Sans</vt:lpstr>
      <vt:lpstr>Raleway</vt:lpstr>
      <vt:lpstr>Tema de Office</vt:lpstr>
      <vt:lpstr>Presentación de PowerPoint</vt:lpstr>
      <vt:lpstr>Presentación de PowerPoint</vt:lpstr>
      <vt:lpstr>OBJETIVOS DE DESARROLLO SOSTENIBLE  (ODS)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Palabras claves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GERENCIA GENERAL</cp:lastModifiedBy>
  <cp:revision>25</cp:revision>
  <dcterms:created xsi:type="dcterms:W3CDTF">2022-10-04T22:18:01Z</dcterms:created>
  <dcterms:modified xsi:type="dcterms:W3CDTF">2023-07-06T13:30:34Z</dcterms:modified>
</cp:coreProperties>
</file>