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D623-151E-7AC0-DBD0-0620CDC27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DCB50-600E-328A-7543-87584F4FC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DE8A6-DEE9-B0CA-5A48-AD661A6C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BB9EC-5CD3-1D1F-171C-CCEECF63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4A8AC-E6C0-3078-99ED-99784618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F2A8-5F93-E3A7-891D-B63F0DC6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B2477-155C-BA98-947A-9848CA6E3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DE30E-4C9E-664B-7B9B-57197001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D23B0-3F41-0981-E13F-0F545733F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A2FBB-131F-2F9E-DA4E-F92608D4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86AA7-333C-8B0D-38BE-0AEC0FB5F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788F4-600A-1B1A-A851-74BE396BD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99A9F-3BEC-07AE-C7BC-DFBDD590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0B246-1C4F-C4EE-502F-1CD40998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1D1F1-82CF-F677-00F5-D8A3851C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59ECD-FDCD-959B-07F6-6FE8ACA9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3856E-66EA-DF86-EC8D-D590E50CC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65B43-6B66-9152-D39C-72552F6C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66D4-90F1-2685-9605-F35DCF66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95584-D343-4540-FCB4-A8E67FED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7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3285-1EB0-CF06-D71C-1AC02923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BB9D1-B088-DB53-6D55-C2296F3A6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0743-ECDC-E917-B88C-3D79C993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9ECF-F6D5-E614-24AD-37F990EC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81170-FFE3-00BA-750B-286FF505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8548A-27C1-5999-2723-5730CE38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CE8A-4F3D-D800-138E-4B9F40C25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8CA2A-6332-3D12-A25D-47CA54184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E20A-AAA4-F44D-9165-3FF04619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C0994-BE3E-5C73-EA3F-FE36B518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40650-872C-5E3E-C6BC-B21FDC2F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9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32C3-A733-2F25-185E-FF5C3F18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D65CE-F64A-E456-78CD-79FA0BBFC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12470-002C-8633-94A4-18D97A982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43DAA-938E-8023-3873-6D5609EAE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BF6AE-64F7-5C4B-DCC4-68E3192E4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3E288-312E-34C6-98AB-3F69467B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E63C9-EC4B-D2D9-3279-AFE65A08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7E53F1-E801-9747-D078-0B73AF7D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FA80-2863-41B1-036A-4E3A3AB2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6EF776-ED8A-775F-AA68-E7C490DA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B475D-A827-0DC5-0F32-7E6CCED5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B4BDE-1285-D161-99E6-EC7765AC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7A273-09F7-FFEF-8096-76399E02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AE3AE-B276-4DB1-77F7-3AE4F1FD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2D9F2-9456-37E8-26D8-32DB28BC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BD01-36F2-BF98-1E4E-00B48F0E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9BA31-4973-3A5B-03C4-046BE5FC8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2512A-6855-DB76-DC35-6EDA0E1BE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E448F-5E80-C760-4675-B39F4441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CCAD1-C213-FA90-F798-7CC13B4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11C20-5BF3-1A81-B000-E25D6EB2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2A42-B10C-9F43-BA23-4031C7EA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1284E1-CB99-5FA8-26CD-1BDD95A04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5881B-0B0B-3D05-D962-438A92CCC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D503C-0FDB-82AF-8615-DCBAEBB0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61AEB-08BF-3AE8-F414-5C0F5BB8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8954F-75A7-DDDF-B272-B7277B98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33927-53D5-8D1F-E358-2E17CFF1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EC8B6-1DFE-0165-6A59-108FE802A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D83D6-E8C7-AA11-07BA-1EA91B193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CCA2-92D3-4C29-B6CA-3AF83FA2E59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079FC-6721-1275-2A93-6955B3097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3FBC2-26AF-F74B-A41A-3E429C4AE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7053-DB93-4642-A3F1-E2F421821F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05228F-2A25-AA17-AE6B-C55BD1AD92CC}"/>
              </a:ext>
            </a:extLst>
          </p:cNvPr>
          <p:cNvSpPr txBox="1"/>
          <p:nvPr/>
        </p:nvSpPr>
        <p:spPr>
          <a:xfrm>
            <a:off x="360392" y="1336148"/>
            <a:ext cx="11471216" cy="4557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Componentes clásicos relacionadas a sustentabilidad: Medio Ambiente, Social y Económico. </a:t>
            </a:r>
          </a:p>
          <a:p>
            <a:pPr marL="742950" lvl="1" indent="-285750">
              <a:lnSpc>
                <a:spcPct val="150000"/>
              </a:lnSpc>
              <a:buClr>
                <a:srgbClr val="019248"/>
              </a:buClr>
              <a:buFont typeface="Courier New" panose="02070309020205020404" pitchFamily="49" charset="0"/>
              <a:buChar char="o"/>
            </a:pPr>
            <a:r>
              <a:rPr lang="es-ES" sz="1500" dirty="0">
                <a:latin typeface="+mj-lt"/>
              </a:rPr>
              <a:t>Foco en </a:t>
            </a:r>
            <a:r>
              <a:rPr lang="es-ES" sz="1500" b="1" dirty="0">
                <a:latin typeface="+mj-lt"/>
              </a:rPr>
              <a:t>viabilidad económica</a:t>
            </a:r>
            <a:r>
              <a:rPr lang="es-ES" sz="1500" dirty="0">
                <a:latin typeface="+mj-lt"/>
              </a:rPr>
              <a:t>: si un negocio no es sustentable económicamente, mal puede cumplir con las otras dos condiciones.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La Agricultura es una forma de vida, no un simple negocio ni empleo. La agricultura mundialmente es una actividad fundamentalmente de carácter </a:t>
            </a:r>
            <a:r>
              <a:rPr lang="es-ES" sz="1500" b="1" dirty="0">
                <a:latin typeface="+mj-lt"/>
              </a:rPr>
              <a:t>familiar</a:t>
            </a:r>
            <a:r>
              <a:rPr lang="es-ES" sz="1500" dirty="0"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La “informalidad” es demasiado común - consecuentemente la rendición de cuentas puede ser un problema.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La </a:t>
            </a:r>
            <a:r>
              <a:rPr lang="es-ES" sz="1500" b="1" dirty="0">
                <a:latin typeface="+mj-lt"/>
              </a:rPr>
              <a:t>formalidad</a:t>
            </a:r>
            <a:r>
              <a:rPr lang="es-ES" sz="1500" dirty="0">
                <a:latin typeface="+mj-lt"/>
              </a:rPr>
              <a:t> es indispensable para acceder a financiamiento independientemente del origen.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Importancia de la </a:t>
            </a:r>
            <a:r>
              <a:rPr lang="es-ES" sz="1500" b="1" dirty="0">
                <a:latin typeface="+mj-lt"/>
              </a:rPr>
              <a:t>data</a:t>
            </a:r>
            <a:r>
              <a:rPr lang="es-ES" sz="1500" dirty="0">
                <a:latin typeface="+mj-lt"/>
              </a:rPr>
              <a:t> primero que nada: no solo de producción si no de la gestión económica de la empresa, el fundo, la asociación o el ente que lo solicite.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Tres tipos de </a:t>
            </a:r>
            <a:r>
              <a:rPr lang="es-ES" sz="1500" b="1" dirty="0">
                <a:latin typeface="+mj-lt"/>
              </a:rPr>
              <a:t>información</a:t>
            </a:r>
            <a:r>
              <a:rPr lang="es-ES" sz="1500" dirty="0">
                <a:latin typeface="+mj-lt"/>
              </a:rPr>
              <a:t> a considerar en materia de </a:t>
            </a:r>
            <a:r>
              <a:rPr lang="es-ES" sz="1500" b="1" dirty="0">
                <a:latin typeface="+mj-lt"/>
              </a:rPr>
              <a:t>rendición de cuentas</a:t>
            </a:r>
            <a:r>
              <a:rPr lang="es-ES" sz="1500" dirty="0">
                <a:latin typeface="+mj-lt"/>
              </a:rPr>
              <a:t>:</a:t>
            </a:r>
          </a:p>
          <a:p>
            <a:pPr marL="742950" lvl="1" indent="-285750">
              <a:lnSpc>
                <a:spcPct val="150000"/>
              </a:lnSpc>
              <a:buClr>
                <a:srgbClr val="019248"/>
              </a:buClr>
              <a:buFont typeface="Courier New" panose="02070309020205020404" pitchFamily="49" charset="0"/>
              <a:buChar char="o"/>
            </a:pPr>
            <a:r>
              <a:rPr lang="es-ES" sz="1500" dirty="0">
                <a:latin typeface="+mj-lt"/>
              </a:rPr>
              <a:t>Información relacionada a la producción.</a:t>
            </a:r>
          </a:p>
          <a:p>
            <a:pPr marL="742950" lvl="1" indent="-285750">
              <a:lnSpc>
                <a:spcPct val="150000"/>
              </a:lnSpc>
              <a:buClr>
                <a:srgbClr val="019248"/>
              </a:buClr>
              <a:buFont typeface="Courier New" panose="02070309020205020404" pitchFamily="49" charset="0"/>
              <a:buChar char="o"/>
            </a:pPr>
            <a:r>
              <a:rPr lang="es-ES" sz="1500" dirty="0">
                <a:latin typeface="+mj-lt"/>
              </a:rPr>
              <a:t>Información contable, particularmente de costos.</a:t>
            </a:r>
          </a:p>
          <a:p>
            <a:pPr marL="742950" lvl="1" indent="-285750">
              <a:lnSpc>
                <a:spcPct val="150000"/>
              </a:lnSpc>
              <a:buClr>
                <a:srgbClr val="019248"/>
              </a:buClr>
              <a:buFont typeface="Courier New" panose="02070309020205020404" pitchFamily="49" charset="0"/>
              <a:buChar char="o"/>
            </a:pPr>
            <a:r>
              <a:rPr lang="es-ES" sz="1500" dirty="0">
                <a:latin typeface="+mj-lt"/>
              </a:rPr>
              <a:t>Información prospectiva de flujo de caja.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Courier New" panose="02070309020205020404" pitchFamily="49" charset="0"/>
              <a:buChar char="o"/>
            </a:pPr>
            <a:endParaRPr lang="es-ES" sz="1500" dirty="0">
              <a:latin typeface="+mj-lt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2B14F469-3B4E-5BA1-3DE9-339D735A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92" y="135762"/>
            <a:ext cx="10515600" cy="1325563"/>
          </a:xfrm>
        </p:spPr>
        <p:txBody>
          <a:bodyPr/>
          <a:lstStyle/>
          <a:p>
            <a:r>
              <a:rPr lang="es-VE" b="1" dirty="0">
                <a:solidFill>
                  <a:srgbClr val="019248"/>
                </a:solidFill>
              </a:rPr>
              <a:t>Algunos comentarios…</a:t>
            </a:r>
            <a:endParaRPr lang="en-US" b="1" dirty="0">
              <a:solidFill>
                <a:srgbClr val="019248"/>
              </a:solidFill>
            </a:endParaRPr>
          </a:p>
        </p:txBody>
      </p:sp>
      <p:pic>
        <p:nvPicPr>
          <p:cNvPr id="23" name="Picture 2" descr="INTEGRAMOS Y SERVIMOSSITE">
            <a:extLst>
              <a:ext uri="{FF2B5EF4-FFF2-40B4-BE49-F238E27FC236}">
                <a16:creationId xmlns:a16="http://schemas.microsoft.com/office/drawing/2014/main" id="{184AA7C4-65BE-AC67-0A0D-BAA95219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685" y="4569352"/>
            <a:ext cx="2181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8711216-ADB1-C9A2-37BC-6E9B5D7F6CF8}"/>
              </a:ext>
            </a:extLst>
          </p:cNvPr>
          <p:cNvSpPr/>
          <p:nvPr/>
        </p:nvSpPr>
        <p:spPr>
          <a:xfrm>
            <a:off x="0" y="5714780"/>
            <a:ext cx="12192000" cy="1143219"/>
          </a:xfrm>
          <a:prstGeom prst="rect">
            <a:avLst/>
          </a:prstGeom>
          <a:solidFill>
            <a:srgbClr val="019248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4B45F2-B4E1-4927-5908-F9254EFDC560}"/>
              </a:ext>
            </a:extLst>
          </p:cNvPr>
          <p:cNvSpPr txBox="1"/>
          <p:nvPr/>
        </p:nvSpPr>
        <p:spPr>
          <a:xfrm>
            <a:off x="7050157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0" i="0" dirty="0">
                <a:solidFill>
                  <a:schemeClr val="bg1"/>
                </a:solidFill>
                <a:effectLst/>
                <a:latin typeface="+mj-lt"/>
              </a:rPr>
              <a:t>Teléfonos: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+mj-lt"/>
              </a:rPr>
              <a:t>+58 243.241/4079  |  +58 243. 241.4102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A8CF4E-A5F1-A795-C80B-1F3DCD8E2556}"/>
              </a:ext>
            </a:extLst>
          </p:cNvPr>
          <p:cNvSpPr txBox="1"/>
          <p:nvPr/>
        </p:nvSpPr>
        <p:spPr>
          <a:xfrm>
            <a:off x="296431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http://www.agriplus.com.ve/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F490F8-A292-5568-3154-C9BBC58940CD}"/>
              </a:ext>
            </a:extLst>
          </p:cNvPr>
          <p:cNvSpPr txBox="1"/>
          <p:nvPr/>
        </p:nvSpPr>
        <p:spPr>
          <a:xfrm>
            <a:off x="4146536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info@agriplus.com.ve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A4F951-FE19-D17A-244A-67B4355A150F}"/>
              </a:ext>
            </a:extLst>
          </p:cNvPr>
          <p:cNvSpPr txBox="1"/>
          <p:nvPr/>
        </p:nvSpPr>
        <p:spPr>
          <a:xfrm>
            <a:off x="278938" y="5823267"/>
            <a:ext cx="2234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VE" sz="1600" b="1" dirty="0">
              <a:solidFill>
                <a:schemeClr val="bg1"/>
              </a:solidFill>
              <a:latin typeface="+mj-lt"/>
            </a:endParaRPr>
          </a:p>
          <a:p>
            <a:r>
              <a:rPr lang="es-VE" sz="1600" b="1" dirty="0">
                <a:solidFill>
                  <a:schemeClr val="bg1"/>
                </a:solidFill>
                <a:latin typeface="+mj-lt"/>
              </a:rPr>
              <a:t>Información de Contacto: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A550B2F-4722-962C-8280-5F8B249A1056}"/>
              </a:ext>
            </a:extLst>
          </p:cNvPr>
          <p:cNvSpPr/>
          <p:nvPr/>
        </p:nvSpPr>
        <p:spPr>
          <a:xfrm>
            <a:off x="3431173" y="6525944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F2930A-0A1E-991B-B39B-3A7B7B2FD699}"/>
              </a:ext>
            </a:extLst>
          </p:cNvPr>
          <p:cNvSpPr/>
          <p:nvPr/>
        </p:nvSpPr>
        <p:spPr>
          <a:xfrm>
            <a:off x="6494715" y="6527675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2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05228F-2A25-AA17-AE6B-C55BD1AD92CC}"/>
              </a:ext>
            </a:extLst>
          </p:cNvPr>
          <p:cNvSpPr txBox="1"/>
          <p:nvPr/>
        </p:nvSpPr>
        <p:spPr>
          <a:xfrm>
            <a:off x="360392" y="1336148"/>
            <a:ext cx="11471216" cy="2798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j-lt"/>
              </a:rPr>
              <a:t>La determinación de las </a:t>
            </a:r>
            <a:r>
              <a:rPr lang="es-ES" sz="1700" b="1" dirty="0">
                <a:latin typeface="+mj-lt"/>
              </a:rPr>
              <a:t>estructuras de costo </a:t>
            </a:r>
            <a:r>
              <a:rPr lang="es-ES" sz="1700" dirty="0">
                <a:latin typeface="+mj-lt"/>
              </a:rPr>
              <a:t>es clave para entender el negocio, sus riesgos y potencialidades, los factores limitativos, los factores asociados a la competitividad y el cálculo de costos e impacto de cualquier iniciativa específica.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j-lt"/>
              </a:rPr>
              <a:t>En el contexto venezolano, la inmensa mayoría de los productores son pequeños y medianos con </a:t>
            </a:r>
            <a:r>
              <a:rPr lang="es-ES" sz="1700" b="1" dirty="0">
                <a:latin typeface="+mj-lt"/>
              </a:rPr>
              <a:t>muchas carencias en materia de administración de su negocio.</a:t>
            </a:r>
          </a:p>
          <a:p>
            <a:pPr marL="285750" indent="-285750">
              <a:lnSpc>
                <a:spcPct val="150000"/>
              </a:lnSpc>
              <a:buClr>
                <a:srgbClr val="019248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j-lt"/>
              </a:rPr>
              <a:t>Pareciera que será necesario que los impulsores primordiales de cualquier programa o iniciativa de esta naturaleza serán aquellos que logren concentrar cierta masa crítica (la agroindustria receptora de la producción, las asociaciones  o cooperativas).</a:t>
            </a:r>
            <a:endParaRPr lang="es-ES" sz="1700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2B14F469-3B4E-5BA1-3DE9-339D735A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92" y="135762"/>
            <a:ext cx="10515600" cy="1325563"/>
          </a:xfrm>
        </p:spPr>
        <p:txBody>
          <a:bodyPr/>
          <a:lstStyle/>
          <a:p>
            <a:r>
              <a:rPr lang="es-VE" b="1" dirty="0">
                <a:solidFill>
                  <a:srgbClr val="019248"/>
                </a:solidFill>
              </a:rPr>
              <a:t>Algunos comentarios…</a:t>
            </a:r>
            <a:endParaRPr lang="en-US" b="1" dirty="0">
              <a:solidFill>
                <a:srgbClr val="019248"/>
              </a:solidFill>
            </a:endParaRPr>
          </a:p>
        </p:txBody>
      </p:sp>
      <p:pic>
        <p:nvPicPr>
          <p:cNvPr id="18" name="Picture 2" descr="INTEGRAMOS Y SERVIMOSSITE">
            <a:extLst>
              <a:ext uri="{FF2B5EF4-FFF2-40B4-BE49-F238E27FC236}">
                <a16:creationId xmlns:a16="http://schemas.microsoft.com/office/drawing/2014/main" id="{1AD5762D-4EDC-452F-BACD-2DCE80278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685" y="4569352"/>
            <a:ext cx="2181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14EAF4F-360A-B1B1-05EE-C9CC1DD50EA6}"/>
              </a:ext>
            </a:extLst>
          </p:cNvPr>
          <p:cNvSpPr/>
          <p:nvPr/>
        </p:nvSpPr>
        <p:spPr>
          <a:xfrm>
            <a:off x="0" y="5714780"/>
            <a:ext cx="12192000" cy="1143219"/>
          </a:xfrm>
          <a:prstGeom prst="rect">
            <a:avLst/>
          </a:prstGeom>
          <a:solidFill>
            <a:srgbClr val="019248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850C5-F941-34E0-D182-07738584B123}"/>
              </a:ext>
            </a:extLst>
          </p:cNvPr>
          <p:cNvSpPr txBox="1"/>
          <p:nvPr/>
        </p:nvSpPr>
        <p:spPr>
          <a:xfrm>
            <a:off x="7050157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0" i="0" dirty="0">
                <a:solidFill>
                  <a:schemeClr val="bg1"/>
                </a:solidFill>
                <a:effectLst/>
                <a:latin typeface="+mj-lt"/>
              </a:rPr>
              <a:t>Teléfonos: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+mj-lt"/>
              </a:rPr>
              <a:t>+58 243.241/4079  |  +58 243. 241.4102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ED479E-1AE4-00D7-9D75-1FC2E799DBE4}"/>
              </a:ext>
            </a:extLst>
          </p:cNvPr>
          <p:cNvSpPr txBox="1"/>
          <p:nvPr/>
        </p:nvSpPr>
        <p:spPr>
          <a:xfrm>
            <a:off x="296431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http://www.agriplus.com.ve/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E9F60A-FA76-66E7-711B-CD75EDA5B9AB}"/>
              </a:ext>
            </a:extLst>
          </p:cNvPr>
          <p:cNvSpPr txBox="1"/>
          <p:nvPr/>
        </p:nvSpPr>
        <p:spPr>
          <a:xfrm>
            <a:off x="4146536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info@agriplus.com.ve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F04928-E59C-E457-B2C7-954AD1FE2943}"/>
              </a:ext>
            </a:extLst>
          </p:cNvPr>
          <p:cNvSpPr txBox="1"/>
          <p:nvPr/>
        </p:nvSpPr>
        <p:spPr>
          <a:xfrm>
            <a:off x="278938" y="5823267"/>
            <a:ext cx="2234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VE" sz="1600" dirty="0">
              <a:solidFill>
                <a:schemeClr val="bg1"/>
              </a:solidFill>
              <a:latin typeface="+mj-lt"/>
            </a:endParaRPr>
          </a:p>
          <a:p>
            <a:r>
              <a:rPr lang="es-VE" sz="1600" b="1" dirty="0">
                <a:solidFill>
                  <a:schemeClr val="bg1"/>
                </a:solidFill>
                <a:latin typeface="+mj-lt"/>
              </a:rPr>
              <a:t>Información de Contacto: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1ACFEF-6318-5F34-61F3-807AC5D36030}"/>
              </a:ext>
            </a:extLst>
          </p:cNvPr>
          <p:cNvSpPr/>
          <p:nvPr/>
        </p:nvSpPr>
        <p:spPr>
          <a:xfrm>
            <a:off x="3431173" y="6525944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F2CA85-47D0-DDAC-3E0F-204B3758D06C}"/>
              </a:ext>
            </a:extLst>
          </p:cNvPr>
          <p:cNvSpPr/>
          <p:nvPr/>
        </p:nvSpPr>
        <p:spPr>
          <a:xfrm>
            <a:off x="6494715" y="6527675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7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EGRAMOS Y SERVIMOSSITE">
            <a:extLst>
              <a:ext uri="{FF2B5EF4-FFF2-40B4-BE49-F238E27FC236}">
                <a16:creationId xmlns:a16="http://schemas.microsoft.com/office/drawing/2014/main" id="{B4F69C39-BC62-9E29-A087-A981A28C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46" y="655118"/>
            <a:ext cx="2181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605228F-2A25-AA17-AE6B-C55BD1AD92CC}"/>
              </a:ext>
            </a:extLst>
          </p:cNvPr>
          <p:cNvSpPr txBox="1"/>
          <p:nvPr/>
        </p:nvSpPr>
        <p:spPr>
          <a:xfrm>
            <a:off x="458945" y="2057725"/>
            <a:ext cx="11492423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latin typeface="+mj-lt"/>
              </a:rPr>
              <a:t>	En conclusión, la </a:t>
            </a:r>
            <a:r>
              <a:rPr lang="es-ES" sz="2400" b="1" dirty="0">
                <a:latin typeface="+mj-lt"/>
              </a:rPr>
              <a:t>sustentabilidad</a:t>
            </a:r>
            <a:r>
              <a:rPr lang="es-ES" sz="2400" dirty="0">
                <a:latin typeface="+mj-lt"/>
              </a:rPr>
              <a:t> requiere de </a:t>
            </a:r>
            <a:r>
              <a:rPr lang="es-ES" sz="2400" b="1" dirty="0">
                <a:latin typeface="+mj-lt"/>
              </a:rPr>
              <a:t>análisis cuantitativo de la gestión productiva y administrativa</a:t>
            </a:r>
            <a:r>
              <a:rPr lang="es-ES" sz="2400" dirty="0">
                <a:latin typeface="+mj-lt"/>
              </a:rPr>
              <a:t>. Antes de considerar entrar en cualquier programa relacionado, es conveniente ver </a:t>
            </a:r>
            <a:r>
              <a:rPr lang="es-ES" sz="2400" b="1" dirty="0">
                <a:latin typeface="+mj-lt"/>
              </a:rPr>
              <a:t>dónde</a:t>
            </a:r>
            <a:r>
              <a:rPr lang="es-ES" sz="2400" dirty="0">
                <a:latin typeface="+mj-lt"/>
              </a:rPr>
              <a:t> estamos hoy, </a:t>
            </a:r>
            <a:r>
              <a:rPr lang="es-ES" sz="2400" b="1" dirty="0">
                <a:latin typeface="+mj-lt"/>
              </a:rPr>
              <a:t>qué información </a:t>
            </a:r>
            <a:r>
              <a:rPr lang="es-ES" sz="2400" dirty="0">
                <a:latin typeface="+mj-lt"/>
              </a:rPr>
              <a:t>requerimos, </a:t>
            </a:r>
            <a:r>
              <a:rPr lang="es-ES" sz="2400" b="1" dirty="0">
                <a:latin typeface="+mj-lt"/>
              </a:rPr>
              <a:t>cómo</a:t>
            </a:r>
            <a:r>
              <a:rPr lang="es-ES" sz="2400" dirty="0">
                <a:latin typeface="+mj-lt"/>
              </a:rPr>
              <a:t> la generamos y </a:t>
            </a:r>
            <a:r>
              <a:rPr lang="es-ES" sz="2400" b="1" dirty="0">
                <a:latin typeface="+mj-lt"/>
              </a:rPr>
              <a:t>qué</a:t>
            </a:r>
            <a:r>
              <a:rPr lang="es-ES" sz="2400" dirty="0">
                <a:latin typeface="+mj-lt"/>
              </a:rPr>
              <a:t> grado de exactitud y precisión tiene dicha información.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latin typeface="+mj-lt"/>
            </a:endParaRPr>
          </a:p>
          <a:p>
            <a:pPr algn="ctr"/>
            <a:r>
              <a:rPr lang="es-ES" sz="2800" b="1" i="1" dirty="0">
                <a:solidFill>
                  <a:srgbClr val="019248"/>
                </a:solidFill>
                <a:latin typeface="+mj-lt"/>
              </a:rPr>
              <a:t>Hoy, la sustentabilidad es todavía opcional. Más adelante seguramente los mercados la harán obligatoria.</a:t>
            </a:r>
          </a:p>
          <a:p>
            <a:pPr algn="ctr"/>
            <a:r>
              <a:rPr lang="es-ES" sz="2800" b="1" i="1" u="sng" dirty="0">
                <a:solidFill>
                  <a:srgbClr val="019248"/>
                </a:solidFill>
                <a:latin typeface="+mj-lt"/>
              </a:rPr>
              <a:t>¡Vayamos preparándonos desde ya!</a:t>
            </a:r>
            <a:endParaRPr lang="en-US" sz="2800" b="1" i="1" u="sng" dirty="0">
              <a:solidFill>
                <a:srgbClr val="019248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C386E1-02C4-C2B4-FC76-1C49AD8FE319}"/>
              </a:ext>
            </a:extLst>
          </p:cNvPr>
          <p:cNvSpPr/>
          <p:nvPr/>
        </p:nvSpPr>
        <p:spPr>
          <a:xfrm>
            <a:off x="0" y="5714780"/>
            <a:ext cx="12192000" cy="1143219"/>
          </a:xfrm>
          <a:prstGeom prst="rect">
            <a:avLst/>
          </a:prstGeom>
          <a:solidFill>
            <a:srgbClr val="019248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58BD1A-612B-742E-69DF-412D399AF149}"/>
              </a:ext>
            </a:extLst>
          </p:cNvPr>
          <p:cNvSpPr txBox="1"/>
          <p:nvPr/>
        </p:nvSpPr>
        <p:spPr>
          <a:xfrm>
            <a:off x="7050157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0" i="0" dirty="0">
                <a:solidFill>
                  <a:schemeClr val="bg1"/>
                </a:solidFill>
                <a:effectLst/>
                <a:latin typeface="+mj-lt"/>
              </a:rPr>
              <a:t>Teléfonos: </a:t>
            </a:r>
            <a:r>
              <a:rPr lang="es-ES" sz="1400" b="0" i="0" dirty="0">
                <a:solidFill>
                  <a:schemeClr val="bg1"/>
                </a:solidFill>
                <a:effectLst/>
                <a:latin typeface="+mj-lt"/>
              </a:rPr>
              <a:t>+58 243.241/4079  |  +58 243. 241.4102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F1F017-D7F4-05D2-8D8F-81B2554847EA}"/>
              </a:ext>
            </a:extLst>
          </p:cNvPr>
          <p:cNvSpPr txBox="1"/>
          <p:nvPr/>
        </p:nvSpPr>
        <p:spPr>
          <a:xfrm>
            <a:off x="296431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http://www.agriplus.com.ve/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5D0107-B92B-7EB1-5F4A-E213DFCF0E1C}"/>
              </a:ext>
            </a:extLst>
          </p:cNvPr>
          <p:cNvSpPr txBox="1"/>
          <p:nvPr/>
        </p:nvSpPr>
        <p:spPr>
          <a:xfrm>
            <a:off x="4146536" y="640435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3E3E3E"/>
                </a:solidFill>
                <a:effectLst/>
                <a:latin typeface="Quattrocento Sans" panose="020B0502050000020003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info@agriplus.com.ve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101696-43F5-ACBB-4028-8977660540D8}"/>
              </a:ext>
            </a:extLst>
          </p:cNvPr>
          <p:cNvSpPr txBox="1"/>
          <p:nvPr/>
        </p:nvSpPr>
        <p:spPr>
          <a:xfrm>
            <a:off x="278938" y="5823267"/>
            <a:ext cx="2234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VE" sz="1600" dirty="0">
              <a:solidFill>
                <a:schemeClr val="bg1"/>
              </a:solidFill>
              <a:latin typeface="+mj-lt"/>
            </a:endParaRPr>
          </a:p>
          <a:p>
            <a:r>
              <a:rPr lang="es-VE" sz="1600" b="1" dirty="0">
                <a:solidFill>
                  <a:schemeClr val="bg1"/>
                </a:solidFill>
                <a:latin typeface="+mj-lt"/>
              </a:rPr>
              <a:t>Información de Contacto: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B0BBBF-A488-7C4C-6536-35FB85623E06}"/>
              </a:ext>
            </a:extLst>
          </p:cNvPr>
          <p:cNvSpPr/>
          <p:nvPr/>
        </p:nvSpPr>
        <p:spPr>
          <a:xfrm>
            <a:off x="3431173" y="6525944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A1B14A5-AA09-3EAD-CC81-2CA277F60E6F}"/>
              </a:ext>
            </a:extLst>
          </p:cNvPr>
          <p:cNvSpPr/>
          <p:nvPr/>
        </p:nvSpPr>
        <p:spPr>
          <a:xfrm>
            <a:off x="6494715" y="6527675"/>
            <a:ext cx="100584" cy="962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0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310</Words>
  <Application>Microsoft Office PowerPoint</Application>
  <PresentationFormat>Panorámica</PresentationFormat>
  <Paragraphs>34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Algunos comentarios…</vt:lpstr>
      <vt:lpstr>Algunos comentarios…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Algunos comentarios…</dc:title>
  <dc:creator>Claudia Vollmer</dc:creator>
  <cp:lastModifiedBy>Lino Clemente</cp:lastModifiedBy>
  <cp:revision>1</cp:revision>
  <dcterms:created xsi:type="dcterms:W3CDTF">2023-07-03T15:44:59Z</dcterms:created>
  <dcterms:modified xsi:type="dcterms:W3CDTF">2023-07-05T20:14:53Z</dcterms:modified>
</cp:coreProperties>
</file>