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293" r:id="rId3"/>
    <p:sldId id="294" r:id="rId4"/>
    <p:sldId id="275" r:id="rId5"/>
    <p:sldId id="285" r:id="rId6"/>
    <p:sldId id="286" r:id="rId7"/>
    <p:sldId id="272" r:id="rId8"/>
    <p:sldId id="261" r:id="rId9"/>
    <p:sldId id="257" r:id="rId10"/>
    <p:sldId id="273" r:id="rId11"/>
    <p:sldId id="269" r:id="rId12"/>
    <p:sldId id="292" r:id="rId13"/>
    <p:sldId id="270" r:id="rId14"/>
    <p:sldId id="271" r:id="rId15"/>
    <p:sldId id="280" r:id="rId16"/>
    <p:sldId id="283" r:id="rId17"/>
    <p:sldId id="258" r:id="rId18"/>
    <p:sldId id="259" r:id="rId19"/>
    <p:sldId id="260" r:id="rId20"/>
    <p:sldId id="263" r:id="rId21"/>
    <p:sldId id="264" r:id="rId22"/>
    <p:sldId id="265" r:id="rId23"/>
    <p:sldId id="290" r:id="rId24"/>
    <p:sldId id="268" r:id="rId25"/>
    <p:sldId id="291" r:id="rId26"/>
    <p:sldId id="287" r:id="rId27"/>
    <p:sldId id="289" r:id="rId28"/>
    <p:sldId id="266" r:id="rId29"/>
    <p:sldId id="295" r:id="rId30"/>
  </p:sldIdLst>
  <p:sldSz cx="13212763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40" y="66"/>
      </p:cViewPr>
      <p:guideLst>
        <p:guide orient="horz" pos="2160"/>
        <p:guide pos="41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ECD4-244E-4263-9BB4-739DE97C593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685800"/>
            <a:ext cx="660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6FE8E-9C57-4312-81A9-D2ADEBA1A04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6985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FE8E-9C57-4312-81A9-D2ADEBA1A04F}" type="slidenum">
              <a:rPr lang="es-VE" smtClean="0"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3285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8DBC0-905E-430F-A7E4-E2D89CB55694}" type="slidenum">
              <a:rPr lang="es-ES"/>
              <a:pPr/>
              <a:t>18</a:t>
            </a:fld>
            <a:endParaRPr lang="es-E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88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C4A4-EFBB-48D4-B324-246DF64E177D}" type="slidenum">
              <a:rPr lang="es-VE" smtClean="0"/>
              <a:t>26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8101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90957" y="2130426"/>
            <a:ext cx="11230849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915" y="3886200"/>
            <a:ext cx="924893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9442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270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843581" y="274639"/>
            <a:ext cx="429414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54256" y="274639"/>
            <a:ext cx="12669114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9935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3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7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38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717" y="4406901"/>
            <a:ext cx="112308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3717" y="2906713"/>
            <a:ext cx="1123084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25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54255" y="1600201"/>
            <a:ext cx="8480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654953" y="1600201"/>
            <a:ext cx="84827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7123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638" y="274638"/>
            <a:ext cx="118914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0638" y="1535113"/>
            <a:ext cx="58379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0638" y="2174875"/>
            <a:ext cx="58379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711901" y="1535113"/>
            <a:ext cx="58402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711901" y="2174875"/>
            <a:ext cx="58402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7860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095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192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0639" y="273050"/>
            <a:ext cx="434690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65823" y="273051"/>
            <a:ext cx="73863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0639" y="1435101"/>
            <a:ext cx="434690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0899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89794" y="4800600"/>
            <a:ext cx="792765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89794" y="612775"/>
            <a:ext cx="79276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89794" y="5367338"/>
            <a:ext cx="792765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7671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60638" y="274638"/>
            <a:ext cx="118914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0638" y="1600201"/>
            <a:ext cx="118914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60638" y="6356351"/>
            <a:ext cx="3082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E13E-F303-47A7-BE2F-A1FE9B43F502}" type="datetimeFigureOut">
              <a:rPr lang="es-VE" smtClean="0"/>
              <a:t>08/02/2022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14361" y="6356351"/>
            <a:ext cx="4184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469147" y="6356351"/>
            <a:ext cx="3082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CC6D-16C7-4C9D-A6ED-13EFFF4317D6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985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irena.masdar.ac.ae/gallery/#tool/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90957" y="2391024"/>
            <a:ext cx="11230849" cy="1470025"/>
          </a:xfrm>
        </p:spPr>
        <p:txBody>
          <a:bodyPr>
            <a:normAutofit/>
          </a:bodyPr>
          <a:lstStyle/>
          <a:p>
            <a:r>
              <a:rPr lang="es-VE" sz="4000" b="1" dirty="0" smtClean="0">
                <a:solidFill>
                  <a:srgbClr val="0000FF"/>
                </a:solidFill>
              </a:rPr>
              <a:t>Pasado – Presente y Futuro del Sector Eléctrico Venezolano</a:t>
            </a:r>
            <a:endParaRPr lang="es-VE" sz="4000" b="1" dirty="0">
              <a:solidFill>
                <a:srgbClr val="0000FF"/>
              </a:solidFill>
            </a:endParaRPr>
          </a:p>
        </p:txBody>
      </p:sp>
      <p:sp>
        <p:nvSpPr>
          <p:cNvPr id="4" name="AutoShape 2" descr="Convocatorias KAS - Diálogo Político"/>
          <p:cNvSpPr>
            <a:spLocks noChangeAspect="1" noChangeArrowheads="1"/>
          </p:cNvSpPr>
          <p:nvPr/>
        </p:nvSpPr>
        <p:spPr bwMode="auto">
          <a:xfrm>
            <a:off x="224801" y="-144463"/>
            <a:ext cx="440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dirty="0"/>
          </a:p>
        </p:txBody>
      </p:sp>
      <p:sp>
        <p:nvSpPr>
          <p:cNvPr id="5" name="AutoShape 4" descr="Convocatorias KAS - Diálogo Político"/>
          <p:cNvSpPr>
            <a:spLocks noChangeAspect="1" noChangeArrowheads="1"/>
          </p:cNvSpPr>
          <p:nvPr/>
        </p:nvSpPr>
        <p:spPr bwMode="auto">
          <a:xfrm>
            <a:off x="445013" y="7938"/>
            <a:ext cx="440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dirty="0"/>
          </a:p>
        </p:txBody>
      </p:sp>
      <p:sp>
        <p:nvSpPr>
          <p:cNvPr id="7" name="AutoShape 8" descr="https://www.hhri.org/wp-content/uploads/2013/08/KAS.jpg"/>
          <p:cNvSpPr>
            <a:spLocks noChangeAspect="1" noChangeArrowheads="1"/>
          </p:cNvSpPr>
          <p:nvPr/>
        </p:nvSpPr>
        <p:spPr bwMode="auto">
          <a:xfrm>
            <a:off x="885439" y="312738"/>
            <a:ext cx="440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8" y="897186"/>
            <a:ext cx="3017423" cy="6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301635" y="244497"/>
            <a:ext cx="374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/>
              <a:t>ECONOMÍA</a:t>
            </a:r>
            <a:r>
              <a:rPr lang="es-VE" dirty="0" smtClean="0"/>
              <a:t> </a:t>
            </a:r>
            <a:r>
              <a:rPr lang="es-VE" sz="20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s-VE" dirty="0" smtClean="0"/>
              <a:t> </a:t>
            </a:r>
            <a:r>
              <a:rPr lang="es-VE" sz="2000" b="1" dirty="0" smtClean="0"/>
              <a:t>UCAB</a:t>
            </a:r>
            <a:endParaRPr lang="es-VE" sz="2000" b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9" y="44625"/>
            <a:ext cx="980491" cy="73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484944" y="4149081"/>
            <a:ext cx="227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PONENTES:</a:t>
            </a:r>
          </a:p>
          <a:p>
            <a:r>
              <a:rPr lang="es-VE" b="1" dirty="0" smtClean="0"/>
              <a:t>ING. JORGE NEVADO</a:t>
            </a:r>
          </a:p>
          <a:p>
            <a:r>
              <a:rPr lang="es-VE" b="1" dirty="0" smtClean="0"/>
              <a:t>ING. RAFAEL SALAZAR</a:t>
            </a:r>
          </a:p>
          <a:p>
            <a:r>
              <a:rPr lang="es-VE" b="1" dirty="0"/>
              <a:t>ING. NATALIO </a:t>
            </a:r>
            <a:r>
              <a:rPr lang="es-VE" b="1" dirty="0" smtClean="0"/>
              <a:t>VALERY</a:t>
            </a:r>
            <a:endParaRPr lang="es-VE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132748" y="5877272"/>
            <a:ext cx="180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FEBRERO, 2022</a:t>
            </a:r>
            <a:endParaRPr lang="es-VE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98469" y="26064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PROPUESTAS</a:t>
            </a:r>
            <a:r>
              <a:rPr lang="es-VE" b="1" dirty="0" smtClean="0"/>
              <a:t> PARA EL PRESENTE Y FUTURO </a:t>
            </a:r>
          </a:p>
          <a:p>
            <a:pPr algn="ctr"/>
            <a:r>
              <a:rPr lang="es-VE" b="1" dirty="0" smtClean="0"/>
              <a:t>DE LA ECONOMÍA EN </a:t>
            </a:r>
            <a:r>
              <a:rPr lang="es-VE" sz="2000" b="1" dirty="0" smtClean="0"/>
              <a:t>VENEZUELA</a:t>
            </a:r>
            <a:endParaRPr lang="es-VE" sz="2000" b="1" dirty="0"/>
          </a:p>
        </p:txBody>
      </p:sp>
    </p:spTree>
    <p:extLst>
      <p:ext uri="{BB962C8B-B14F-4D97-AF65-F5344CB8AC3E}">
        <p14:creationId xmlns:p14="http://schemas.microsoft.com/office/powerpoint/2010/main" val="21071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9" y="1324202"/>
            <a:ext cx="4578398" cy="54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22005" y="125811"/>
            <a:ext cx="6725489" cy="822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82769" tIns="41385" rIns="82769" bIns="41385" rtlCol="0">
            <a:spAutoFit/>
          </a:bodyPr>
          <a:lstStyle/>
          <a:p>
            <a:pPr algn="ctr"/>
            <a:r>
              <a:rPr lang="es-VE" sz="2400" b="1" dirty="0" smtClean="0"/>
              <a:t>Centrales </a:t>
            </a:r>
            <a:r>
              <a:rPr lang="es-VE" sz="2400" b="1" dirty="0"/>
              <a:t>Hidroeléctricas </a:t>
            </a:r>
          </a:p>
          <a:p>
            <a:pPr algn="ctr"/>
            <a:r>
              <a:rPr lang="es-VE" sz="2400" b="1" dirty="0"/>
              <a:t>del Bajo / Medio / Alto Caroní - incluye rio Paragua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92" y="1396782"/>
            <a:ext cx="7891540" cy="518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0110643" y="188640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1425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8" y="912164"/>
            <a:ext cx="6103813" cy="577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42085" y="44624"/>
            <a:ext cx="5242891" cy="82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0370" tIns="45185" rIns="90370" bIns="45185" rtlCol="0">
            <a:spAutoFit/>
          </a:bodyPr>
          <a:lstStyle/>
          <a:p>
            <a:pPr algn="ctr"/>
            <a:r>
              <a:rPr lang="es-VE" sz="2400" b="1" dirty="0" smtClean="0"/>
              <a:t>Micro Centrales Hidroeléctricas </a:t>
            </a:r>
          </a:p>
          <a:p>
            <a:pPr algn="ctr"/>
            <a:r>
              <a:rPr lang="es-VE" sz="2400" b="1" dirty="0" smtClean="0"/>
              <a:t>Ríos Caroní / </a:t>
            </a:r>
            <a:r>
              <a:rPr lang="es-VE" sz="2400" b="1" dirty="0" err="1" smtClean="0"/>
              <a:t>Yuruani</a:t>
            </a:r>
            <a:r>
              <a:rPr lang="es-VE" sz="2400" b="1" dirty="0" smtClean="0"/>
              <a:t>/ </a:t>
            </a:r>
            <a:r>
              <a:rPr lang="es-VE" sz="2400" b="1" dirty="0" err="1" smtClean="0"/>
              <a:t>Valperu</a:t>
            </a:r>
            <a:r>
              <a:rPr lang="es-VE" sz="2400" b="1" dirty="0" smtClean="0"/>
              <a:t> </a:t>
            </a:r>
            <a:r>
              <a:rPr lang="es-VE" sz="2400" b="1" dirty="0"/>
              <a:t>/ </a:t>
            </a:r>
            <a:r>
              <a:rPr lang="es-VE" sz="2400" b="1" dirty="0" smtClean="0"/>
              <a:t>Otros</a:t>
            </a:r>
            <a:endParaRPr lang="es-VE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70" y="1003283"/>
            <a:ext cx="5148323" cy="567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558709" y="190381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31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9717" y="764704"/>
            <a:ext cx="11891487" cy="6120680"/>
          </a:xfrm>
        </p:spPr>
        <p:txBody>
          <a:bodyPr>
            <a:no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VE" sz="2200" b="1" dirty="0" smtClean="0"/>
              <a:t>Desde </a:t>
            </a:r>
            <a:r>
              <a:rPr lang="es-VE" sz="2200" b="1" dirty="0"/>
              <a:t>los primeros estudios sobre </a:t>
            </a:r>
            <a:r>
              <a:rPr lang="es-VE" sz="2200" b="1" dirty="0" smtClean="0"/>
              <a:t>los recursos </a:t>
            </a:r>
            <a:r>
              <a:rPr lang="es-VE" sz="2200" b="1" dirty="0"/>
              <a:t>energéticos del país, </a:t>
            </a:r>
            <a:r>
              <a:rPr lang="es-VE" sz="2200" b="1" dirty="0" smtClean="0"/>
              <a:t>realizados por </a:t>
            </a:r>
            <a:r>
              <a:rPr lang="es-VE" sz="2200" b="1" i="1" dirty="0"/>
              <a:t>Burns &amp; Roe </a:t>
            </a:r>
            <a:r>
              <a:rPr lang="es-VE" sz="2200" b="1" dirty="0"/>
              <a:t>a fines de </a:t>
            </a:r>
            <a:r>
              <a:rPr lang="es-VE" sz="2200" b="1" dirty="0" smtClean="0"/>
              <a:t>los años </a:t>
            </a:r>
            <a:r>
              <a:rPr lang="es-VE" sz="2200" b="1" dirty="0"/>
              <a:t>cuarenta, se planteó el </a:t>
            </a:r>
            <a:r>
              <a:rPr lang="es-VE" sz="2200" b="1" dirty="0" smtClean="0"/>
              <a:t>aprovechamiento del </a:t>
            </a:r>
            <a:r>
              <a:rPr lang="es-VE" sz="2200" b="1" dirty="0"/>
              <a:t>potencial </a:t>
            </a:r>
            <a:r>
              <a:rPr lang="es-VE" sz="2200" b="1" dirty="0" smtClean="0"/>
              <a:t>hidroeléctrico de </a:t>
            </a:r>
            <a:r>
              <a:rPr lang="es-VE" sz="2200" b="1" dirty="0"/>
              <a:t>varios ríos de Los Andes</a:t>
            </a:r>
            <a:r>
              <a:rPr lang="es-VE" sz="2200" b="1" dirty="0" smtClean="0"/>
              <a:t>.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VE" sz="2200" b="1" dirty="0"/>
              <a:t>La central del Río Santo Domingo incorporó finalmente a </a:t>
            </a:r>
            <a:r>
              <a:rPr lang="es-VE" sz="2200" b="1" dirty="0" err="1"/>
              <a:t>Cadafe</a:t>
            </a:r>
            <a:r>
              <a:rPr lang="es-VE" sz="2200" b="1" dirty="0"/>
              <a:t> a la generación </a:t>
            </a:r>
            <a:r>
              <a:rPr lang="es-VE" sz="2200" b="1" dirty="0" smtClean="0"/>
              <a:t>hidroeléctrica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VE" sz="2200" b="1" dirty="0" smtClean="0"/>
              <a:t>En enero </a:t>
            </a:r>
            <a:r>
              <a:rPr lang="es-VE" sz="2200" b="1" dirty="0"/>
              <a:t>de </a:t>
            </a:r>
            <a:r>
              <a:rPr lang="es-VE" sz="2200" b="1" u="sng" dirty="0"/>
              <a:t>1966</a:t>
            </a:r>
            <a:r>
              <a:rPr lang="es-VE" sz="2200" b="1" dirty="0"/>
              <a:t> se creó la Oficina de Desarrollo Hidroeléctrico de Los Andes (ODHLA</a:t>
            </a:r>
            <a:r>
              <a:rPr lang="es-VE" sz="2200" b="1" dirty="0" smtClean="0"/>
              <a:t>), </a:t>
            </a:r>
            <a:r>
              <a:rPr lang="es-VE" sz="2200" b="1" dirty="0"/>
              <a:t>El desarrollo hidroeléctrico de </a:t>
            </a:r>
            <a:r>
              <a:rPr lang="es-VE" sz="2200" b="1" dirty="0" smtClean="0"/>
              <a:t>gran envergadura </a:t>
            </a:r>
            <a:r>
              <a:rPr lang="es-VE" sz="2200" b="1" dirty="0"/>
              <a:t>que contemplaba </a:t>
            </a:r>
            <a:r>
              <a:rPr lang="es-VE" sz="2200" b="1" dirty="0" err="1"/>
              <a:t>Cadafe</a:t>
            </a:r>
            <a:r>
              <a:rPr lang="es-VE" sz="2200" b="1" dirty="0"/>
              <a:t> en Los Andes era el aprovechamiento de varios ríos en el </a:t>
            </a:r>
            <a:r>
              <a:rPr lang="es-VE" sz="2200" b="1" dirty="0" smtClean="0"/>
              <a:t>Estado Táchira</a:t>
            </a:r>
            <a:r>
              <a:rPr lang="es-VE" sz="2200" b="1" dirty="0"/>
              <a:t>, de los cuales los mayores eran los ríos </a:t>
            </a:r>
            <a:r>
              <a:rPr lang="es-VE" sz="2200" b="1" dirty="0" err="1"/>
              <a:t>Uribante</a:t>
            </a:r>
            <a:r>
              <a:rPr lang="es-VE" sz="2200" b="1" dirty="0"/>
              <a:t> y </a:t>
            </a:r>
            <a:r>
              <a:rPr lang="es-VE" sz="2200" b="1" dirty="0" err="1"/>
              <a:t>Caparo</a:t>
            </a:r>
            <a:r>
              <a:rPr lang="es-VE" sz="2200" b="1" dirty="0" smtClean="0"/>
              <a:t>.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VE" sz="2200" b="1" u="sng" dirty="0" smtClean="0"/>
              <a:t>1973</a:t>
            </a:r>
            <a:r>
              <a:rPr lang="es-VE" sz="2200" b="1" dirty="0" smtClean="0"/>
              <a:t>: </a:t>
            </a:r>
            <a:r>
              <a:rPr lang="es-VE" sz="2200" b="1" dirty="0"/>
              <a:t>la fuerza del programa industrial tenía otra velocidad, por </a:t>
            </a:r>
            <a:r>
              <a:rPr lang="es-VE" sz="2200" b="1" dirty="0" smtClean="0"/>
              <a:t>lo que </a:t>
            </a:r>
            <a:r>
              <a:rPr lang="es-VE" sz="2200" b="1" dirty="0"/>
              <a:t>había que acometer otras obras generadoras antes de la ampliación de </a:t>
            </a:r>
            <a:r>
              <a:rPr lang="es-VE" sz="2200" b="1" dirty="0" err="1"/>
              <a:t>Guri</a:t>
            </a:r>
            <a:r>
              <a:rPr lang="es-VE" sz="2200" b="1" dirty="0"/>
              <a:t>. </a:t>
            </a:r>
            <a:endParaRPr lang="es-VE" sz="2200" b="1" dirty="0" smtClean="0"/>
          </a:p>
          <a:p>
            <a:pPr algn="just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es-VE" sz="2200" b="1" dirty="0" smtClean="0"/>
              <a:t>Así </a:t>
            </a:r>
            <a:r>
              <a:rPr lang="es-VE" sz="2200" b="1" dirty="0"/>
              <a:t>se emprendió </a:t>
            </a:r>
            <a:r>
              <a:rPr lang="es-VE" sz="2200" b="1" dirty="0" smtClean="0"/>
              <a:t>la construcción </a:t>
            </a:r>
            <a:r>
              <a:rPr lang="es-VE" sz="2200" b="1" dirty="0"/>
              <a:t>de tres centrales de vapor </a:t>
            </a:r>
            <a:r>
              <a:rPr lang="es-VE" sz="2200" b="1" dirty="0" smtClean="0"/>
              <a:t>al </a:t>
            </a:r>
            <a:r>
              <a:rPr lang="es-VE" sz="2200" b="1" dirty="0"/>
              <a:t>norte del país. La primera correspondió </a:t>
            </a:r>
            <a:r>
              <a:rPr lang="es-VE" sz="2200" b="1" dirty="0" smtClean="0"/>
              <a:t>a </a:t>
            </a:r>
            <a:r>
              <a:rPr lang="es-VE" sz="2200" b="1" dirty="0" err="1" smtClean="0"/>
              <a:t>Cadafe</a:t>
            </a:r>
            <a:r>
              <a:rPr lang="es-VE" sz="2200" b="1" dirty="0" smtClean="0"/>
              <a:t> </a:t>
            </a:r>
            <a:r>
              <a:rPr lang="es-VE" sz="2200" b="1" dirty="0"/>
              <a:t>y fue Planta Centro. La Electricidad de Caracas abordó el proyecto </a:t>
            </a:r>
            <a:r>
              <a:rPr lang="es-VE" sz="2200" b="1" dirty="0" err="1"/>
              <a:t>Tacoa</a:t>
            </a:r>
            <a:r>
              <a:rPr lang="es-VE" sz="2200" b="1" dirty="0"/>
              <a:t>, justo al lado de </a:t>
            </a:r>
            <a:r>
              <a:rPr lang="es-VE" sz="2200" b="1" dirty="0" smtClean="0"/>
              <a:t>su central </a:t>
            </a:r>
            <a:r>
              <a:rPr lang="es-VE" sz="2200" b="1" dirty="0"/>
              <a:t>de Arrecife, en el litoral central. </a:t>
            </a:r>
            <a:r>
              <a:rPr lang="es-VE" sz="2200" b="1" dirty="0" err="1"/>
              <a:t>Enelven</a:t>
            </a:r>
            <a:r>
              <a:rPr lang="es-VE" sz="2200" b="1" dirty="0"/>
              <a:t> inició Ramón Laguna, junto al lago de Maracaibo. </a:t>
            </a:r>
            <a:r>
              <a:rPr lang="es-VE" sz="2200" b="1" dirty="0" err="1" smtClean="0"/>
              <a:t>Cadafe</a:t>
            </a:r>
            <a:r>
              <a:rPr lang="es-VE" sz="2200" b="1" dirty="0" smtClean="0"/>
              <a:t> </a:t>
            </a:r>
            <a:r>
              <a:rPr lang="es-VE" sz="2200" b="1" dirty="0"/>
              <a:t>tuvo que desarrollar un </a:t>
            </a:r>
            <a:r>
              <a:rPr lang="es-VE" sz="2200" b="1" dirty="0" smtClean="0"/>
              <a:t>programa de </a:t>
            </a:r>
            <a:r>
              <a:rPr lang="es-VE" sz="2200" b="1" dirty="0"/>
              <a:t>instalación de turbinas a gas, las cuales ubicó estratégicamente cerca de los centros de </a:t>
            </a:r>
            <a:r>
              <a:rPr lang="es-VE" sz="2200" b="1" dirty="0" smtClean="0"/>
              <a:t>mayor demanda</a:t>
            </a:r>
            <a:r>
              <a:rPr lang="es-VE" sz="2200" b="1" dirty="0"/>
              <a:t>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26061" y="188640"/>
            <a:ext cx="57845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VE" sz="2400" b="1" dirty="0"/>
              <a:t>6</a:t>
            </a:r>
            <a:r>
              <a:rPr lang="es-VE" sz="2400" b="1" dirty="0" smtClean="0"/>
              <a:t>.- El </a:t>
            </a:r>
            <a:r>
              <a:rPr lang="es-VE" sz="2400" b="1" dirty="0"/>
              <a:t>desarrollo </a:t>
            </a:r>
            <a:r>
              <a:rPr lang="es-VE" sz="2400" b="1" dirty="0" smtClean="0"/>
              <a:t>Hidroeléctrico </a:t>
            </a:r>
            <a:r>
              <a:rPr lang="es-VE" sz="2400" b="1" dirty="0"/>
              <a:t>de Los Andes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822611" y="116632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645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54053" y="188640"/>
            <a:ext cx="5256584" cy="451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81297" tIns="40649" rIns="81297" bIns="40649" rtlCol="0">
            <a:spAutoFit/>
          </a:bodyPr>
          <a:lstStyle/>
          <a:p>
            <a:r>
              <a:rPr lang="es-MX" sz="2400" b="1" dirty="0" smtClean="0"/>
              <a:t>Centrales </a:t>
            </a:r>
            <a:r>
              <a:rPr lang="es-MX" sz="2400" b="1" dirty="0"/>
              <a:t>Hidroeléctricas Región Andina</a:t>
            </a:r>
            <a:endParaRPr lang="es-VE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97" y="1052736"/>
            <a:ext cx="10513168" cy="39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750603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2925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09" y="3519445"/>
            <a:ext cx="5064698" cy="32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mage.jimcdn.com/app/cms/image/transf/none/path/s573c25dea3218aa9/image/i2f2f0c34abacf583/version/1448237282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1" y="1174329"/>
            <a:ext cx="7767453" cy="39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9458" y="5398104"/>
            <a:ext cx="7731856" cy="1322359"/>
          </a:xfrm>
          <a:prstGeom prst="rect">
            <a:avLst/>
          </a:prstGeom>
        </p:spPr>
        <p:txBody>
          <a:bodyPr wrap="square" lIns="90370" tIns="45185" rIns="90370" bIns="45185">
            <a:spAutoFit/>
          </a:bodyPr>
          <a:lstStyle/>
          <a:p>
            <a:pPr algn="just"/>
            <a:r>
              <a:rPr lang="es-MX" sz="2000" dirty="0" smtClean="0"/>
              <a:t>El </a:t>
            </a:r>
            <a:r>
              <a:rPr lang="es-MX" sz="2000" b="1" dirty="0" smtClean="0"/>
              <a:t>Proyecto </a:t>
            </a:r>
            <a:r>
              <a:rPr lang="es-MX" sz="2000" b="1" dirty="0"/>
              <a:t>Hidroeléctrico Uribante-Caparo</a:t>
            </a:r>
            <a:r>
              <a:rPr lang="es-MX" sz="2000" dirty="0"/>
              <a:t> es un conjunto de obras de ingeniería en las cuencas de los ríos </a:t>
            </a:r>
            <a:r>
              <a:rPr lang="es-MX" sz="2000" b="1" dirty="0"/>
              <a:t>Uribante, Doradas, </a:t>
            </a:r>
            <a:r>
              <a:rPr lang="es-MX" sz="2000" b="1" dirty="0" err="1"/>
              <a:t>Camburito</a:t>
            </a:r>
            <a:r>
              <a:rPr lang="es-MX" sz="2000" b="1" dirty="0"/>
              <a:t> y Caparo</a:t>
            </a:r>
            <a:r>
              <a:rPr lang="es-MX" sz="2000" dirty="0"/>
              <a:t>, ubicados en los Estados </a:t>
            </a:r>
            <a:r>
              <a:rPr lang="es-MX" sz="2000" b="1" dirty="0"/>
              <a:t>Táchira, Mérida y Barinas</a:t>
            </a:r>
            <a:r>
              <a:rPr lang="es-MX" sz="2000" dirty="0"/>
              <a:t> de la República Bolivariana de Venezuela.</a:t>
            </a:r>
            <a:endParaRPr lang="es-VE" sz="2000" dirty="0"/>
          </a:p>
        </p:txBody>
      </p:sp>
      <p:sp>
        <p:nvSpPr>
          <p:cNvPr id="4" name="3 Rectángulo"/>
          <p:cNvSpPr/>
          <p:nvPr/>
        </p:nvSpPr>
        <p:spPr>
          <a:xfrm>
            <a:off x="8404995" y="1376689"/>
            <a:ext cx="4403529" cy="1937912"/>
          </a:xfrm>
          <a:prstGeom prst="rect">
            <a:avLst/>
          </a:prstGeom>
        </p:spPr>
        <p:txBody>
          <a:bodyPr wrap="square" lIns="90370" tIns="45185" rIns="90370" bIns="45185">
            <a:spAutoFit/>
          </a:bodyPr>
          <a:lstStyle/>
          <a:p>
            <a:pPr algn="just"/>
            <a:r>
              <a:rPr lang="es-ES" sz="2000" b="1" dirty="0"/>
              <a:t>T</a:t>
            </a:r>
            <a:r>
              <a:rPr lang="es-ES" sz="2000" b="1" dirty="0" smtClean="0"/>
              <a:t>res </a:t>
            </a:r>
            <a:r>
              <a:rPr lang="es-ES" sz="2000" b="1" dirty="0"/>
              <a:t>C</a:t>
            </a:r>
            <a:r>
              <a:rPr lang="es-ES" sz="2000" b="1" dirty="0" smtClean="0"/>
              <a:t>entrales </a:t>
            </a:r>
            <a:r>
              <a:rPr lang="es-ES" sz="2000" b="1" dirty="0"/>
              <a:t>H</a:t>
            </a:r>
            <a:r>
              <a:rPr lang="es-ES" sz="2000" b="1" dirty="0" smtClean="0"/>
              <a:t>idroeléctricas </a:t>
            </a:r>
            <a:r>
              <a:rPr lang="es-ES" sz="2000" b="1" dirty="0"/>
              <a:t>en secuencia: San Agatón, La Colorada y La </a:t>
            </a:r>
            <a:r>
              <a:rPr lang="es-ES" sz="2000" b="1" dirty="0" err="1"/>
              <a:t>Vueltosa</a:t>
            </a:r>
            <a:r>
              <a:rPr lang="es-ES" sz="2000" b="1" dirty="0"/>
              <a:t>, con una potencia firme conjunta de 1.260 MW y una producción de energía media anual de 4.400 </a:t>
            </a:r>
            <a:r>
              <a:rPr lang="es-ES" sz="2000" b="1" dirty="0" err="1"/>
              <a:t>GWh</a:t>
            </a:r>
            <a:endParaRPr lang="es-VE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3436" y="150812"/>
            <a:ext cx="4525193" cy="829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0370" tIns="45185" rIns="90370" bIns="45185" rtlCol="0">
            <a:spAutoFit/>
          </a:bodyPr>
          <a:lstStyle/>
          <a:p>
            <a:pPr algn="ctr"/>
            <a:r>
              <a:rPr lang="es-MX" sz="2400" b="1" dirty="0" smtClean="0"/>
              <a:t>Proyecto Hidroeléctrico </a:t>
            </a:r>
          </a:p>
          <a:p>
            <a:pPr algn="ctr"/>
            <a:r>
              <a:rPr lang="es-MX" sz="2400" b="1" dirty="0" smtClean="0"/>
              <a:t>Fabricio Ojeda  Uribante </a:t>
            </a:r>
            <a:r>
              <a:rPr lang="es-MX" sz="2400" b="1" dirty="0"/>
              <a:t>/ </a:t>
            </a:r>
            <a:r>
              <a:rPr lang="es-MX" sz="2400" b="1" dirty="0" smtClean="0"/>
              <a:t>Caparo</a:t>
            </a:r>
            <a:endParaRPr lang="es-VE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9558709" y="260648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911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014093" y="260648"/>
            <a:ext cx="512251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/>
              <a:t>7.- Sistema Interconectado Nacional de Transmisión  de Venezuela</a:t>
            </a:r>
            <a:endParaRPr lang="es-VE" sz="2400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1349797" y="1340770"/>
            <a:ext cx="10513168" cy="5517231"/>
            <a:chOff x="179512" y="1340769"/>
            <a:chExt cx="8280920" cy="55172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40769"/>
              <a:ext cx="7848872" cy="525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179512" y="4869160"/>
              <a:ext cx="3384376" cy="19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10398675" y="406405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524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12" y="1124744"/>
            <a:ext cx="10053338" cy="559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61965" y="332656"/>
            <a:ext cx="7374806" cy="4583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lIns="88185" tIns="44092" rIns="88185" bIns="44092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s-ES_tradnl" sz="2400" b="1" dirty="0" smtClean="0"/>
              <a:t>Sistema Eléctrico Nacional  de Transmisión Venezolano</a:t>
            </a:r>
            <a:endParaRPr lang="es-ES_tradnl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10470683" y="260648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5803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91340" y="830226"/>
            <a:ext cx="12053599" cy="5449005"/>
            <a:chOff x="-243345" y="938886"/>
            <a:chExt cx="13484413" cy="6429054"/>
          </a:xfrm>
        </p:grpSpPr>
        <p:grpSp>
          <p:nvGrpSpPr>
            <p:cNvPr id="5" name="Grupo 2"/>
            <p:cNvGrpSpPr/>
            <p:nvPr/>
          </p:nvGrpSpPr>
          <p:grpSpPr>
            <a:xfrm>
              <a:off x="-243345" y="938886"/>
              <a:ext cx="13484413" cy="6122968"/>
              <a:chOff x="-243345" y="720518"/>
              <a:chExt cx="13484413" cy="6122968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6627168" y="4089620"/>
                <a:ext cx="1825371" cy="293284"/>
                <a:chOff x="6077020" y="3713857"/>
                <a:chExt cx="1673840" cy="268937"/>
              </a:xfrm>
            </p:grpSpPr>
            <p:sp>
              <p:nvSpPr>
                <p:cNvPr id="114" name="63 Cuadro de texto"/>
                <p:cNvSpPr txBox="1"/>
                <p:nvPr/>
              </p:nvSpPr>
              <p:spPr>
                <a:xfrm>
                  <a:off x="6448968" y="3713857"/>
                  <a:ext cx="1301892" cy="26893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240" b="1" dirty="0">
                      <a:solidFill>
                        <a:srgbClr val="7030A0"/>
                      </a:solidFill>
                      <a:latin typeface="Calibri"/>
                      <a:ea typeface="Calibri"/>
                      <a:cs typeface="Times New Roman"/>
                    </a:rPr>
                    <a:t>Hidroeléctricas</a:t>
                  </a:r>
                </a:p>
              </p:txBody>
            </p:sp>
            <p:cxnSp>
              <p:nvCxnSpPr>
                <p:cNvPr id="115" name="69 Conector recto de flecha"/>
                <p:cNvCxnSpPr/>
                <p:nvPr/>
              </p:nvCxnSpPr>
              <p:spPr>
                <a:xfrm>
                  <a:off x="6077020" y="3870573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7 Grupo"/>
              <p:cNvGrpSpPr/>
              <p:nvPr/>
            </p:nvGrpSpPr>
            <p:grpSpPr>
              <a:xfrm>
                <a:off x="6134259" y="4874888"/>
                <a:ext cx="963419" cy="368911"/>
                <a:chOff x="5625027" y="4433937"/>
                <a:chExt cx="883441" cy="338286"/>
              </a:xfrm>
            </p:grpSpPr>
            <p:sp>
              <p:nvSpPr>
                <p:cNvPr id="112" name="62 Cuadro de texto"/>
                <p:cNvSpPr txBox="1"/>
                <p:nvPr/>
              </p:nvSpPr>
              <p:spPr>
                <a:xfrm>
                  <a:off x="5883721" y="4433937"/>
                  <a:ext cx="624747" cy="338286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240" b="1" dirty="0">
                      <a:solidFill>
                        <a:srgbClr val="7030A0"/>
                      </a:solidFill>
                      <a:latin typeface="Calibri"/>
                      <a:ea typeface="Calibri"/>
                      <a:cs typeface="Times New Roman"/>
                    </a:rPr>
                    <a:t>Eólica</a:t>
                  </a:r>
                  <a:endParaRPr lang="es-VE" sz="1240" dirty="0">
                    <a:solidFill>
                      <a:srgbClr val="7030A0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13" name="69 Conector recto de flecha"/>
                <p:cNvCxnSpPr/>
                <p:nvPr/>
              </p:nvCxnSpPr>
              <p:spPr>
                <a:xfrm>
                  <a:off x="5625027" y="4590381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8 Grupo"/>
              <p:cNvGrpSpPr/>
              <p:nvPr/>
            </p:nvGrpSpPr>
            <p:grpSpPr>
              <a:xfrm>
                <a:off x="5894230" y="5281373"/>
                <a:ext cx="987017" cy="205727"/>
                <a:chOff x="5404924" y="4806677"/>
                <a:chExt cx="905080" cy="188649"/>
              </a:xfrm>
            </p:grpSpPr>
            <p:sp>
              <p:nvSpPr>
                <p:cNvPr id="110" name="61 Cuadro de texto"/>
                <p:cNvSpPr txBox="1"/>
                <p:nvPr/>
              </p:nvSpPr>
              <p:spPr>
                <a:xfrm>
                  <a:off x="5681414" y="4806677"/>
                  <a:ext cx="628590" cy="188649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240" b="1" dirty="0">
                      <a:solidFill>
                        <a:srgbClr val="7030A0"/>
                      </a:solidFill>
                      <a:latin typeface="Calibri"/>
                      <a:ea typeface="Calibri"/>
                      <a:cs typeface="Times New Roman"/>
                    </a:rPr>
                    <a:t>Solar</a:t>
                  </a:r>
                  <a:endParaRPr lang="es-VE" sz="1240" dirty="0">
                    <a:solidFill>
                      <a:srgbClr val="7030A0"/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11" name="69 Conector recto de flecha"/>
                <p:cNvCxnSpPr/>
                <p:nvPr/>
              </p:nvCxnSpPr>
              <p:spPr>
                <a:xfrm>
                  <a:off x="5404924" y="4950285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9 Grupo"/>
              <p:cNvGrpSpPr/>
              <p:nvPr/>
            </p:nvGrpSpPr>
            <p:grpSpPr>
              <a:xfrm>
                <a:off x="5637627" y="5676293"/>
                <a:ext cx="2577762" cy="294496"/>
                <a:chOff x="5169622" y="5168813"/>
                <a:chExt cx="2363771" cy="270049"/>
              </a:xfrm>
            </p:grpSpPr>
            <p:sp>
              <p:nvSpPr>
                <p:cNvPr id="108" name="65 Cuadro de texto"/>
                <p:cNvSpPr txBox="1"/>
                <p:nvPr/>
              </p:nvSpPr>
              <p:spPr>
                <a:xfrm>
                  <a:off x="5439557" y="5168813"/>
                  <a:ext cx="2093836" cy="27004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240" b="1" dirty="0">
                      <a:solidFill>
                        <a:srgbClr val="7030A0"/>
                      </a:solidFill>
                      <a:ea typeface="Calibri"/>
                      <a:cs typeface="Times New Roman"/>
                    </a:rPr>
                    <a:t>Gas y Combustibles Líquidos</a:t>
                  </a:r>
                  <a:endParaRPr lang="es-VE" sz="1240" dirty="0">
                    <a:solidFill>
                      <a:srgbClr val="7030A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09" name="69 Conector recto de flecha"/>
                <p:cNvCxnSpPr/>
                <p:nvPr/>
              </p:nvCxnSpPr>
              <p:spPr>
                <a:xfrm>
                  <a:off x="5169622" y="5310188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10 Grupo"/>
              <p:cNvGrpSpPr/>
              <p:nvPr/>
            </p:nvGrpSpPr>
            <p:grpSpPr>
              <a:xfrm>
                <a:off x="6357081" y="4530728"/>
                <a:ext cx="1986005" cy="235164"/>
                <a:chOff x="5829352" y="4118347"/>
                <a:chExt cx="1821138" cy="215642"/>
              </a:xfrm>
            </p:grpSpPr>
            <p:sp>
              <p:nvSpPr>
                <p:cNvPr id="106" name="60 Cuadro de texto"/>
                <p:cNvSpPr txBox="1"/>
                <p:nvPr/>
              </p:nvSpPr>
              <p:spPr>
                <a:xfrm>
                  <a:off x="6203503" y="4118347"/>
                  <a:ext cx="1446987" cy="21564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240" b="1" dirty="0">
                      <a:solidFill>
                        <a:srgbClr val="7030A0"/>
                      </a:solidFill>
                      <a:ea typeface="Calibri"/>
                      <a:cs typeface="Times New Roman"/>
                    </a:rPr>
                    <a:t>Termoeléctricas</a:t>
                  </a:r>
                  <a:endParaRPr lang="es-VE" sz="1240" dirty="0">
                    <a:solidFill>
                      <a:srgbClr val="7030A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07" name="69 Conector recto de flecha"/>
                <p:cNvCxnSpPr/>
                <p:nvPr/>
              </p:nvCxnSpPr>
              <p:spPr>
                <a:xfrm>
                  <a:off x="5829352" y="4230477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11 Grupo"/>
              <p:cNvGrpSpPr/>
              <p:nvPr/>
            </p:nvGrpSpPr>
            <p:grpSpPr>
              <a:xfrm>
                <a:off x="609531" y="4307733"/>
                <a:ext cx="2879951" cy="328722"/>
                <a:chOff x="558931" y="3913868"/>
                <a:chExt cx="2640873" cy="301434"/>
              </a:xfrm>
            </p:grpSpPr>
            <p:sp>
              <p:nvSpPr>
                <p:cNvPr id="104" name="53 Cuadro de texto"/>
                <p:cNvSpPr txBox="1"/>
                <p:nvPr/>
              </p:nvSpPr>
              <p:spPr>
                <a:xfrm>
                  <a:off x="558931" y="3913868"/>
                  <a:ext cx="2097424" cy="30143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s-MX" sz="1240" b="1" dirty="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Altas Pérdidas no técnicas</a:t>
                  </a:r>
                  <a:endParaRPr lang="es-VE" sz="1240" dirty="0">
                    <a:solidFill>
                      <a:srgbClr val="C0000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05" name="69 Conector recto de flecha"/>
                <p:cNvCxnSpPr/>
                <p:nvPr/>
              </p:nvCxnSpPr>
              <p:spPr>
                <a:xfrm flipH="1">
                  <a:off x="2667061" y="4076918"/>
                  <a:ext cx="532743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12 Grupo"/>
              <p:cNvGrpSpPr/>
              <p:nvPr/>
            </p:nvGrpSpPr>
            <p:grpSpPr>
              <a:xfrm>
                <a:off x="-243345" y="4836048"/>
                <a:ext cx="3220698" cy="601937"/>
                <a:chOff x="-223144" y="4398311"/>
                <a:chExt cx="2953333" cy="551967"/>
              </a:xfrm>
            </p:grpSpPr>
            <p:sp>
              <p:nvSpPr>
                <p:cNvPr id="102" name="55 Cuadro de texto"/>
                <p:cNvSpPr txBox="1"/>
                <p:nvPr/>
              </p:nvSpPr>
              <p:spPr>
                <a:xfrm>
                  <a:off x="-223144" y="4398311"/>
                  <a:ext cx="2378001" cy="55196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s-MX" sz="1240" b="1" dirty="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Auditorias Técnicas deficientes</a:t>
                  </a:r>
                  <a:endParaRPr lang="es-VE" sz="1240" dirty="0">
                    <a:solidFill>
                      <a:srgbClr val="C0000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03" name="69 Conector recto de flecha"/>
                <p:cNvCxnSpPr/>
                <p:nvPr/>
              </p:nvCxnSpPr>
              <p:spPr>
                <a:xfrm flipH="1">
                  <a:off x="2195148" y="4693357"/>
                  <a:ext cx="535041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13 Grupo"/>
              <p:cNvGrpSpPr/>
              <p:nvPr/>
            </p:nvGrpSpPr>
            <p:grpSpPr>
              <a:xfrm>
                <a:off x="2285113" y="5844317"/>
                <a:ext cx="2796828" cy="286347"/>
                <a:chOff x="2095415" y="5322889"/>
                <a:chExt cx="2564651" cy="262576"/>
              </a:xfrm>
            </p:grpSpPr>
            <p:sp>
              <p:nvSpPr>
                <p:cNvPr id="100" name="82 Cuadro de texto"/>
                <p:cNvSpPr txBox="1"/>
                <p:nvPr/>
              </p:nvSpPr>
              <p:spPr>
                <a:xfrm>
                  <a:off x="2373812" y="5322889"/>
                  <a:ext cx="2286254" cy="262576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s-MX" sz="1240" b="1" dirty="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Pliego Tarifario desactualizado</a:t>
                  </a:r>
                  <a:endParaRPr lang="es-VE" sz="1240" dirty="0">
                    <a:solidFill>
                      <a:srgbClr val="C0000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101" name="69 Conector recto de flecha"/>
                <p:cNvCxnSpPr/>
                <p:nvPr/>
              </p:nvCxnSpPr>
              <p:spPr>
                <a:xfrm>
                  <a:off x="2095415" y="5456712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14 Grupo"/>
              <p:cNvGrpSpPr/>
              <p:nvPr/>
            </p:nvGrpSpPr>
            <p:grpSpPr>
              <a:xfrm>
                <a:off x="3766735" y="3936029"/>
                <a:ext cx="2654209" cy="362576"/>
                <a:chOff x="3454041" y="3573016"/>
                <a:chExt cx="2433872" cy="332477"/>
              </a:xfrm>
            </p:grpSpPr>
            <p:sp>
              <p:nvSpPr>
                <p:cNvPr id="98" name="48 Cuadro de texto"/>
                <p:cNvSpPr txBox="1"/>
                <p:nvPr/>
              </p:nvSpPr>
              <p:spPr>
                <a:xfrm>
                  <a:off x="3786468" y="3573016"/>
                  <a:ext cx="2101445" cy="332477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s-MX" sz="1240" b="1" dirty="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Equipos de Medición obsoleto</a:t>
                  </a:r>
                  <a:endParaRPr lang="es-VE" sz="1240" dirty="0">
                    <a:solidFill>
                      <a:srgbClr val="C0000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99" name="69 Conector recto de flecha"/>
                <p:cNvCxnSpPr/>
                <p:nvPr/>
              </p:nvCxnSpPr>
              <p:spPr>
                <a:xfrm>
                  <a:off x="3454041" y="3731969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15 Grupo"/>
              <p:cNvGrpSpPr/>
              <p:nvPr/>
            </p:nvGrpSpPr>
            <p:grpSpPr>
              <a:xfrm>
                <a:off x="3185763" y="4636456"/>
                <a:ext cx="2448664" cy="569858"/>
                <a:chOff x="2921298" y="4215295"/>
                <a:chExt cx="2245390" cy="522552"/>
              </a:xfrm>
            </p:grpSpPr>
            <p:sp>
              <p:nvSpPr>
                <p:cNvPr id="96" name="47 Cuadro de texto"/>
                <p:cNvSpPr txBox="1"/>
                <p:nvPr/>
              </p:nvSpPr>
              <p:spPr>
                <a:xfrm>
                  <a:off x="3307233" y="4215295"/>
                  <a:ext cx="1859455" cy="52255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s-MX" sz="1240" b="1" dirty="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Deficiente Sistema de Facturación</a:t>
                  </a:r>
                  <a:endParaRPr lang="es-VE" sz="1240" dirty="0">
                    <a:solidFill>
                      <a:srgbClr val="C0000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97" name="69 Conector recto de flecha"/>
                <p:cNvCxnSpPr/>
                <p:nvPr/>
              </p:nvCxnSpPr>
              <p:spPr>
                <a:xfrm>
                  <a:off x="2921298" y="4421867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16 Grupo"/>
              <p:cNvGrpSpPr/>
              <p:nvPr/>
            </p:nvGrpSpPr>
            <p:grpSpPr>
              <a:xfrm>
                <a:off x="-212415" y="5470760"/>
                <a:ext cx="2811517" cy="595882"/>
                <a:chOff x="-194782" y="4980343"/>
                <a:chExt cx="2578120" cy="546415"/>
              </a:xfrm>
            </p:grpSpPr>
            <p:sp>
              <p:nvSpPr>
                <p:cNvPr id="94" name="51 Cuadro de texto"/>
                <p:cNvSpPr txBox="1"/>
                <p:nvPr/>
              </p:nvSpPr>
              <p:spPr>
                <a:xfrm>
                  <a:off x="-194782" y="4980343"/>
                  <a:ext cx="2071196" cy="5464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240" b="1" dirty="0">
                      <a:solidFill>
                        <a:srgbClr val="C00000"/>
                      </a:solidFill>
                      <a:ea typeface="Calibri"/>
                      <a:cs typeface="Times New Roman"/>
                    </a:rPr>
                    <a:t>Alta cartera de morosidad</a:t>
                  </a:r>
                  <a:endParaRPr lang="es-VE" sz="1240" dirty="0">
                    <a:solidFill>
                      <a:srgbClr val="C0000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95" name="69 Conector recto de flecha"/>
                <p:cNvCxnSpPr/>
                <p:nvPr/>
              </p:nvCxnSpPr>
              <p:spPr>
                <a:xfrm flipH="1">
                  <a:off x="1870272" y="5111765"/>
                  <a:ext cx="513066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17 Grupo"/>
              <p:cNvGrpSpPr/>
              <p:nvPr/>
            </p:nvGrpSpPr>
            <p:grpSpPr>
              <a:xfrm>
                <a:off x="-243345" y="1706690"/>
                <a:ext cx="3074511" cy="740927"/>
                <a:chOff x="-223145" y="1528744"/>
                <a:chExt cx="2819283" cy="679419"/>
              </a:xfrm>
            </p:grpSpPr>
            <p:sp>
              <p:nvSpPr>
                <p:cNvPr id="92" name="36 Cuadro de texto"/>
                <p:cNvSpPr txBox="1"/>
                <p:nvPr/>
              </p:nvSpPr>
              <p:spPr>
                <a:xfrm>
                  <a:off x="-223145" y="1528744"/>
                  <a:ext cx="2639047" cy="67941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Times New Roman"/>
                    </a:rPr>
                    <a:t>Deficiente mantenimiento en Subestaciones, alimentadores y redes (AT y BT)</a:t>
                  </a:r>
                  <a:endParaRPr lang="es-VE" sz="1240" b="1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93" name="69 Conector recto de flecha"/>
                <p:cNvCxnSpPr/>
                <p:nvPr/>
              </p:nvCxnSpPr>
              <p:spPr>
                <a:xfrm flipH="1">
                  <a:off x="2269548" y="1764358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18 Grupo"/>
              <p:cNvGrpSpPr/>
              <p:nvPr/>
            </p:nvGrpSpPr>
            <p:grpSpPr>
              <a:xfrm>
                <a:off x="196548" y="2748901"/>
                <a:ext cx="3340177" cy="942978"/>
                <a:chOff x="180231" y="2484437"/>
                <a:chExt cx="3062894" cy="864697"/>
              </a:xfrm>
            </p:grpSpPr>
            <p:sp>
              <p:nvSpPr>
                <p:cNvPr id="90" name="43 Cuadro de texto"/>
                <p:cNvSpPr txBox="1"/>
                <p:nvPr/>
              </p:nvSpPr>
              <p:spPr>
                <a:xfrm>
                  <a:off x="180231" y="2484437"/>
                  <a:ext cx="2625692" cy="864697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Times New Roman"/>
                    </a:rPr>
                    <a:t>Poca disponibilidad en </a:t>
                  </a:r>
                </a:p>
                <a:p>
                  <a:pPr algn="r"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Times New Roman"/>
                    </a:rPr>
                    <a:t>subestaciones  alimentadores </a:t>
                  </a:r>
                </a:p>
                <a:p>
                  <a:pPr algn="r"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Times New Roman"/>
                    </a:rPr>
                    <a:t>y redes (AT y BT)</a:t>
                  </a:r>
                  <a:endParaRPr lang="es-VE" sz="1240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91" name="69 Conector recto de flecha"/>
                <p:cNvCxnSpPr/>
                <p:nvPr/>
              </p:nvCxnSpPr>
              <p:spPr>
                <a:xfrm flipH="1">
                  <a:off x="2916535" y="2790453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19 Grupo"/>
              <p:cNvGrpSpPr/>
              <p:nvPr/>
            </p:nvGrpSpPr>
            <p:grpSpPr>
              <a:xfrm>
                <a:off x="3060396" y="2040427"/>
                <a:ext cx="2633032" cy="552743"/>
                <a:chOff x="2340471" y="1160965"/>
                <a:chExt cx="2414453" cy="506857"/>
              </a:xfrm>
            </p:grpSpPr>
            <p:sp>
              <p:nvSpPr>
                <p:cNvPr id="88" name="39 Cuadro de texto"/>
                <p:cNvSpPr txBox="1"/>
                <p:nvPr/>
              </p:nvSpPr>
              <p:spPr>
                <a:xfrm>
                  <a:off x="2608654" y="1160965"/>
                  <a:ext cx="2146270" cy="506857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Times New Roman"/>
                    </a:rPr>
                    <a:t>Obras inconclusas y por definir</a:t>
                  </a:r>
                  <a:endParaRPr lang="es-VE" sz="1240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89" name="69 Conector recto de flecha"/>
                <p:cNvCxnSpPr/>
                <p:nvPr/>
              </p:nvCxnSpPr>
              <p:spPr>
                <a:xfrm>
                  <a:off x="2340471" y="1407119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20 Grupo"/>
              <p:cNvGrpSpPr/>
              <p:nvPr/>
            </p:nvGrpSpPr>
            <p:grpSpPr>
              <a:xfrm>
                <a:off x="2552354" y="1211258"/>
                <a:ext cx="2365508" cy="614932"/>
                <a:chOff x="2726341" y="1650505"/>
                <a:chExt cx="2169137" cy="563884"/>
              </a:xfrm>
            </p:grpSpPr>
            <p:sp>
              <p:nvSpPr>
                <p:cNvPr id="86" name="37 Cuadro de texto"/>
                <p:cNvSpPr txBox="1"/>
                <p:nvPr/>
              </p:nvSpPr>
              <p:spPr>
                <a:xfrm>
                  <a:off x="2988543" y="1650505"/>
                  <a:ext cx="1906935" cy="563884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5">
                          <a:lumMod val="75000"/>
                        </a:schemeClr>
                      </a:solidFill>
                      <a:latin typeface="Calibri"/>
                      <a:ea typeface="Calibri"/>
                      <a:cs typeface="Times New Roman"/>
                    </a:rPr>
                    <a:t>Incumplimiento Planificación Integral</a:t>
                  </a:r>
                  <a:endParaRPr lang="es-VE" sz="1240" dirty="0">
                    <a:solidFill>
                      <a:schemeClr val="accent5">
                        <a:lumMod val="75000"/>
                      </a:schemeClr>
                    </a:solidFill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87" name="69 Conector recto de flecha"/>
                <p:cNvCxnSpPr/>
                <p:nvPr/>
              </p:nvCxnSpPr>
              <p:spPr>
                <a:xfrm>
                  <a:off x="2726341" y="1980382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21 Grupo"/>
              <p:cNvGrpSpPr/>
              <p:nvPr/>
            </p:nvGrpSpPr>
            <p:grpSpPr>
              <a:xfrm>
                <a:off x="1573585" y="720518"/>
                <a:ext cx="2442434" cy="3074875"/>
                <a:chOff x="1442954" y="624439"/>
                <a:chExt cx="2239677" cy="2819616"/>
              </a:xfrm>
            </p:grpSpPr>
            <p:cxnSp>
              <p:nvCxnSpPr>
                <p:cNvPr id="82" name="24 Conector recto"/>
                <p:cNvCxnSpPr/>
                <p:nvPr/>
              </p:nvCxnSpPr>
              <p:spPr>
                <a:xfrm flipH="1" flipV="1">
                  <a:off x="2052440" y="972271"/>
                  <a:ext cx="1630191" cy="2471784"/>
                </a:xfrm>
                <a:prstGeom prst="line">
                  <a:avLst/>
                </a:prstGeom>
                <a:ln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grpSp>
              <p:nvGrpSpPr>
                <p:cNvPr id="83" name="82 Grupo"/>
                <p:cNvGrpSpPr/>
                <p:nvPr/>
              </p:nvGrpSpPr>
              <p:grpSpPr>
                <a:xfrm>
                  <a:off x="1442954" y="624439"/>
                  <a:ext cx="1574955" cy="405273"/>
                  <a:chOff x="1442954" y="624439"/>
                  <a:chExt cx="1574955" cy="405273"/>
                </a:xfrm>
              </p:grpSpPr>
              <p:sp>
                <p:nvSpPr>
                  <p:cNvPr id="84" name="83 Rectángulo redondeado"/>
                  <p:cNvSpPr/>
                  <p:nvPr/>
                </p:nvSpPr>
                <p:spPr>
                  <a:xfrm>
                    <a:off x="1476375" y="630744"/>
                    <a:ext cx="1493260" cy="360040"/>
                  </a:xfrm>
                  <a:prstGeom prst="roundRect">
                    <a:avLst>
                      <a:gd name="adj" fmla="val 50000"/>
                    </a:avLst>
                  </a:prstGeom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VE" sz="1949"/>
                  </a:p>
                </p:txBody>
              </p:sp>
              <p:sp>
                <p:nvSpPr>
                  <p:cNvPr id="85" name="84 Rectángulo"/>
                  <p:cNvSpPr/>
                  <p:nvPr/>
                </p:nvSpPr>
                <p:spPr>
                  <a:xfrm>
                    <a:off x="1442954" y="624439"/>
                    <a:ext cx="1574955" cy="40527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11"/>
                      </a:spcAft>
                    </a:pPr>
                    <a:r>
                      <a:rPr lang="es-MX" sz="1595" b="1" dirty="0">
                        <a:solidFill>
                          <a:schemeClr val="bg1"/>
                        </a:solidFill>
                        <a:ea typeface="Calibri"/>
                        <a:cs typeface="Times New Roman"/>
                      </a:rPr>
                      <a:t>Planificación</a:t>
                    </a:r>
                    <a:endParaRPr lang="es-VE" sz="1595" dirty="0">
                      <a:solidFill>
                        <a:schemeClr val="bg1"/>
                      </a:solidFill>
                      <a:ea typeface="Calibri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23" name="22 Grupo"/>
              <p:cNvGrpSpPr/>
              <p:nvPr/>
            </p:nvGrpSpPr>
            <p:grpSpPr>
              <a:xfrm>
                <a:off x="4265631" y="2591848"/>
                <a:ext cx="2134060" cy="730790"/>
                <a:chOff x="3911522" y="2340422"/>
                <a:chExt cx="1956903" cy="670124"/>
              </a:xfrm>
            </p:grpSpPr>
            <p:sp>
              <p:nvSpPr>
                <p:cNvPr id="80" name="22 Cuadro de texto"/>
                <p:cNvSpPr txBox="1"/>
                <p:nvPr/>
              </p:nvSpPr>
              <p:spPr>
                <a:xfrm>
                  <a:off x="3911522" y="2340422"/>
                  <a:ext cx="1944217" cy="67012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6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Escases stock equipos, materiales y 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6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herramientas de trabajo</a:t>
                  </a:r>
                  <a:endParaRPr lang="es-VE" sz="1240" dirty="0">
                    <a:solidFill>
                      <a:schemeClr val="accent6">
                        <a:lumMod val="75000"/>
                      </a:schemeClr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81" name="69 Conector recto de flecha"/>
                <p:cNvCxnSpPr/>
                <p:nvPr/>
              </p:nvCxnSpPr>
              <p:spPr>
                <a:xfrm flipH="1">
                  <a:off x="5541835" y="2704600"/>
                  <a:ext cx="326590" cy="0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23 Grupo"/>
              <p:cNvGrpSpPr/>
              <p:nvPr/>
            </p:nvGrpSpPr>
            <p:grpSpPr>
              <a:xfrm>
                <a:off x="4636010" y="739758"/>
                <a:ext cx="2286344" cy="3043572"/>
                <a:chOff x="4251153" y="642082"/>
                <a:chExt cx="2096545" cy="2790912"/>
              </a:xfrm>
            </p:grpSpPr>
            <p:cxnSp>
              <p:nvCxnSpPr>
                <p:cNvPr id="76" name="16 Conector recto"/>
                <p:cNvCxnSpPr/>
                <p:nvPr/>
              </p:nvCxnSpPr>
              <p:spPr>
                <a:xfrm flipH="1" flipV="1">
                  <a:off x="4644727" y="792250"/>
                  <a:ext cx="1702971" cy="2640744"/>
                </a:xfrm>
                <a:prstGeom prst="line">
                  <a:avLst/>
                </a:prstGeom>
                <a:ln/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76 Grupo"/>
                <p:cNvGrpSpPr/>
                <p:nvPr/>
              </p:nvGrpSpPr>
              <p:grpSpPr>
                <a:xfrm>
                  <a:off x="4251153" y="642082"/>
                  <a:ext cx="969638" cy="376197"/>
                  <a:chOff x="4251153" y="642082"/>
                  <a:chExt cx="969638" cy="376197"/>
                </a:xfrm>
              </p:grpSpPr>
              <p:sp>
                <p:nvSpPr>
                  <p:cNvPr id="78" name="77 Rectángulo redondeado"/>
                  <p:cNvSpPr/>
                  <p:nvPr/>
                </p:nvSpPr>
                <p:spPr>
                  <a:xfrm>
                    <a:off x="4251153" y="642082"/>
                    <a:ext cx="969638" cy="360040"/>
                  </a:xfrm>
                  <a:prstGeom prst="roundRect">
                    <a:avLst>
                      <a:gd name="adj" fmla="val 50000"/>
                    </a:avLst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VE" sz="1949"/>
                  </a:p>
                </p:txBody>
              </p:sp>
              <p:sp>
                <p:nvSpPr>
                  <p:cNvPr id="79" name="78 Rectángulo"/>
                  <p:cNvSpPr/>
                  <p:nvPr/>
                </p:nvSpPr>
                <p:spPr>
                  <a:xfrm>
                    <a:off x="4297333" y="652825"/>
                    <a:ext cx="854192" cy="3654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VE" sz="1595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Equipos</a:t>
                    </a:r>
                  </a:p>
                </p:txBody>
              </p:sp>
            </p:grpSp>
          </p:grpSp>
          <p:grpSp>
            <p:nvGrpSpPr>
              <p:cNvPr id="25" name="24 Grupo"/>
              <p:cNvGrpSpPr/>
              <p:nvPr/>
            </p:nvGrpSpPr>
            <p:grpSpPr>
              <a:xfrm>
                <a:off x="8060349" y="1586012"/>
                <a:ext cx="4105925" cy="559225"/>
                <a:chOff x="7391224" y="1418084"/>
                <a:chExt cx="3765074" cy="512801"/>
              </a:xfrm>
            </p:grpSpPr>
            <p:sp>
              <p:nvSpPr>
                <p:cNvPr id="74" name="73 Rectángulo"/>
                <p:cNvSpPr/>
                <p:nvPr/>
              </p:nvSpPr>
              <p:spPr>
                <a:xfrm>
                  <a:off x="7734721" y="1418084"/>
                  <a:ext cx="3421577" cy="5128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s-VE" sz="1240" b="1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Politización del sector y descapitalización </a:t>
                  </a:r>
                </a:p>
                <a:p>
                  <a:r>
                    <a:rPr lang="es-VE" sz="1240" b="1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de su recurso humano</a:t>
                  </a:r>
                  <a:endParaRPr lang="es-VE" sz="124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75" name="69 Conector recto de flecha"/>
                <p:cNvCxnSpPr/>
                <p:nvPr/>
              </p:nvCxnSpPr>
              <p:spPr>
                <a:xfrm>
                  <a:off x="7391224" y="1638325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25 Grupo"/>
              <p:cNvGrpSpPr/>
              <p:nvPr/>
            </p:nvGrpSpPr>
            <p:grpSpPr>
              <a:xfrm>
                <a:off x="8430966" y="2122795"/>
                <a:ext cx="3613864" cy="502535"/>
                <a:chOff x="7673875" y="1831947"/>
                <a:chExt cx="3313861" cy="460817"/>
              </a:xfrm>
            </p:grpSpPr>
            <p:sp>
              <p:nvSpPr>
                <p:cNvPr id="72" name="72 Cuadro de texto"/>
                <p:cNvSpPr txBox="1"/>
                <p:nvPr/>
              </p:nvSpPr>
              <p:spPr>
                <a:xfrm>
                  <a:off x="7904137" y="1831947"/>
                  <a:ext cx="3083599" cy="46081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s-MX" sz="1240" b="1" dirty="0">
                      <a:solidFill>
                        <a:schemeClr val="accent3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Desmotivación en Personal Técnico y Administrativo</a:t>
                  </a:r>
                  <a:endParaRPr lang="es-VE" sz="1240" dirty="0">
                    <a:solidFill>
                      <a:schemeClr val="accent3">
                        <a:lumMod val="75000"/>
                      </a:schemeClr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73" name="69 Conector recto de flecha"/>
                <p:cNvCxnSpPr/>
                <p:nvPr/>
              </p:nvCxnSpPr>
              <p:spPr>
                <a:xfrm>
                  <a:off x="7673875" y="2077412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26 Grupo"/>
              <p:cNvGrpSpPr/>
              <p:nvPr/>
            </p:nvGrpSpPr>
            <p:grpSpPr>
              <a:xfrm>
                <a:off x="8696911" y="2680652"/>
                <a:ext cx="3190408" cy="235582"/>
                <a:chOff x="7949542" y="2415504"/>
                <a:chExt cx="2925558" cy="216025"/>
              </a:xfrm>
            </p:grpSpPr>
            <p:sp>
              <p:nvSpPr>
                <p:cNvPr id="70" name="13 Cuadro de texto"/>
                <p:cNvSpPr txBox="1"/>
                <p:nvPr/>
              </p:nvSpPr>
              <p:spPr>
                <a:xfrm>
                  <a:off x="8219727" y="2415504"/>
                  <a:ext cx="2655373" cy="21602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s-MX" sz="1240" b="1" dirty="0">
                      <a:solidFill>
                        <a:schemeClr val="accent3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Falta de Formación, Capacitación </a:t>
                  </a:r>
                </a:p>
              </p:txBody>
            </p:sp>
            <p:cxnSp>
              <p:nvCxnSpPr>
                <p:cNvPr id="71" name="69 Conector recto de flecha"/>
                <p:cNvCxnSpPr/>
                <p:nvPr/>
              </p:nvCxnSpPr>
              <p:spPr>
                <a:xfrm>
                  <a:off x="7949542" y="2535341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27 Grupo"/>
              <p:cNvGrpSpPr/>
              <p:nvPr/>
            </p:nvGrpSpPr>
            <p:grpSpPr>
              <a:xfrm>
                <a:off x="8970531" y="2999367"/>
                <a:ext cx="2007669" cy="334082"/>
                <a:chOff x="8225848" y="2714121"/>
                <a:chExt cx="1841004" cy="306350"/>
              </a:xfrm>
            </p:grpSpPr>
            <p:sp>
              <p:nvSpPr>
                <p:cNvPr id="68" name="67 Rectángulo"/>
                <p:cNvSpPr/>
                <p:nvPr/>
              </p:nvSpPr>
              <p:spPr>
                <a:xfrm>
                  <a:off x="8486552" y="2714121"/>
                  <a:ext cx="1580300" cy="3063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r>
                    <a:rPr lang="es-VE" sz="1240" b="1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Corrupción desatada</a:t>
                  </a:r>
                  <a:endParaRPr lang="es-VE" sz="124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  <p:cxnSp>
              <p:nvCxnSpPr>
                <p:cNvPr id="69" name="69 Conector recto de flecha"/>
                <p:cNvCxnSpPr/>
                <p:nvPr/>
              </p:nvCxnSpPr>
              <p:spPr>
                <a:xfrm>
                  <a:off x="8225848" y="2860792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28 Grupo"/>
              <p:cNvGrpSpPr/>
              <p:nvPr/>
            </p:nvGrpSpPr>
            <p:grpSpPr>
              <a:xfrm>
                <a:off x="6499994" y="2272889"/>
                <a:ext cx="2021334" cy="538451"/>
                <a:chOff x="5960396" y="2047939"/>
                <a:chExt cx="1853534" cy="493752"/>
              </a:xfrm>
            </p:grpSpPr>
            <p:sp>
              <p:nvSpPr>
                <p:cNvPr id="66" name="11 Cuadro de texto"/>
                <p:cNvSpPr txBox="1"/>
                <p:nvPr/>
              </p:nvSpPr>
              <p:spPr>
                <a:xfrm>
                  <a:off x="5960396" y="2047939"/>
                  <a:ext cx="1771563" cy="49375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3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Desconocimiento de </a:t>
                  </a:r>
                </a:p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3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Objetivos y Procesos</a:t>
                  </a:r>
                  <a:endParaRPr lang="es-VE" sz="1240" dirty="0">
                    <a:solidFill>
                      <a:schemeClr val="accent3">
                        <a:lumMod val="75000"/>
                      </a:schemeClr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67" name="69 Conector recto de flecha"/>
                <p:cNvCxnSpPr/>
                <p:nvPr/>
              </p:nvCxnSpPr>
              <p:spPr>
                <a:xfrm flipH="1">
                  <a:off x="7487340" y="2326888"/>
                  <a:ext cx="32659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29 Grupo"/>
              <p:cNvGrpSpPr/>
              <p:nvPr/>
            </p:nvGrpSpPr>
            <p:grpSpPr>
              <a:xfrm>
                <a:off x="7779331" y="1178380"/>
                <a:ext cx="3489502" cy="392615"/>
                <a:chOff x="5490946" y="1812048"/>
                <a:chExt cx="3347366" cy="360023"/>
              </a:xfrm>
            </p:grpSpPr>
            <p:sp>
              <p:nvSpPr>
                <p:cNvPr id="64" name="17 Cuadro de texto"/>
                <p:cNvSpPr txBox="1"/>
                <p:nvPr/>
              </p:nvSpPr>
              <p:spPr>
                <a:xfrm>
                  <a:off x="5994775" y="1812048"/>
                  <a:ext cx="2843537" cy="360023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3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Dirección Ejecutiva sin experticia</a:t>
                  </a:r>
                  <a:endParaRPr lang="es-VE" sz="1240" dirty="0">
                    <a:solidFill>
                      <a:schemeClr val="accent3">
                        <a:lumMod val="75000"/>
                      </a:schemeClr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65" name="69 Conector recto de flecha"/>
                <p:cNvCxnSpPr/>
                <p:nvPr/>
              </p:nvCxnSpPr>
              <p:spPr>
                <a:xfrm>
                  <a:off x="5490946" y="1992276"/>
                  <a:ext cx="47158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30 Grupo"/>
              <p:cNvGrpSpPr/>
              <p:nvPr/>
            </p:nvGrpSpPr>
            <p:grpSpPr>
              <a:xfrm>
                <a:off x="7057954" y="768237"/>
                <a:ext cx="2286343" cy="3043573"/>
                <a:chOff x="8475594" y="657684"/>
                <a:chExt cx="2096545" cy="2790913"/>
              </a:xfrm>
            </p:grpSpPr>
            <p:cxnSp>
              <p:nvCxnSpPr>
                <p:cNvPr id="60" name="16 Conector recto"/>
                <p:cNvCxnSpPr/>
                <p:nvPr/>
              </p:nvCxnSpPr>
              <p:spPr>
                <a:xfrm flipH="1" flipV="1">
                  <a:off x="8869168" y="807853"/>
                  <a:ext cx="1702971" cy="2640744"/>
                </a:xfrm>
                <a:prstGeom prst="line">
                  <a:avLst/>
                </a:prstGeom>
                <a:ln/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60 Grupo"/>
                <p:cNvGrpSpPr/>
                <p:nvPr/>
              </p:nvGrpSpPr>
              <p:grpSpPr>
                <a:xfrm>
                  <a:off x="8475594" y="657684"/>
                  <a:ext cx="1200505" cy="366558"/>
                  <a:chOff x="8475594" y="657684"/>
                  <a:chExt cx="1200505" cy="366558"/>
                </a:xfrm>
              </p:grpSpPr>
              <p:sp>
                <p:nvSpPr>
                  <p:cNvPr id="62" name="61 Rectángulo redondeado"/>
                  <p:cNvSpPr/>
                  <p:nvPr/>
                </p:nvSpPr>
                <p:spPr>
                  <a:xfrm>
                    <a:off x="8475594" y="657684"/>
                    <a:ext cx="1112292" cy="360040"/>
                  </a:xfrm>
                  <a:prstGeom prst="roundRect">
                    <a:avLst>
                      <a:gd name="adj" fmla="val 50000"/>
                    </a:avLst>
                  </a:prstGeom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VE" sz="1949"/>
                  </a:p>
                </p:txBody>
              </p:sp>
              <p:sp>
                <p:nvSpPr>
                  <p:cNvPr id="63" name="62 Rectángulo"/>
                  <p:cNvSpPr/>
                  <p:nvPr/>
                </p:nvSpPr>
                <p:spPr>
                  <a:xfrm>
                    <a:off x="8516573" y="658788"/>
                    <a:ext cx="1159526" cy="3654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VE" sz="1595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Personal</a:t>
                    </a:r>
                  </a:p>
                </p:txBody>
              </p:sp>
            </p:grpSp>
          </p:grpSp>
          <p:grpSp>
            <p:nvGrpSpPr>
              <p:cNvPr id="32" name="31 Grupo"/>
              <p:cNvGrpSpPr/>
              <p:nvPr/>
            </p:nvGrpSpPr>
            <p:grpSpPr>
              <a:xfrm>
                <a:off x="6922707" y="3789361"/>
                <a:ext cx="2428209" cy="3001532"/>
                <a:chOff x="6348022" y="3438525"/>
                <a:chExt cx="2226633" cy="2752363"/>
              </a:xfrm>
            </p:grpSpPr>
            <p:cxnSp>
              <p:nvCxnSpPr>
                <p:cNvPr id="56" name="35 Conector recto"/>
                <p:cNvCxnSpPr/>
                <p:nvPr/>
              </p:nvCxnSpPr>
              <p:spPr>
                <a:xfrm flipV="1">
                  <a:off x="7133534" y="3438525"/>
                  <a:ext cx="1441121" cy="2589199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56 Grupo"/>
                <p:cNvGrpSpPr/>
                <p:nvPr/>
              </p:nvGrpSpPr>
              <p:grpSpPr>
                <a:xfrm>
                  <a:off x="6348022" y="5808833"/>
                  <a:ext cx="1790213" cy="382055"/>
                  <a:chOff x="6348022" y="5808833"/>
                  <a:chExt cx="1790213" cy="382055"/>
                </a:xfrm>
              </p:grpSpPr>
              <p:sp>
                <p:nvSpPr>
                  <p:cNvPr id="58" name="57 Rectángulo redondeado"/>
                  <p:cNvSpPr/>
                  <p:nvPr/>
                </p:nvSpPr>
                <p:spPr>
                  <a:xfrm>
                    <a:off x="6361089" y="5830848"/>
                    <a:ext cx="1777146" cy="3600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VE" sz="1949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58 Rectángulo"/>
                  <p:cNvSpPr/>
                  <p:nvPr/>
                </p:nvSpPr>
                <p:spPr>
                  <a:xfrm>
                    <a:off x="6348022" y="5808833"/>
                    <a:ext cx="1610260" cy="3654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VE" sz="1595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Medio Ambiente</a:t>
                    </a:r>
                  </a:p>
                </p:txBody>
              </p:sp>
            </p:grpSp>
          </p:grpSp>
          <p:grpSp>
            <p:nvGrpSpPr>
              <p:cNvPr id="33" name="32 Grupo"/>
              <p:cNvGrpSpPr/>
              <p:nvPr/>
            </p:nvGrpSpPr>
            <p:grpSpPr>
              <a:xfrm>
                <a:off x="903289" y="3798162"/>
                <a:ext cx="3112729" cy="3045324"/>
                <a:chOff x="828303" y="3446594"/>
                <a:chExt cx="2854328" cy="2792519"/>
              </a:xfrm>
            </p:grpSpPr>
            <p:cxnSp>
              <p:nvCxnSpPr>
                <p:cNvPr id="52" name="30 Conector recto"/>
                <p:cNvCxnSpPr/>
                <p:nvPr/>
              </p:nvCxnSpPr>
              <p:spPr>
                <a:xfrm flipV="1">
                  <a:off x="1692399" y="3446594"/>
                  <a:ext cx="1990232" cy="254570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53" name="52 Grupo"/>
                <p:cNvGrpSpPr/>
                <p:nvPr/>
              </p:nvGrpSpPr>
              <p:grpSpPr>
                <a:xfrm>
                  <a:off x="828303" y="5833839"/>
                  <a:ext cx="1934423" cy="405274"/>
                  <a:chOff x="955213" y="6698541"/>
                  <a:chExt cx="1934423" cy="405274"/>
                </a:xfrm>
              </p:grpSpPr>
              <p:sp>
                <p:nvSpPr>
                  <p:cNvPr id="54" name="53 Rectángulo redondeado"/>
                  <p:cNvSpPr/>
                  <p:nvPr/>
                </p:nvSpPr>
                <p:spPr>
                  <a:xfrm>
                    <a:off x="955213" y="6714600"/>
                    <a:ext cx="1934423" cy="3600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00000"/>
                  </a:solidFill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VE" sz="1949"/>
                  </a:p>
                </p:txBody>
              </p:sp>
              <p:sp>
                <p:nvSpPr>
                  <p:cNvPr id="55" name="54 Rectángulo"/>
                  <p:cNvSpPr/>
                  <p:nvPr/>
                </p:nvSpPr>
                <p:spPr>
                  <a:xfrm>
                    <a:off x="1116838" y="6698541"/>
                    <a:ext cx="1611175" cy="40527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11"/>
                      </a:spcAft>
                    </a:pPr>
                    <a:r>
                      <a:rPr lang="es-MX" sz="1595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ea typeface="Calibri"/>
                        <a:cs typeface="Times New Roman"/>
                      </a:rPr>
                      <a:t>Comercialización</a:t>
                    </a:r>
                    <a:endParaRPr lang="es-VE" sz="1595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ea typeface="Calibri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34" name="33 Grupo"/>
              <p:cNvGrpSpPr/>
              <p:nvPr/>
            </p:nvGrpSpPr>
            <p:grpSpPr>
              <a:xfrm>
                <a:off x="3462060" y="3798162"/>
                <a:ext cx="3460294" cy="2996360"/>
                <a:chOff x="3174658" y="3446594"/>
                <a:chExt cx="3173039" cy="2747620"/>
              </a:xfrm>
            </p:grpSpPr>
            <p:cxnSp>
              <p:nvCxnSpPr>
                <p:cNvPr id="48" name="34 Conector recto"/>
                <p:cNvCxnSpPr/>
                <p:nvPr/>
              </p:nvCxnSpPr>
              <p:spPr>
                <a:xfrm flipV="1">
                  <a:off x="4718702" y="3446594"/>
                  <a:ext cx="1628995" cy="254570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48 Grupo"/>
                <p:cNvGrpSpPr/>
                <p:nvPr/>
              </p:nvGrpSpPr>
              <p:grpSpPr>
                <a:xfrm>
                  <a:off x="3174658" y="5788940"/>
                  <a:ext cx="2877217" cy="405274"/>
                  <a:chOff x="3174658" y="6485555"/>
                  <a:chExt cx="2877217" cy="405274"/>
                </a:xfrm>
              </p:grpSpPr>
              <p:sp>
                <p:nvSpPr>
                  <p:cNvPr id="50" name="49 Rectángulo redondeado"/>
                  <p:cNvSpPr/>
                  <p:nvPr/>
                </p:nvSpPr>
                <p:spPr>
                  <a:xfrm>
                    <a:off x="3247889" y="6527463"/>
                    <a:ext cx="2739464" cy="36004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7030A0"/>
                  </a:solidFill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VE" sz="1949"/>
                  </a:p>
                </p:txBody>
              </p:sp>
              <p:sp>
                <p:nvSpPr>
                  <p:cNvPr id="51" name="50 Rectángulo"/>
                  <p:cNvSpPr/>
                  <p:nvPr/>
                </p:nvSpPr>
                <p:spPr>
                  <a:xfrm>
                    <a:off x="3174658" y="6485555"/>
                    <a:ext cx="2877217" cy="40527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11"/>
                      </a:spcAft>
                    </a:pPr>
                    <a:r>
                      <a:rPr lang="es-MX" sz="1595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ea typeface="Calibri"/>
                        <a:cs typeface="Times New Roman"/>
                      </a:rPr>
                      <a:t>Producción Energía Eléctrica</a:t>
                    </a:r>
                    <a:endParaRPr lang="es-VE" sz="1595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ea typeface="Calibri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35" name="34 Grupo"/>
              <p:cNvGrpSpPr/>
              <p:nvPr/>
            </p:nvGrpSpPr>
            <p:grpSpPr>
              <a:xfrm>
                <a:off x="8363341" y="5414762"/>
                <a:ext cx="3744251" cy="651879"/>
                <a:chOff x="7751988" y="4603129"/>
                <a:chExt cx="3433424" cy="597764"/>
              </a:xfrm>
            </p:grpSpPr>
            <p:sp>
              <p:nvSpPr>
                <p:cNvPr id="46" name="75 Cuadro de texto"/>
                <p:cNvSpPr txBox="1"/>
                <p:nvPr/>
              </p:nvSpPr>
              <p:spPr>
                <a:xfrm>
                  <a:off x="8021446" y="4603129"/>
                  <a:ext cx="3163966" cy="59776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418" b="1" dirty="0">
                      <a:solidFill>
                        <a:srgbClr val="00B050"/>
                      </a:solidFill>
                      <a:ea typeface="Calibri"/>
                      <a:cs typeface="Times New Roman"/>
                    </a:rPr>
                    <a:t>Uso de  fuentes de energía primarias renovables</a:t>
                  </a:r>
                  <a:endParaRPr lang="es-VE" sz="1418" dirty="0">
                    <a:solidFill>
                      <a:srgbClr val="00B05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47" name="69 Conector recto de flecha"/>
                <p:cNvCxnSpPr/>
                <p:nvPr/>
              </p:nvCxnSpPr>
              <p:spPr>
                <a:xfrm>
                  <a:off x="7751988" y="4902011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35 Grupo"/>
              <p:cNvGrpSpPr/>
              <p:nvPr/>
            </p:nvGrpSpPr>
            <p:grpSpPr>
              <a:xfrm>
                <a:off x="353601" y="3304688"/>
                <a:ext cx="12887467" cy="991769"/>
                <a:chOff x="324247" y="2994085"/>
                <a:chExt cx="11817622" cy="909438"/>
              </a:xfrm>
            </p:grpSpPr>
            <p:cxnSp>
              <p:nvCxnSpPr>
                <p:cNvPr id="43" name="57 Conector recto"/>
                <p:cNvCxnSpPr/>
                <p:nvPr/>
              </p:nvCxnSpPr>
              <p:spPr>
                <a:xfrm flipV="1">
                  <a:off x="324247" y="3432993"/>
                  <a:ext cx="10258812" cy="11064"/>
                </a:xfrm>
                <a:prstGeom prst="line">
                  <a:avLst/>
                </a:prstGeom>
                <a:ln w="38100">
                  <a:solidFill>
                    <a:srgbClr val="FFCC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43 Rectángulo redondeado"/>
                <p:cNvSpPr/>
                <p:nvPr/>
              </p:nvSpPr>
              <p:spPr>
                <a:xfrm>
                  <a:off x="9978826" y="2994085"/>
                  <a:ext cx="2082726" cy="891152"/>
                </a:xfrm>
                <a:prstGeom prst="roundRect">
                  <a:avLst/>
                </a:prstGeom>
                <a:solidFill>
                  <a:srgbClr val="FFCC00"/>
                </a:solidFill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1949"/>
                </a:p>
              </p:txBody>
            </p:sp>
            <p:sp>
              <p:nvSpPr>
                <p:cNvPr id="45" name="44 Rectángulo"/>
                <p:cNvSpPr/>
                <p:nvPr/>
              </p:nvSpPr>
              <p:spPr>
                <a:xfrm>
                  <a:off x="9898508" y="2998837"/>
                  <a:ext cx="2243361" cy="9046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8"/>
                    </a:spcAft>
                  </a:pPr>
                  <a:r>
                    <a:rPr lang="es-MX" sz="1506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¿Por qué se deteriora la calidad del servicio eléctrico?</a:t>
                  </a:r>
                  <a:endParaRPr lang="es-VE" sz="1506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37" name="7170 Grupo"/>
              <p:cNvGrpSpPr/>
              <p:nvPr/>
            </p:nvGrpSpPr>
            <p:grpSpPr>
              <a:xfrm>
                <a:off x="5575006" y="1355030"/>
                <a:ext cx="2023171" cy="538145"/>
                <a:chOff x="4608749" y="1617973"/>
                <a:chExt cx="1993370" cy="450031"/>
              </a:xfrm>
            </p:grpSpPr>
            <p:sp>
              <p:nvSpPr>
                <p:cNvPr id="41" name="20 Cuadro de texto"/>
                <p:cNvSpPr txBox="1"/>
                <p:nvPr/>
              </p:nvSpPr>
              <p:spPr>
                <a:xfrm>
                  <a:off x="4868711" y="1617973"/>
                  <a:ext cx="1733408" cy="45003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103" tIns="44051" rIns="88103" bIns="4405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s-MX" sz="1240" b="1" dirty="0">
                      <a:solidFill>
                        <a:schemeClr val="accent6">
                          <a:lumMod val="75000"/>
                        </a:schemeClr>
                      </a:solidFill>
                      <a:ea typeface="Calibri"/>
                      <a:cs typeface="Times New Roman"/>
                    </a:rPr>
                    <a:t>Parque Automotor y aéreo deteriorado</a:t>
                  </a:r>
                  <a:endParaRPr lang="es-VE" sz="1240" dirty="0">
                    <a:solidFill>
                      <a:schemeClr val="accent6">
                        <a:lumMod val="75000"/>
                      </a:schemeClr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42" name="69 Conector recto de flecha"/>
                <p:cNvCxnSpPr/>
                <p:nvPr/>
              </p:nvCxnSpPr>
              <p:spPr>
                <a:xfrm>
                  <a:off x="4608749" y="1880650"/>
                  <a:ext cx="268812" cy="0"/>
                </a:xfrm>
                <a:prstGeom prst="straightConnector1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7197 Grupo"/>
              <p:cNvGrpSpPr/>
              <p:nvPr/>
            </p:nvGrpSpPr>
            <p:grpSpPr>
              <a:xfrm>
                <a:off x="8834502" y="4550966"/>
                <a:ext cx="3744251" cy="651879"/>
                <a:chOff x="7751988" y="4603129"/>
                <a:chExt cx="3433424" cy="597764"/>
              </a:xfrm>
            </p:grpSpPr>
            <p:sp>
              <p:nvSpPr>
                <p:cNvPr id="39" name="75 Cuadro de texto"/>
                <p:cNvSpPr txBox="1"/>
                <p:nvPr/>
              </p:nvSpPr>
              <p:spPr>
                <a:xfrm>
                  <a:off x="8021446" y="4603129"/>
                  <a:ext cx="3163966" cy="597764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88347" tIns="44174" rIns="88347" bIns="4417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11"/>
                    </a:spcAft>
                  </a:pPr>
                  <a:r>
                    <a:rPr lang="es-MX" sz="1418" b="1" dirty="0">
                      <a:solidFill>
                        <a:srgbClr val="00B050"/>
                      </a:solidFill>
                      <a:ea typeface="Calibri"/>
                      <a:cs typeface="Times New Roman"/>
                    </a:rPr>
                    <a:t>Preservar las cuentas de los ríos y embalses de las represas</a:t>
                  </a:r>
                  <a:endParaRPr lang="es-VE" sz="1418" dirty="0">
                    <a:solidFill>
                      <a:srgbClr val="00B050"/>
                    </a:solidFill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40" name="69 Conector recto de flecha"/>
                <p:cNvCxnSpPr/>
                <p:nvPr/>
              </p:nvCxnSpPr>
              <p:spPr>
                <a:xfrm>
                  <a:off x="7751988" y="4902011"/>
                  <a:ext cx="326590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5 Rectángulo"/>
            <p:cNvSpPr/>
            <p:nvPr/>
          </p:nvSpPr>
          <p:spPr>
            <a:xfrm>
              <a:off x="9128354" y="6390205"/>
              <a:ext cx="4025125" cy="977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_tradnl" sz="1595" b="1" dirty="0"/>
                <a:t>Conclusión: Estas causas en su mayoría  son producto del Modelo de gestión centralizado  y estatizado</a:t>
              </a: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4035337" y="116633"/>
            <a:ext cx="422722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b="1" dirty="0"/>
              <a:t>8</a:t>
            </a:r>
            <a:r>
              <a:rPr lang="es-VE" sz="2400" b="1" dirty="0" smtClean="0"/>
              <a:t>.- CAUSAS  vs EFECTO: </a:t>
            </a:r>
            <a:r>
              <a:rPr lang="es-VE" sz="2400" b="1" i="1" u="sng" dirty="0" smtClean="0">
                <a:solidFill>
                  <a:srgbClr val="C00000"/>
                </a:solidFill>
              </a:rPr>
              <a:t>CRISIS</a:t>
            </a:r>
            <a:endParaRPr lang="es-VE" sz="2400" b="1" i="1" u="sng" dirty="0">
              <a:solidFill>
                <a:srgbClr val="C00000"/>
              </a:solidFill>
            </a:endParaRPr>
          </a:p>
        </p:txBody>
      </p:sp>
      <p:sp>
        <p:nvSpPr>
          <p:cNvPr id="117" name="116 Rectángulo"/>
          <p:cNvSpPr/>
          <p:nvPr/>
        </p:nvSpPr>
        <p:spPr>
          <a:xfrm>
            <a:off x="9558709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1406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Oval 3"/>
          <p:cNvSpPr>
            <a:spLocks noChangeArrowheads="1"/>
          </p:cNvSpPr>
          <p:nvPr/>
        </p:nvSpPr>
        <p:spPr bwMode="auto">
          <a:xfrm>
            <a:off x="4417362" y="2860529"/>
            <a:ext cx="4338291" cy="173321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1"/>
            </a:solidFill>
          </a:ln>
          <a:effectLst/>
          <a:extLst/>
        </p:spPr>
        <p:txBody>
          <a:bodyPr wrap="none" lIns="106666" tIns="53334" rIns="106666" bIns="53334" anchor="ctr"/>
          <a:lstStyle/>
          <a:p>
            <a:pPr>
              <a:lnSpc>
                <a:spcPct val="100000"/>
              </a:lnSpc>
            </a:pPr>
            <a:r>
              <a:rPr lang="es-ES_tradnl" sz="3800" b="1" dirty="0" smtClean="0">
                <a:solidFill>
                  <a:schemeClr val="bg1"/>
                </a:solidFill>
              </a:rPr>
              <a:t>  Baja </a:t>
            </a:r>
            <a:r>
              <a:rPr lang="es-ES_tradnl" sz="3800" b="1" dirty="0">
                <a:solidFill>
                  <a:schemeClr val="bg1"/>
                </a:solidFill>
              </a:rPr>
              <a:t>Calidad</a:t>
            </a:r>
          </a:p>
          <a:p>
            <a:pPr>
              <a:lnSpc>
                <a:spcPct val="100000"/>
              </a:lnSpc>
            </a:pPr>
            <a:r>
              <a:rPr lang="es-ES_tradnl" sz="3800" b="1" dirty="0" smtClean="0">
                <a:solidFill>
                  <a:schemeClr val="bg1"/>
                </a:solidFill>
              </a:rPr>
              <a:t>   del </a:t>
            </a:r>
            <a:r>
              <a:rPr lang="es-ES_tradnl" sz="3800" b="1" dirty="0">
                <a:solidFill>
                  <a:schemeClr val="bg1"/>
                </a:solidFill>
              </a:rPr>
              <a:t>Servicio</a:t>
            </a:r>
          </a:p>
        </p:txBody>
      </p:sp>
      <p:sp>
        <p:nvSpPr>
          <p:cNvPr id="176132" name="Oval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895667" y="2550450"/>
            <a:ext cx="3145262" cy="1507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  <a:extLst/>
        </p:spPr>
        <p:txBody>
          <a:bodyPr wrap="none" lIns="106666" tIns="53334" rIns="106666" bIns="53334" anchor="ctr"/>
          <a:lstStyle/>
          <a:p>
            <a:pPr algn="ctr">
              <a:lnSpc>
                <a:spcPct val="100000"/>
              </a:lnSpc>
            </a:pPr>
            <a:r>
              <a:rPr lang="es-ES_tradnl" sz="2200" b="1" dirty="0"/>
              <a:t>Morosidad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Sector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Público</a:t>
            </a:r>
          </a:p>
        </p:txBody>
      </p:sp>
      <p:sp>
        <p:nvSpPr>
          <p:cNvPr id="176133" name="Oval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8148" y="2550449"/>
            <a:ext cx="3145262" cy="1507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  <a:extLst/>
        </p:spPr>
        <p:txBody>
          <a:bodyPr wrap="none" lIns="106666" tIns="53334" rIns="106666" bIns="53334" anchor="ctr"/>
          <a:lstStyle/>
          <a:p>
            <a:pPr algn="ctr">
              <a:lnSpc>
                <a:spcPct val="100000"/>
              </a:lnSpc>
            </a:pPr>
            <a:r>
              <a:rPr lang="es-ES_tradnl" sz="2200" b="1" dirty="0"/>
              <a:t>Baja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Confiabilidad</a:t>
            </a:r>
          </a:p>
        </p:txBody>
      </p:sp>
      <p:sp>
        <p:nvSpPr>
          <p:cNvPr id="176134" name="Oval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0778" y="4779124"/>
            <a:ext cx="3145262" cy="1507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  <a:extLst/>
        </p:spPr>
        <p:txBody>
          <a:bodyPr wrap="none" lIns="106666" tIns="53334" rIns="106666" bIns="53334" anchor="ctr"/>
          <a:lstStyle/>
          <a:p>
            <a:pPr algn="ctr">
              <a:lnSpc>
                <a:spcPct val="100000"/>
              </a:lnSpc>
            </a:pPr>
            <a:r>
              <a:rPr lang="es-ES_tradnl" sz="2200" b="1" dirty="0"/>
              <a:t>Sistema Eléctrico 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Regional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en franco deterioro</a:t>
            </a:r>
          </a:p>
        </p:txBody>
      </p:sp>
      <p:sp>
        <p:nvSpPr>
          <p:cNvPr id="176135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44536" y="4779124"/>
            <a:ext cx="3145262" cy="1507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  <a:extLst/>
        </p:spPr>
        <p:txBody>
          <a:bodyPr wrap="none" lIns="106666" tIns="53334" rIns="106666" bIns="53334" anchor="ctr"/>
          <a:lstStyle/>
          <a:p>
            <a:pPr algn="ctr">
              <a:lnSpc>
                <a:spcPct val="100000"/>
              </a:lnSpc>
            </a:pPr>
            <a:r>
              <a:rPr lang="es-ES_tradnl" sz="2200" b="1" dirty="0"/>
              <a:t>Bajos niveles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de Inversión</a:t>
            </a:r>
          </a:p>
        </p:txBody>
      </p:sp>
      <p:sp>
        <p:nvSpPr>
          <p:cNvPr id="176136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33753" y="799815"/>
            <a:ext cx="3145262" cy="1507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/>
          <a:extLst/>
        </p:spPr>
        <p:txBody>
          <a:bodyPr wrap="none" lIns="106666" tIns="53334" rIns="106666" bIns="53334" anchor="ctr"/>
          <a:lstStyle/>
          <a:p>
            <a:pPr algn="ctr">
              <a:lnSpc>
                <a:spcPct val="100000"/>
              </a:lnSpc>
            </a:pPr>
            <a:r>
              <a:rPr lang="es-ES_tradnl" sz="2200" b="1" dirty="0"/>
              <a:t>Deficiente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Gestión</a:t>
            </a:r>
          </a:p>
          <a:p>
            <a:pPr algn="ctr">
              <a:lnSpc>
                <a:spcPct val="100000"/>
              </a:lnSpc>
            </a:pPr>
            <a:r>
              <a:rPr lang="es-ES_tradnl" sz="2200" b="1" dirty="0"/>
              <a:t>Comercial</a:t>
            </a:r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6064099" y="5418655"/>
            <a:ext cx="1084573" cy="452143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6666" tIns="53334" rIns="106666" bIns="53334" anchor="ctr"/>
          <a:lstStyle/>
          <a:p>
            <a:endParaRPr lang="es-ES"/>
          </a:p>
        </p:txBody>
      </p:sp>
      <p:sp>
        <p:nvSpPr>
          <p:cNvPr id="176139" name="AutoShape 11"/>
          <p:cNvSpPr>
            <a:spLocks noChangeArrowheads="1"/>
          </p:cNvSpPr>
          <p:nvPr/>
        </p:nvSpPr>
        <p:spPr bwMode="auto">
          <a:xfrm rot="18415147">
            <a:off x="10079833" y="4263408"/>
            <a:ext cx="753571" cy="650742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6666" tIns="53334" rIns="106666" bIns="53334" anchor="ctr"/>
          <a:lstStyle/>
          <a:p>
            <a:endParaRPr lang="es-ES"/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 rot="2960255">
            <a:off x="2053994" y="4244569"/>
            <a:ext cx="753571" cy="650742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6666" tIns="53334" rIns="106666" bIns="53334" anchor="ctr"/>
          <a:lstStyle/>
          <a:p>
            <a:endParaRPr lang="es-ES"/>
          </a:p>
        </p:txBody>
      </p:sp>
      <p:sp>
        <p:nvSpPr>
          <p:cNvPr id="176141" name="AutoShape 13"/>
          <p:cNvSpPr>
            <a:spLocks noChangeArrowheads="1"/>
          </p:cNvSpPr>
          <p:nvPr/>
        </p:nvSpPr>
        <p:spPr bwMode="auto">
          <a:xfrm rot="20505886">
            <a:off x="3516730" y="1910207"/>
            <a:ext cx="1084573" cy="452143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6666" tIns="53334" rIns="106666" bIns="53334" anchor="ctr"/>
          <a:lstStyle/>
          <a:p>
            <a:endParaRPr lang="es-ES"/>
          </a:p>
        </p:txBody>
      </p:sp>
      <p:sp>
        <p:nvSpPr>
          <p:cNvPr id="176142" name="AutoShape 14"/>
          <p:cNvSpPr>
            <a:spLocks noChangeArrowheads="1"/>
          </p:cNvSpPr>
          <p:nvPr/>
        </p:nvSpPr>
        <p:spPr bwMode="auto">
          <a:xfrm rot="1051322">
            <a:off x="8442901" y="1932552"/>
            <a:ext cx="1084573" cy="452143"/>
          </a:xfrm>
          <a:prstGeom prst="leftRightArrow">
            <a:avLst>
              <a:gd name="adj1" fmla="val 50000"/>
              <a:gd name="adj2" fmla="val 33333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6666" tIns="53334" rIns="106666" bIns="53334" anchor="ctr"/>
          <a:lstStyle/>
          <a:p>
            <a:endParaRPr lang="es-E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85901" y="188641"/>
            <a:ext cx="7200800" cy="4784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8091" tIns="54045" rIns="108091" bIns="54045">
            <a:spAutoFit/>
          </a:bodyPr>
          <a:lstStyle/>
          <a:p>
            <a:pPr>
              <a:lnSpc>
                <a:spcPct val="100000"/>
              </a:lnSpc>
            </a:pPr>
            <a:r>
              <a:rPr lang="es-ES_tradnl" sz="2400" b="1" dirty="0" smtClean="0"/>
              <a:t>Situación Estructural Sistema Eléctrico Nacional</a:t>
            </a:r>
            <a:r>
              <a:rPr lang="es-ES_tradnl" sz="2100" b="1" dirty="0" smtClean="0"/>
              <a:t>: </a:t>
            </a:r>
            <a:r>
              <a:rPr lang="es-ES_tradnl" sz="2400" b="1" i="1" u="sng" dirty="0" smtClean="0">
                <a:solidFill>
                  <a:srgbClr val="C00000"/>
                </a:solidFill>
              </a:rPr>
              <a:t>CRISIS</a:t>
            </a:r>
            <a:endParaRPr lang="es-ES_tradnl" sz="2400" b="1" i="1" u="sng" dirty="0">
              <a:solidFill>
                <a:srgbClr val="C0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0326667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1097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58 Cuadro de texto"/>
          <p:cNvSpPr txBox="1"/>
          <p:nvPr/>
        </p:nvSpPr>
        <p:spPr>
          <a:xfrm>
            <a:off x="1277789" y="118373"/>
            <a:ext cx="8712968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¿Que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hacer? </a:t>
            </a:r>
            <a:r>
              <a:rPr lang="es-MX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M</a:t>
            </a:r>
            <a:r>
              <a:rPr lang="es-MX" sz="2400" b="1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ediano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lang="es-MX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y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Largo Plazo: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Modernización/Actualización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los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Sistemas de Control y Registro</a:t>
            </a:r>
            <a:endParaRPr kumimoji="0" lang="es-V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0EEE9491-DCF8-454E-90FE-03C595CBB932}"/>
              </a:ext>
            </a:extLst>
          </p:cNvPr>
          <p:cNvGrpSpPr/>
          <p:nvPr/>
        </p:nvGrpSpPr>
        <p:grpSpPr>
          <a:xfrm>
            <a:off x="304508" y="1288609"/>
            <a:ext cx="7318204" cy="4516655"/>
            <a:chOff x="533297" y="918245"/>
            <a:chExt cx="7128792" cy="4529201"/>
          </a:xfrm>
        </p:grpSpPr>
        <p:pic>
          <p:nvPicPr>
            <p:cNvPr id="120" name="object 4">
              <a:extLst>
                <a:ext uri="{FF2B5EF4-FFF2-40B4-BE49-F238E27FC236}">
                  <a16:creationId xmlns="" xmlns:a16="http://schemas.microsoft.com/office/drawing/2014/main" id="{E9B7D670-5C98-4D60-B97E-92B38F6B4F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297" y="918245"/>
              <a:ext cx="7128792" cy="4529201"/>
            </a:xfrm>
            <a:prstGeom prst="rect">
              <a:avLst/>
            </a:prstGeom>
          </p:spPr>
        </p:pic>
        <p:sp>
          <p:nvSpPr>
            <p:cNvPr id="129" name="object 5">
              <a:extLst>
                <a:ext uri="{FF2B5EF4-FFF2-40B4-BE49-F238E27FC236}">
                  <a16:creationId xmlns="" xmlns:a16="http://schemas.microsoft.com/office/drawing/2014/main" id="{2AA47ACD-3050-484A-91D7-80C83ACB6F9C}"/>
                </a:ext>
              </a:extLst>
            </p:cNvPr>
            <p:cNvSpPr txBox="1"/>
            <p:nvPr/>
          </p:nvSpPr>
          <p:spPr>
            <a:xfrm>
              <a:off x="3780631" y="1243462"/>
              <a:ext cx="3240360" cy="50667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s-ES" sz="1600" b="1" spc="-5" dirty="0">
                  <a:solidFill>
                    <a:prstClr val="black"/>
                  </a:solidFill>
                  <a:cs typeface="Calibri"/>
                </a:rPr>
                <a:t>Dar el Salto a la Actualización Tecnológica</a:t>
              </a:r>
              <a:endParaRPr sz="16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2" name="object 5">
              <a:extLst>
                <a:ext uri="{FF2B5EF4-FFF2-40B4-BE49-F238E27FC236}">
                  <a16:creationId xmlns="" xmlns:a16="http://schemas.microsoft.com/office/drawing/2014/main" id="{1BEF213C-FB40-4286-BAF4-1B32FF33B4FE}"/>
                </a:ext>
              </a:extLst>
            </p:cNvPr>
            <p:cNvSpPr txBox="1"/>
            <p:nvPr/>
          </p:nvSpPr>
          <p:spPr>
            <a:xfrm>
              <a:off x="1692399" y="3726557"/>
              <a:ext cx="432048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ES" sz="1400" b="1" spc="-5" dirty="0">
                  <a:solidFill>
                    <a:prstClr val="black"/>
                  </a:solidFill>
                  <a:cs typeface="Calibri"/>
                </a:rPr>
                <a:t>Hoy</a:t>
              </a:r>
              <a:endParaRPr sz="14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3" name="object 5">
              <a:extLst>
                <a:ext uri="{FF2B5EF4-FFF2-40B4-BE49-F238E27FC236}">
                  <a16:creationId xmlns="" xmlns:a16="http://schemas.microsoft.com/office/drawing/2014/main" id="{80D77C35-73F8-4E64-A6EF-0804FEE1B729}"/>
                </a:ext>
              </a:extLst>
            </p:cNvPr>
            <p:cNvSpPr txBox="1"/>
            <p:nvPr/>
          </p:nvSpPr>
          <p:spPr>
            <a:xfrm>
              <a:off x="2657533" y="4210684"/>
              <a:ext cx="936104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ES" sz="1400" b="1" spc="-5" dirty="0">
                  <a:solidFill>
                    <a:prstClr val="black"/>
                  </a:solidFill>
                  <a:cs typeface="Calibri"/>
                </a:rPr>
                <a:t>Presente</a:t>
              </a:r>
              <a:endParaRPr sz="14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4" name="object 5">
              <a:extLst>
                <a:ext uri="{FF2B5EF4-FFF2-40B4-BE49-F238E27FC236}">
                  <a16:creationId xmlns="" xmlns:a16="http://schemas.microsoft.com/office/drawing/2014/main" id="{95745CA2-5E2A-4753-AC03-5935E40C10FE}"/>
                </a:ext>
              </a:extLst>
            </p:cNvPr>
            <p:cNvSpPr txBox="1"/>
            <p:nvPr/>
          </p:nvSpPr>
          <p:spPr>
            <a:xfrm>
              <a:off x="3996655" y="3982416"/>
              <a:ext cx="864096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ES" sz="1400" b="1" spc="-5" dirty="0">
                  <a:solidFill>
                    <a:prstClr val="black"/>
                  </a:solidFill>
                  <a:cs typeface="Calibri"/>
                </a:rPr>
                <a:t>Mañana</a:t>
              </a:r>
              <a:endParaRPr sz="140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F5A030AF-625A-4DAB-A2B2-885BC3010D0E}"/>
                </a:ext>
              </a:extLst>
            </p:cNvPr>
            <p:cNvSpPr/>
            <p:nvPr/>
          </p:nvSpPr>
          <p:spPr>
            <a:xfrm>
              <a:off x="5068739" y="2897963"/>
              <a:ext cx="2180329" cy="1076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u="sng" dirty="0">
                  <a:solidFill>
                    <a:schemeClr val="tx1"/>
                  </a:solidFill>
                </a:rPr>
                <a:t>Modernización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600" b="1" dirty="0">
                  <a:solidFill>
                    <a:schemeClr val="tx1"/>
                  </a:solidFill>
                </a:rPr>
                <a:t>Mejoras en los procesos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600" b="1" dirty="0">
                  <a:solidFill>
                    <a:schemeClr val="tx1"/>
                  </a:solidFill>
                </a:rPr>
                <a:t>Energía  Consumida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600" b="1" dirty="0">
                  <a:solidFill>
                    <a:schemeClr val="tx1"/>
                  </a:solidFill>
                </a:rPr>
                <a:t>Energía Facturada</a:t>
              </a:r>
              <a:endParaRPr lang="es-V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="" xmlns:a16="http://schemas.microsoft.com/office/drawing/2014/main" id="{11CA44BF-5879-434D-9F49-EF176CD54C56}"/>
                </a:ext>
              </a:extLst>
            </p:cNvPr>
            <p:cNvSpPr/>
            <p:nvPr/>
          </p:nvSpPr>
          <p:spPr>
            <a:xfrm>
              <a:off x="548809" y="1876721"/>
              <a:ext cx="1922789" cy="1076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600" b="1" dirty="0">
                  <a:solidFill>
                    <a:schemeClr val="tx1"/>
                  </a:solidFill>
                </a:rPr>
                <a:t>Hoy día la lectura la realiza un trabajador, esto implica errores</a:t>
              </a:r>
            </a:p>
          </p:txBody>
        </p:sp>
      </p:grpSp>
      <p:sp>
        <p:nvSpPr>
          <p:cNvPr id="136" name="Rectángulo 135">
            <a:extLst>
              <a:ext uri="{FF2B5EF4-FFF2-40B4-BE49-F238E27FC236}">
                <a16:creationId xmlns="" xmlns:a16="http://schemas.microsoft.com/office/drawing/2014/main" id="{B377E0B3-BADE-4F28-9AB6-A8905D5288BF}"/>
              </a:ext>
            </a:extLst>
          </p:cNvPr>
          <p:cNvSpPr/>
          <p:nvPr/>
        </p:nvSpPr>
        <p:spPr>
          <a:xfrm>
            <a:off x="8396687" y="1206378"/>
            <a:ext cx="4237074" cy="1646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Sistema Global de Comunicaciones Móviles (GSM)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Sistema Universal de Telecomunicaciones Móviles (UMTS-3G)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Comunicación por Líneas de Distribución Eléctrica (PLC)</a:t>
            </a:r>
            <a:endParaRPr lang="es-VE" b="1" dirty="0">
              <a:solidFill>
                <a:schemeClr val="tx1"/>
              </a:solidFill>
            </a:endParaRPr>
          </a:p>
        </p:txBody>
      </p:sp>
      <p:sp>
        <p:nvSpPr>
          <p:cNvPr id="137" name="Rectángulo 136">
            <a:extLst>
              <a:ext uri="{FF2B5EF4-FFF2-40B4-BE49-F238E27FC236}">
                <a16:creationId xmlns="" xmlns:a16="http://schemas.microsoft.com/office/drawing/2014/main" id="{1D255F39-3429-4BCF-9C55-5F16AED6E7A4}"/>
              </a:ext>
            </a:extLst>
          </p:cNvPr>
          <p:cNvSpPr/>
          <p:nvPr/>
        </p:nvSpPr>
        <p:spPr>
          <a:xfrm>
            <a:off x="7823789" y="2739404"/>
            <a:ext cx="5156079" cy="3785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VENTAJAS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Lecturas del consumo a distancia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La facturación se realiza sobre lecturas reales, evitando así las facturas estimadas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Las operaciones relacionadas con el suministro (alta, baja, modificación de potencia o tarifa, etc.) se realizan de forma remota y, en la mayoría de los casos, en menos de 24 horas.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La detección e identificación de incidencias puede realizarse con mayor rapidez.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tx1"/>
                </a:solidFill>
              </a:rPr>
              <a:t>Hay una mejor información sobre el consumo de energía, lo que favorece el ahorro y la eficiencia</a:t>
            </a:r>
            <a:r>
              <a:rPr lang="es-ES" sz="16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="" xmlns:a16="http://schemas.microsoft.com/office/drawing/2014/main" id="{3B7C8A3E-7475-4DB2-91EC-84AB4776BDAC}"/>
              </a:ext>
            </a:extLst>
          </p:cNvPr>
          <p:cNvCxnSpPr/>
          <p:nvPr/>
        </p:nvCxnSpPr>
        <p:spPr>
          <a:xfrm flipV="1">
            <a:off x="7017391" y="2024600"/>
            <a:ext cx="1288821" cy="14296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10038635" y="262389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870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07101" y="303039"/>
            <a:ext cx="417131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VE" sz="2400" b="1" dirty="0"/>
              <a:t>CONTENIDO DE LA PROPUESTA 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662569" y="1196752"/>
            <a:ext cx="11959239" cy="461709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1.- Fuentes de </a:t>
            </a:r>
            <a:r>
              <a:rPr lang="es-VE" sz="2200" b="1" dirty="0" smtClean="0"/>
              <a:t>Energía </a:t>
            </a:r>
            <a:r>
              <a:rPr lang="es-VE" sz="2200" b="1" dirty="0"/>
              <a:t>Primarias de mayor </a:t>
            </a:r>
            <a:r>
              <a:rPr lang="es-VE" sz="2200" b="1" dirty="0" smtClean="0"/>
              <a:t>Uso.</a:t>
            </a:r>
            <a:endParaRPr lang="es-VE" sz="2200" b="1" dirty="0"/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2.- </a:t>
            </a:r>
            <a:r>
              <a:rPr lang="es-VE" sz="2200" b="1" dirty="0" smtClean="0"/>
              <a:t>Antecedentes de la Electricidad en Venezuela.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3</a:t>
            </a:r>
            <a:r>
              <a:rPr lang="es-VE" sz="2200" b="1" dirty="0" smtClean="0"/>
              <a:t>.- Actividades del Sector Eléctrico Nacional.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4</a:t>
            </a:r>
            <a:r>
              <a:rPr lang="es-VE" sz="2200" b="1" dirty="0" smtClean="0"/>
              <a:t>.- Diseño del Sistema de Generación Venezolano.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>
                <a:cs typeface="Arial" panose="020B0604020202020204" pitchFamily="34" charset="0"/>
              </a:rPr>
              <a:t>5.- Sistema Hidroeléctrico Bajo Caroní.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	</a:t>
            </a:r>
            <a:r>
              <a:rPr lang="es-VE" sz="2200" b="1" dirty="0" smtClean="0"/>
              <a:t>Centrales Hidroeléctricas del Bajo Caroní y Nuevos Desarrollos en el Medio / Alto Caroní - 	incluye rio Paragua: Potenciales.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	</a:t>
            </a:r>
            <a:r>
              <a:rPr lang="es-VE" sz="2200" b="1" dirty="0" smtClean="0"/>
              <a:t>Micro Centrales Hidroeléctricas Ríos Caroní / </a:t>
            </a:r>
            <a:r>
              <a:rPr lang="es-VE" sz="2200" b="1" dirty="0" err="1" smtClean="0"/>
              <a:t>Yuruani</a:t>
            </a:r>
            <a:r>
              <a:rPr lang="es-VE" sz="2200" b="1" dirty="0" smtClean="0"/>
              <a:t> / </a:t>
            </a:r>
            <a:r>
              <a:rPr lang="es-VE" sz="2200" b="1" dirty="0" err="1" smtClean="0"/>
              <a:t>Valperu</a:t>
            </a:r>
            <a:r>
              <a:rPr lang="es-VE" sz="2200" b="1" dirty="0" smtClean="0"/>
              <a:t> / Otros.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/>
              <a:t>5.1.- </a:t>
            </a:r>
            <a:r>
              <a:rPr lang="es-VE" sz="2200" b="1" dirty="0"/>
              <a:t>El desarrollo Hidroeléctrico de Los Andes.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MX" sz="2200" b="1" dirty="0"/>
              <a:t>	</a:t>
            </a:r>
            <a:r>
              <a:rPr lang="es-MX" sz="2200" b="1" dirty="0" smtClean="0"/>
              <a:t>Centrales </a:t>
            </a:r>
            <a:r>
              <a:rPr lang="es-MX" sz="2200" b="1" dirty="0"/>
              <a:t>Hidroeléctricas Región Andina : Potenciales</a:t>
            </a:r>
            <a:r>
              <a:rPr lang="es-MX" sz="2200" b="1" dirty="0" smtClean="0"/>
              <a:t>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MX" sz="2200" b="1" dirty="0"/>
              <a:t>	</a:t>
            </a:r>
            <a:r>
              <a:rPr lang="es-MX" sz="2200" b="1" dirty="0" smtClean="0"/>
              <a:t>Proyecto </a:t>
            </a:r>
            <a:r>
              <a:rPr lang="es-MX" sz="2200" b="1" dirty="0"/>
              <a:t>Hidroeléctrico Fabricio Ojeda Uribante / Caparo</a:t>
            </a:r>
            <a:r>
              <a:rPr lang="es-MX" sz="2200" b="1" dirty="0" smtClean="0"/>
              <a:t>.</a:t>
            </a:r>
            <a:endParaRPr lang="es-VE" sz="2200" b="1" dirty="0"/>
          </a:p>
        </p:txBody>
      </p:sp>
      <p:sp>
        <p:nvSpPr>
          <p:cNvPr id="4" name="3 Rectángulo"/>
          <p:cNvSpPr/>
          <p:nvPr/>
        </p:nvSpPr>
        <p:spPr>
          <a:xfrm>
            <a:off x="9774733" y="190381"/>
            <a:ext cx="2816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300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764873" y="188640"/>
            <a:ext cx="3713716" cy="448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lIns="93149" tIns="46574" rIns="93149" bIns="46574" rtlCol="0">
            <a:spAutoFit/>
          </a:bodyPr>
          <a:lstStyle/>
          <a:p>
            <a:pPr algn="ctr"/>
            <a:r>
              <a:rPr lang="es-VE" sz="2300" b="1" dirty="0" smtClean="0"/>
              <a:t> 9.- ¿QUE </a:t>
            </a:r>
            <a:r>
              <a:rPr lang="es-VE" sz="2300" b="1" dirty="0"/>
              <a:t>DEBEMOS HACER?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762831" y="1860972"/>
            <a:ext cx="2080980" cy="5757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149" tIns="46574" rIns="93149" bIns="46574" rtlCol="0" anchor="ctr"/>
          <a:lstStyle/>
          <a:p>
            <a:r>
              <a:rPr lang="es-VE" sz="2300" b="1" dirty="0"/>
              <a:t>90 HORAS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1540" y="2404877"/>
            <a:ext cx="10225205" cy="448001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r>
              <a:rPr lang="es-VE" sz="2300" b="1" dirty="0"/>
              <a:t>Tomar el control de las instalaciones eléctricas </a:t>
            </a:r>
            <a:r>
              <a:rPr lang="es-VE" sz="2300" b="1" dirty="0" smtClean="0"/>
              <a:t>a nivel Nacional.</a:t>
            </a:r>
            <a:endParaRPr lang="es-VE" sz="2300" b="1" dirty="0"/>
          </a:p>
        </p:txBody>
      </p:sp>
      <p:sp>
        <p:nvSpPr>
          <p:cNvPr id="7" name="6 Flecha derecha"/>
          <p:cNvSpPr/>
          <p:nvPr/>
        </p:nvSpPr>
        <p:spPr>
          <a:xfrm>
            <a:off x="762832" y="2822017"/>
            <a:ext cx="3928565" cy="5757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149" tIns="46574" rIns="93149" bIns="46574" rtlCol="0" anchor="ctr"/>
          <a:lstStyle/>
          <a:p>
            <a:r>
              <a:rPr lang="es-VE" sz="2300" b="1" dirty="0">
                <a:solidFill>
                  <a:srgbClr val="C00000"/>
                </a:solidFill>
              </a:rPr>
              <a:t>90 DIAS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89965" y="3439272"/>
            <a:ext cx="11701186" cy="801944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pPr algn="just"/>
            <a:r>
              <a:rPr lang="es-VE" sz="2300" b="1" dirty="0">
                <a:solidFill>
                  <a:srgbClr val="C00000"/>
                </a:solidFill>
              </a:rPr>
              <a:t>Ejecutar medidas para atacar la emergencia existente </a:t>
            </a:r>
            <a:r>
              <a:rPr lang="es-VE" sz="2300" b="1" dirty="0" smtClean="0">
                <a:solidFill>
                  <a:srgbClr val="C00000"/>
                </a:solidFill>
              </a:rPr>
              <a:t>del Sistema Eléctrico Nacional  a corto, mediano y largo plazo</a:t>
            </a:r>
            <a:r>
              <a:rPr lang="es-VE" sz="23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762829" y="4274504"/>
            <a:ext cx="5739505" cy="5757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149" tIns="46574" rIns="93149" bIns="46574" rtlCol="0" anchor="ctr"/>
          <a:lstStyle/>
          <a:p>
            <a:r>
              <a:rPr lang="es-VE" sz="2300" b="1" dirty="0"/>
              <a:t>90 SEMANAS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79048" y="4842714"/>
            <a:ext cx="11528480" cy="801944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r>
              <a:rPr lang="es-VE" sz="2300" b="1" dirty="0"/>
              <a:t>Implementar políticas a mediano plazo para procurar la estabilización de las actividades Distribución de energía eléctrica 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762828" y="5556344"/>
            <a:ext cx="7196193" cy="5757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3149" tIns="46574" rIns="93149" bIns="46574" rtlCol="0" anchor="ctr"/>
          <a:lstStyle/>
          <a:p>
            <a:r>
              <a:rPr lang="es-VE" sz="2300" b="1" dirty="0">
                <a:solidFill>
                  <a:srgbClr val="C00000"/>
                </a:solidFill>
              </a:rPr>
              <a:t>+ 90 SEMANAS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75586" y="6108418"/>
            <a:ext cx="11531942" cy="801944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pPr algn="just"/>
            <a:r>
              <a:rPr lang="es-VE" sz="2300" b="1" dirty="0">
                <a:solidFill>
                  <a:srgbClr val="C00000"/>
                </a:solidFill>
              </a:rPr>
              <a:t>Elaborar las reformas  estructurales que consoliden el suministro y la prestación del servicio de electricidad.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76814" y="1976476"/>
            <a:ext cx="1874611" cy="448001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r>
              <a:rPr lang="es-VE" sz="2300" b="1" dirty="0"/>
              <a:t>“TAKE OVER”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50972" y="2946866"/>
            <a:ext cx="3353675" cy="448001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r>
              <a:rPr lang="es-VE" sz="2300" b="1" dirty="0">
                <a:solidFill>
                  <a:srgbClr val="C00000"/>
                </a:solidFill>
              </a:rPr>
              <a:t>FASE DE EMERGENCIA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176518" y="4405047"/>
            <a:ext cx="3477459" cy="448001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r>
              <a:rPr lang="es-VE" sz="2300" b="1" dirty="0"/>
              <a:t>FASE DE ESTABILIZACION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178005" y="5645553"/>
            <a:ext cx="5034758" cy="448001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r>
              <a:rPr lang="es-VE" sz="2300" b="1" dirty="0">
                <a:solidFill>
                  <a:srgbClr val="C00000"/>
                </a:solidFill>
              </a:rPr>
              <a:t>FASE DE REFORMAS ESTRUCTURALES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28862" y="810855"/>
            <a:ext cx="12123699" cy="801944"/>
          </a:xfrm>
          <a:prstGeom prst="rect">
            <a:avLst/>
          </a:prstGeom>
          <a:noFill/>
        </p:spPr>
        <p:txBody>
          <a:bodyPr wrap="square" lIns="93149" tIns="46574" rIns="93149" bIns="46574" rtlCol="0">
            <a:spAutoFit/>
          </a:bodyPr>
          <a:lstStyle/>
          <a:p>
            <a:pPr algn="just"/>
            <a:r>
              <a:rPr lang="es-VE" sz="2300" b="1" dirty="0"/>
              <a:t>Desarrollar un Modelo de Intervención o Plan de Acción para evaluar, recuperar, reactivar,  el  Sistema </a:t>
            </a:r>
            <a:r>
              <a:rPr lang="es-VE" sz="2300" b="1" dirty="0" smtClean="0"/>
              <a:t>Eléctrico Nacional </a:t>
            </a:r>
            <a:r>
              <a:rPr lang="es-VE" sz="2300" b="1" dirty="0"/>
              <a:t>bajo el siguiente esquema: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9558709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9695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0650" y="116632"/>
            <a:ext cx="6688099" cy="812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square" lIns="88020" tIns="44010" rIns="88020" bIns="44010" rtlCol="0">
            <a:spAutoFit/>
          </a:bodyPr>
          <a:lstStyle/>
          <a:p>
            <a:pPr algn="ctr"/>
            <a:r>
              <a:rPr lang="es-VE" sz="2300" b="1" dirty="0" smtClean="0"/>
              <a:t>Modelo de Intervención: </a:t>
            </a:r>
          </a:p>
          <a:p>
            <a:pPr algn="ctr"/>
            <a:r>
              <a:rPr lang="es-VE" sz="2400" b="1" dirty="0" smtClean="0"/>
              <a:t>Fases </a:t>
            </a:r>
            <a:r>
              <a:rPr lang="es-VE" sz="2400" b="1" dirty="0"/>
              <a:t>del Plan para el </a:t>
            </a:r>
            <a:r>
              <a:rPr lang="es-VE" sz="2400" b="1" dirty="0" smtClean="0"/>
              <a:t>Sistema Eléctrico Nacional</a:t>
            </a:r>
            <a:endParaRPr lang="es-VE" sz="2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1798731" y="1793491"/>
            <a:ext cx="3658702" cy="506234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endParaRPr lang="es-VE" sz="2300" b="1" dirty="0"/>
          </a:p>
          <a:p>
            <a:endParaRPr lang="es-VE" sz="1900" b="1" dirty="0"/>
          </a:p>
          <a:p>
            <a:r>
              <a:rPr lang="es-VE" sz="1900" b="1" dirty="0"/>
              <a:t>Evaluar:</a:t>
            </a:r>
          </a:p>
          <a:p>
            <a:pPr marL="330637" indent="-330637">
              <a:buFont typeface="Arial" panose="020B0604020202020204" pitchFamily="34" charset="0"/>
              <a:buChar char="•"/>
            </a:pPr>
            <a:r>
              <a:rPr lang="es-VE" sz="1900" b="1" dirty="0"/>
              <a:t>Gestión administrativa, financiera, ambiental, salud y calidad laboral.</a:t>
            </a:r>
          </a:p>
          <a:p>
            <a:pPr marL="330637" indent="-330637">
              <a:buFont typeface="Arial" panose="020B0604020202020204" pitchFamily="34" charset="0"/>
              <a:buChar char="•"/>
            </a:pPr>
            <a:r>
              <a:rPr lang="es-VE" sz="1900" b="1" dirty="0"/>
              <a:t>Plan de Inversión Desarrollo </a:t>
            </a:r>
            <a:r>
              <a:rPr lang="es-VE" sz="1900" b="1" dirty="0" smtClean="0"/>
              <a:t>Nacional y Regional</a:t>
            </a:r>
            <a:endParaRPr lang="es-VE" sz="1900" b="1" dirty="0"/>
          </a:p>
          <a:p>
            <a:pPr marL="330637" indent="-330637">
              <a:buFont typeface="Arial" panose="020B0604020202020204" pitchFamily="34" charset="0"/>
              <a:buChar char="•"/>
            </a:pPr>
            <a:r>
              <a:rPr lang="es-VE" sz="1900" b="1" dirty="0"/>
              <a:t>Portafolio y estado de las obras.</a:t>
            </a:r>
          </a:p>
          <a:p>
            <a:pPr marL="330637" indent="-330637">
              <a:buFont typeface="Arial" panose="020B0604020202020204" pitchFamily="34" charset="0"/>
              <a:buChar char="•"/>
            </a:pPr>
            <a:r>
              <a:rPr lang="es-VE" sz="1900" b="1" dirty="0"/>
              <a:t>Desempeño del Sistema Eléctrico </a:t>
            </a:r>
            <a:r>
              <a:rPr lang="es-VE" sz="1900" b="1" dirty="0" smtClean="0"/>
              <a:t>Nacional.</a:t>
            </a:r>
            <a:endParaRPr lang="es-VE" sz="1900" b="1" dirty="0"/>
          </a:p>
          <a:p>
            <a:pPr marL="330637" indent="-330637">
              <a:buFont typeface="Arial" panose="020B0604020202020204" pitchFamily="34" charset="0"/>
              <a:buChar char="•"/>
            </a:pPr>
            <a:r>
              <a:rPr lang="es-VE" sz="1900" b="1" dirty="0"/>
              <a:t>Sistema de Gestión de mantenimiento preventivo y correctivo en las actividades de </a:t>
            </a:r>
            <a:r>
              <a:rPr lang="es-VE" sz="1900" b="1" dirty="0" smtClean="0"/>
              <a:t>generación, transmisión </a:t>
            </a:r>
            <a:r>
              <a:rPr lang="es-VE" sz="1900" b="1" dirty="0"/>
              <a:t>y distribución.</a:t>
            </a:r>
          </a:p>
          <a:p>
            <a:pPr marL="330637" indent="-330637">
              <a:buFont typeface="Arial" panose="020B0604020202020204" pitchFamily="34" charset="0"/>
              <a:buChar char="•"/>
            </a:pPr>
            <a:endParaRPr lang="es-VE" sz="1900" b="1" dirty="0"/>
          </a:p>
          <a:p>
            <a:pPr marL="330637" indent="-330637">
              <a:buFont typeface="Arial" panose="020B0604020202020204" pitchFamily="34" charset="0"/>
              <a:buChar char="•"/>
            </a:pPr>
            <a:endParaRPr lang="es-VE" sz="1900" b="1" dirty="0"/>
          </a:p>
          <a:p>
            <a:endParaRPr lang="es-VE" sz="23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960096" y="1073865"/>
            <a:ext cx="3159621" cy="65420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pPr algn="ctr"/>
            <a:r>
              <a:rPr lang="es-VE" sz="1900" b="1" dirty="0"/>
              <a:t>FASE ESTABILIZACION </a:t>
            </a:r>
            <a:endParaRPr lang="es-VE" sz="1900" b="1" dirty="0" smtClean="0"/>
          </a:p>
          <a:p>
            <a:pPr algn="ctr"/>
            <a:r>
              <a:rPr lang="es-VE" sz="1900" b="1" dirty="0" smtClean="0">
                <a:solidFill>
                  <a:srgbClr val="C00000"/>
                </a:solidFill>
              </a:rPr>
              <a:t>90 </a:t>
            </a:r>
            <a:r>
              <a:rPr lang="es-VE" sz="1900" b="1" dirty="0">
                <a:solidFill>
                  <a:srgbClr val="C00000"/>
                </a:solidFill>
              </a:rPr>
              <a:t>SEMANAS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9694192" y="1073865"/>
            <a:ext cx="3446756" cy="65420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pPr algn="ctr"/>
            <a:r>
              <a:rPr lang="es-VE" sz="1900" b="1" dirty="0"/>
              <a:t>REFORMAS ESTRUCTURALES </a:t>
            </a:r>
          </a:p>
          <a:p>
            <a:pPr algn="ctr"/>
            <a:r>
              <a:rPr lang="es-VE" sz="1900" b="1" dirty="0">
                <a:solidFill>
                  <a:srgbClr val="C00000"/>
                </a:solidFill>
              </a:rPr>
              <a:t>&gt; 90 SEMANAS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5612247" y="1793488"/>
            <a:ext cx="3968635" cy="506235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pPr marL="330637" indent="-330637">
              <a:buFont typeface="Arial" panose="020B0604020202020204" pitchFamily="34" charset="0"/>
              <a:buChar char="•"/>
            </a:pPr>
            <a:r>
              <a:rPr lang="es-VE" sz="1900" b="1" dirty="0"/>
              <a:t>Ejecutar Plan de operación, mantenimiento  y modernización </a:t>
            </a:r>
            <a:r>
              <a:rPr lang="es-VE" sz="1900" b="1" dirty="0" smtClean="0"/>
              <a:t>de la infraestructura e instalaciones  eléctricas. </a:t>
            </a:r>
            <a:endParaRPr lang="es-VE" sz="1900" b="1" dirty="0"/>
          </a:p>
          <a:p>
            <a:pPr marL="275531" indent="-275531">
              <a:buFont typeface="Arial" panose="020B0604020202020204" pitchFamily="34" charset="0"/>
              <a:buChar char="•"/>
            </a:pPr>
            <a:r>
              <a:rPr lang="es-VE" sz="1900" b="1" dirty="0"/>
              <a:t>Ejecutar y finalizar proyectos inconclusos en las actividades de generación, transmisión y distribución.</a:t>
            </a:r>
          </a:p>
          <a:p>
            <a:pPr marL="275531" indent="-275531">
              <a:buFont typeface="Arial" panose="020B0604020202020204" pitchFamily="34" charset="0"/>
              <a:buChar char="•"/>
            </a:pPr>
            <a:r>
              <a:rPr lang="es-VE" sz="1900" b="1" dirty="0"/>
              <a:t>Iniciar Plan de Cobranzas a Usuarios Morosos. </a:t>
            </a:r>
          </a:p>
          <a:p>
            <a:pPr marL="275531" indent="-275531">
              <a:buFont typeface="Arial" panose="020B0604020202020204" pitchFamily="34" charset="0"/>
              <a:buChar char="•"/>
            </a:pPr>
            <a:r>
              <a:rPr lang="es-VE" sz="1900" b="1" dirty="0"/>
              <a:t>Plan de Capacitación gerencial y de personal.</a:t>
            </a:r>
          </a:p>
          <a:p>
            <a:pPr marL="275531" indent="-275531">
              <a:buFont typeface="Arial" panose="020B0604020202020204" pitchFamily="34" charset="0"/>
              <a:buChar char="•"/>
            </a:pPr>
            <a:r>
              <a:rPr lang="es-VE" sz="1900" b="1" dirty="0"/>
              <a:t>Implementar política salarial personal activo y homologación personal jubilado.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9766009" y="1819350"/>
            <a:ext cx="3303239" cy="477432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pPr marL="298862" indent="-298862">
              <a:buFont typeface="Arial" panose="020B0604020202020204" pitchFamily="34" charset="0"/>
              <a:buChar char="•"/>
            </a:pPr>
            <a:r>
              <a:rPr lang="es-VE" sz="1900" b="1" dirty="0"/>
              <a:t>Apoyar la Implementación de la nueva Ley Orgánica para el Sector Eléctrico </a:t>
            </a:r>
          </a:p>
          <a:p>
            <a:pPr marL="298862" indent="-298862">
              <a:buFont typeface="Arial" panose="020B0604020202020204" pitchFamily="34" charset="0"/>
              <a:buChar char="•"/>
            </a:pPr>
            <a:r>
              <a:rPr lang="es-VE" sz="1900" b="1" dirty="0"/>
              <a:t>Apoyar la creación de la Oficina Nacional para la Planificación Energética Integral del Sector.</a:t>
            </a:r>
          </a:p>
          <a:p>
            <a:pPr marL="298862" indent="-298862">
              <a:buFont typeface="Arial" panose="020B0604020202020204" pitchFamily="34" charset="0"/>
              <a:buChar char="•"/>
            </a:pPr>
            <a:r>
              <a:rPr lang="es-VE" sz="1900" b="1" dirty="0"/>
              <a:t>Solicitar y apoyar la implementación de un nuevo Régimen Económico (Pliego Tarifario).</a:t>
            </a:r>
          </a:p>
          <a:p>
            <a:pPr marL="330637" indent="-330637">
              <a:buFont typeface="Arial" panose="020B0604020202020204" pitchFamily="34" charset="0"/>
              <a:buChar char="•"/>
            </a:pPr>
            <a:endParaRPr lang="es-VE" sz="1900" b="1" dirty="0"/>
          </a:p>
        </p:txBody>
      </p:sp>
      <p:sp>
        <p:nvSpPr>
          <p:cNvPr id="2" name="1 Flecha derecha"/>
          <p:cNvSpPr/>
          <p:nvPr/>
        </p:nvSpPr>
        <p:spPr>
          <a:xfrm>
            <a:off x="1761984" y="1204704"/>
            <a:ext cx="176776" cy="39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20" tIns="44010" rIns="88020" bIns="44010" rtlCol="0" anchor="ctr"/>
          <a:lstStyle/>
          <a:p>
            <a:pPr algn="ctr"/>
            <a:endParaRPr lang="es-VE" sz="19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290880" y="1073865"/>
            <a:ext cx="1220762" cy="65420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pPr algn="ctr"/>
            <a:r>
              <a:rPr lang="es-VE" sz="1900" b="1" dirty="0"/>
              <a:t>TAKE OVER</a:t>
            </a:r>
          </a:p>
        </p:txBody>
      </p:sp>
      <p:sp>
        <p:nvSpPr>
          <p:cNvPr id="36" name="35 Flecha derecha"/>
          <p:cNvSpPr/>
          <p:nvPr/>
        </p:nvSpPr>
        <p:spPr>
          <a:xfrm>
            <a:off x="5446233" y="1204704"/>
            <a:ext cx="226626" cy="39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20" tIns="44010" rIns="88020" bIns="44010" rtlCol="0" anchor="ctr"/>
          <a:lstStyle/>
          <a:p>
            <a:pPr algn="ctr"/>
            <a:endParaRPr lang="es-VE" sz="1900" dirty="0"/>
          </a:p>
        </p:txBody>
      </p:sp>
      <p:sp>
        <p:nvSpPr>
          <p:cNvPr id="37" name="36 Flecha derecha"/>
          <p:cNvSpPr/>
          <p:nvPr/>
        </p:nvSpPr>
        <p:spPr>
          <a:xfrm>
            <a:off x="9323948" y="1270122"/>
            <a:ext cx="226626" cy="3925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020" tIns="44010" rIns="88020" bIns="44010" rtlCol="0" anchor="ctr"/>
          <a:lstStyle/>
          <a:p>
            <a:pPr algn="ctr"/>
            <a:endParaRPr lang="es-VE" sz="19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31695" y="1793491"/>
            <a:ext cx="1381908" cy="421188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pPr algn="ctr"/>
            <a:r>
              <a:rPr lang="es-VE" sz="1900" b="1" dirty="0"/>
              <a:t>TOMAR CONTROL EMPRESA </a:t>
            </a:r>
          </a:p>
          <a:p>
            <a:pPr algn="ctr"/>
            <a:r>
              <a:rPr lang="es-VE" sz="1900" b="1" dirty="0">
                <a:solidFill>
                  <a:srgbClr val="C00000"/>
                </a:solidFill>
              </a:rPr>
              <a:t>90 HORAS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082383" y="1073863"/>
            <a:ext cx="3159621" cy="65420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8020" tIns="44010" rIns="88020" bIns="44010" rtlCol="0" anchor="ctr"/>
          <a:lstStyle/>
          <a:p>
            <a:pPr algn="ctr"/>
            <a:r>
              <a:rPr lang="es-VE" sz="1900" b="1" dirty="0"/>
              <a:t>FASE EMERGENCIA</a:t>
            </a:r>
          </a:p>
          <a:p>
            <a:pPr algn="ctr"/>
            <a:r>
              <a:rPr lang="es-VE" sz="1900" b="1" dirty="0"/>
              <a:t> </a:t>
            </a:r>
            <a:r>
              <a:rPr lang="es-VE" sz="1900" b="1" dirty="0">
                <a:solidFill>
                  <a:srgbClr val="C00000"/>
                </a:solidFill>
              </a:rPr>
              <a:t>90 DIAS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0038635" y="188640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098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89807" y="789403"/>
            <a:ext cx="11585528" cy="6101914"/>
          </a:xfrm>
          <a:prstGeom prst="rect">
            <a:avLst/>
          </a:prstGeom>
        </p:spPr>
        <p:txBody>
          <a:bodyPr wrap="square" lIns="96315" tIns="48158" rIns="96315" bIns="48158">
            <a:spAutoFit/>
          </a:bodyPr>
          <a:lstStyle/>
          <a:p>
            <a:pPr marL="361188" indent="-361188" algn="just">
              <a:lnSpc>
                <a:spcPct val="107000"/>
              </a:lnSpc>
              <a:spcAft>
                <a:spcPts val="842"/>
              </a:spcAft>
              <a:buFont typeface="Wingdings" panose="05000000000000000000" pitchFamily="2" charset="2"/>
              <a:buChar char=""/>
            </a:pPr>
            <a:r>
              <a:rPr lang="es-V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Modificar</a:t>
            </a:r>
            <a:r>
              <a:rPr lang="en-US" sz="2300" dirty="0" smtClean="0"/>
              <a:t> </a:t>
            </a:r>
            <a:r>
              <a:rPr lang="es-VE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V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Ley</a:t>
            </a:r>
            <a:r>
              <a:rPr lang="es-VE" sz="2400" b="1" dirty="0" smtClean="0"/>
              <a:t> </a:t>
            </a:r>
            <a:r>
              <a:rPr lang="es-VE" sz="2400" b="1" dirty="0"/>
              <a:t>Orgánica para el Sector Eléctrico </a:t>
            </a:r>
            <a:r>
              <a:rPr lang="es-V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vigente</a:t>
            </a:r>
            <a:r>
              <a:rPr lang="es-VE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V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para permitir la inversión del </a:t>
            </a:r>
            <a:r>
              <a:rPr lang="es-VE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sector </a:t>
            </a:r>
            <a:r>
              <a:rPr lang="es-V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privado, </a:t>
            </a:r>
            <a:r>
              <a:rPr lang="es-VE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VE" sz="23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“descentralización, regionalización (actividad de distribución) y desintegración vertical de la cadena eléctrica</a:t>
            </a:r>
            <a:r>
              <a:rPr lang="es-VE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 (separación de las actividades)”, </a:t>
            </a:r>
            <a:r>
              <a:rPr lang="es-V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fin de </a:t>
            </a:r>
            <a:r>
              <a:rPr lang="es-VE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tener un sector </a:t>
            </a:r>
            <a:r>
              <a:rPr lang="es-VE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más </a:t>
            </a:r>
            <a:r>
              <a:rPr lang="es-VE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eficiente, competitivo y desburocratizado que contribuya con el desarrollo del país, fortalezca la economía regional y nacional, y mejore la calidad de vida de los ciudadanos. </a:t>
            </a:r>
          </a:p>
          <a:p>
            <a:pPr marL="361188" indent="-361188" algn="just">
              <a:lnSpc>
                <a:spcPct val="107000"/>
              </a:lnSpc>
              <a:spcAft>
                <a:spcPts val="842"/>
              </a:spcAft>
              <a:buFont typeface="Wingdings" panose="05000000000000000000" pitchFamily="2" charset="2"/>
              <a:buChar char=""/>
            </a:pPr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un ente autónomo para la Planificación Energética Integral del Sistema Eléctrico.</a:t>
            </a:r>
          </a:p>
          <a:p>
            <a:pPr marL="361188" indent="-361188" algn="just">
              <a:lnSpc>
                <a:spcPct val="107000"/>
              </a:lnSpc>
              <a:spcAft>
                <a:spcPts val="842"/>
              </a:spcAft>
              <a:buFont typeface="Wingdings" panose="05000000000000000000" pitchFamily="2" charset="2"/>
              <a:buChar char=""/>
            </a:pPr>
            <a:r>
              <a:rPr lang="es-ES" sz="2300" b="1" dirty="0"/>
              <a:t>Implementar un régimen tarifario que conlleve a garantizar la prestación del servicio, el cumplimiento de los planes de inversión y mantenimiento preventivo y correctivo.</a:t>
            </a:r>
          </a:p>
          <a:p>
            <a:pPr marL="361188" indent="-361188" algn="just">
              <a:lnSpc>
                <a:spcPct val="107000"/>
              </a:lnSpc>
              <a:spcAft>
                <a:spcPts val="842"/>
              </a:spcAft>
              <a:buFont typeface="Wingdings" panose="05000000000000000000" pitchFamily="2" charset="2"/>
              <a:buChar char=""/>
            </a:pPr>
            <a:r>
              <a:rPr lang="es-VE" sz="2300" b="1" dirty="0"/>
              <a:t>Seleccionar previo análisis y/o estudio técnico, </a:t>
            </a:r>
            <a:r>
              <a:rPr lang="es-VE" sz="2300" b="1" dirty="0" smtClean="0"/>
              <a:t>un </a:t>
            </a:r>
            <a:r>
              <a:rPr lang="es-VE" sz="2300" b="1" dirty="0"/>
              <a:t>sistema de facturación y medición por consumo de energía eléctrica </a:t>
            </a:r>
            <a:r>
              <a:rPr lang="es-VE" sz="2300" b="1" dirty="0" smtClean="0"/>
              <a:t>similar a los desarrollados en algunos países, utilizando </a:t>
            </a:r>
            <a:r>
              <a:rPr lang="es-VE" sz="2300" b="1" dirty="0"/>
              <a:t>modelos tecnológicos como el Sistema Global de Comunicaciones Móviles (GSM); el Sistema Universal de Telecomunicaciones Móviles (UMTS-3G) y el de la Comunicación por Líneas de Distribución Eléctrica (PLC). La aplicación de cualquiera de esos modelos </a:t>
            </a:r>
            <a:r>
              <a:rPr lang="es-VE" sz="2300" b="1" dirty="0" smtClean="0"/>
              <a:t>traerá </a:t>
            </a:r>
            <a:r>
              <a:rPr lang="es-VE" sz="2300" b="1" dirty="0"/>
              <a:t>beneficios tantos para los </a:t>
            </a:r>
            <a:r>
              <a:rPr lang="es-VE" sz="2300" b="1" dirty="0" smtClean="0"/>
              <a:t>usuarios como </a:t>
            </a:r>
            <a:r>
              <a:rPr lang="es-VE" sz="2300" b="1" dirty="0"/>
              <a:t>para la empresa que lo suministra.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095114" y="44624"/>
            <a:ext cx="4959539" cy="797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114565" tIns="57283" rIns="114565" bIns="57283" rtlCol="0" anchor="ctr">
            <a:noAutofit/>
          </a:bodyPr>
          <a:lstStyle>
            <a:lvl1pPr algn="ctr" defTabSz="1188171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latin typeface="+mn-lt"/>
              </a:rPr>
              <a:t>10.- Recomendaciones para:</a:t>
            </a:r>
          </a:p>
          <a:p>
            <a:r>
              <a:rPr lang="es-VE" sz="2400" b="1" dirty="0" smtClean="0">
                <a:latin typeface="+mn-lt"/>
              </a:rPr>
              <a:t> salir de la </a:t>
            </a:r>
            <a:r>
              <a:rPr lang="es-VE" sz="2400" b="1" dirty="0">
                <a:latin typeface="+mn-lt"/>
              </a:rPr>
              <a:t>CRISIS </a:t>
            </a:r>
            <a:r>
              <a:rPr lang="es-VE" sz="2400" b="1" dirty="0" smtClean="0">
                <a:latin typeface="+mn-lt"/>
              </a:rPr>
              <a:t>Eléctrica Nacional</a:t>
            </a:r>
            <a:endParaRPr lang="en-US" sz="2400" b="1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558709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206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3280" y="1833459"/>
            <a:ext cx="10657184" cy="331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249" indent="-361249" algn="just">
              <a:lnSpc>
                <a:spcPct val="107000"/>
              </a:lnSpc>
              <a:spcAft>
                <a:spcPts val="843"/>
              </a:spcAft>
              <a:buFont typeface="Wingdings" panose="05000000000000000000" pitchFamily="2" charset="2"/>
              <a:buChar char=""/>
            </a:pPr>
            <a:r>
              <a:rPr lang="es-VE" sz="2300" b="1" dirty="0"/>
              <a:t>Constatar el estado actual de las obras de rehabilitación y modernización de las unidades generadores de las Hidroeléctricas Simón Bolívar, Casa de Máquinas I y II y Antonio José de Sucre, Casa de Máquinas I.</a:t>
            </a:r>
            <a:endParaRPr lang="en-US" sz="2300" dirty="0"/>
          </a:p>
          <a:p>
            <a:pPr marL="361249" indent="-361249" algn="just">
              <a:lnSpc>
                <a:spcPct val="107000"/>
              </a:lnSpc>
              <a:spcAft>
                <a:spcPts val="843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Diagnosticar el estado actual de construcción de la Central Hidroeléctrica Manuel Piar (Tocoma) y el sistema de transmisión asociado a está.</a:t>
            </a:r>
          </a:p>
          <a:p>
            <a:pPr marL="361249" indent="-361249" algn="just">
              <a:lnSpc>
                <a:spcPct val="107000"/>
              </a:lnSpc>
              <a:spcAft>
                <a:spcPts val="843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latin typeface="Calibri" panose="020F0502020204030204" pitchFamily="34" charset="0"/>
                <a:cs typeface="Times New Roman" panose="02020603050405020304" pitchFamily="18" charset="0"/>
              </a:rPr>
              <a:t>Reactivar los proyectos Hidroeléctricos Tuyucay  ubicado en el Medio Caroní con una capacidad de generación de 2.450 MW y Chorrin, ubicado en el rio Cuchivero, con una capacidad de generación de 400 MW, ambos en el estado Bolívar.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205781" y="971956"/>
            <a:ext cx="10657184" cy="83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157" indent="-346157" algn="just">
              <a:lnSpc>
                <a:spcPct val="107000"/>
              </a:lnSpc>
              <a:spcAft>
                <a:spcPts val="807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latin typeface="Calibri" panose="020F0502020204030204" pitchFamily="34" charset="0"/>
                <a:cs typeface="Calibri" panose="020F0502020204030204" pitchFamily="34" charset="0"/>
              </a:rPr>
              <a:t>Evaluación técnica y económica los Proyectos y Obras Centrales Hidroeléctricas en ejecución, paralizadas o inconclusas en los Sistemas de Guayana y Los Andes.</a:t>
            </a:r>
            <a:endParaRPr lang="es-VE" sz="2300" b="1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33773" y="5185366"/>
            <a:ext cx="10636691" cy="169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157" indent="-346157" algn="just">
              <a:lnSpc>
                <a:spcPct val="107000"/>
              </a:lnSpc>
              <a:spcAft>
                <a:spcPts val="807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latin typeface="Calibri" panose="020F0502020204030204" pitchFamily="34" charset="0"/>
                <a:cs typeface="Times New Roman"/>
              </a:rPr>
              <a:t>Realizar evaluación técnica y financiera de los Parques Eólicos ubicados en la Península de Paraguaná, estado Falcón y La Guajira, estado Zulia.</a:t>
            </a:r>
          </a:p>
          <a:p>
            <a:pPr marL="346157" indent="-346157" algn="just">
              <a:lnSpc>
                <a:spcPct val="107000"/>
              </a:lnSpc>
              <a:spcAft>
                <a:spcPts val="807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latin typeface="Calibri" panose="020F0502020204030204" pitchFamily="34" charset="0"/>
                <a:cs typeface="Times New Roman"/>
              </a:rPr>
              <a:t>Evaluar ejecución técnica y financiera del </a:t>
            </a:r>
            <a:r>
              <a:rPr lang="es-VE" sz="2300" b="1" dirty="0"/>
              <a:t>proyecto solar a base de paneles , ubicados en la Isla Gran Roque,  del Parque Nacional Archipiélago de Los Roques.</a:t>
            </a:r>
            <a:endParaRPr lang="es-VE" sz="23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086101" y="116632"/>
            <a:ext cx="4959539" cy="821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114565" tIns="57283" rIns="114565" bIns="57283" rtlCol="0" anchor="ctr">
            <a:noAutofit/>
          </a:bodyPr>
          <a:lstStyle>
            <a:lvl1pPr algn="ctr" defTabSz="1188171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latin typeface="+mn-lt"/>
              </a:rPr>
              <a:t>10.- Recomendaciones para:</a:t>
            </a:r>
          </a:p>
          <a:p>
            <a:r>
              <a:rPr lang="es-VE" sz="2400" b="1" dirty="0" smtClean="0">
                <a:latin typeface="+mn-lt"/>
              </a:rPr>
              <a:t> salir de la </a:t>
            </a:r>
            <a:r>
              <a:rPr lang="es-VE" sz="2400" b="1" dirty="0">
                <a:latin typeface="+mn-lt"/>
              </a:rPr>
              <a:t>CRISIS </a:t>
            </a:r>
            <a:r>
              <a:rPr lang="es-VE" sz="2400" b="1" dirty="0" smtClean="0">
                <a:latin typeface="+mn-lt"/>
              </a:rPr>
              <a:t>Eléctrica Nacional</a:t>
            </a:r>
            <a:endParaRPr lang="en-US" sz="2400" b="1" dirty="0"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558709" y="188640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396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33429" y="3573016"/>
            <a:ext cx="11457721" cy="2941353"/>
          </a:xfrm>
          <a:prstGeom prst="rect">
            <a:avLst/>
          </a:prstGeom>
        </p:spPr>
        <p:txBody>
          <a:bodyPr wrap="square" lIns="84490" tIns="42245" rIns="84490" bIns="42245">
            <a:spAutoFit/>
          </a:bodyPr>
          <a:lstStyle/>
          <a:p>
            <a:pPr marL="346157" indent="-346157" algn="just">
              <a:lnSpc>
                <a:spcPct val="107000"/>
              </a:lnSpc>
              <a:spcAft>
                <a:spcPts val="807"/>
              </a:spcAft>
              <a:buFont typeface="Wingdings" panose="05000000000000000000" pitchFamily="2" charset="2"/>
              <a:buChar char=""/>
            </a:pPr>
            <a:r>
              <a:rPr lang="es-VE" sz="2300" b="1" dirty="0" smtClean="0">
                <a:ea typeface="Calibri"/>
                <a:cs typeface="Times New Roman"/>
              </a:rPr>
              <a:t>Aumentar </a:t>
            </a:r>
            <a:r>
              <a:rPr lang="es-VE" sz="2300" b="1" dirty="0">
                <a:ea typeface="Calibri"/>
                <a:cs typeface="Times New Roman"/>
              </a:rPr>
              <a:t>la disponibilidad de transformación (equipamiento) existente en las subestaciones de distribución, lo cual permitirá un adecuado servicio y suministro de energía a los usuarios y la ejecución de nuevos desarrollos habitacionales, comerciales y de la pequeña y mediana industria. </a:t>
            </a:r>
          </a:p>
          <a:p>
            <a:pPr marL="346157" indent="-346157" algn="just">
              <a:lnSpc>
                <a:spcPct val="107000"/>
              </a:lnSpc>
              <a:spcAft>
                <a:spcPts val="807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ea typeface="Calibri"/>
                <a:cs typeface="Times New Roman"/>
              </a:rPr>
              <a:t>Construir nuevas Subestaciones Eléctricas de Distribución y ampliar las existentes.</a:t>
            </a:r>
          </a:p>
          <a:p>
            <a:pPr marL="346157" indent="-346157" algn="just">
              <a:lnSpc>
                <a:spcPct val="107000"/>
              </a:lnSpc>
              <a:spcAft>
                <a:spcPts val="807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latin typeface="Calibri" panose="020F0502020204030204" pitchFamily="34" charset="0"/>
                <a:cs typeface="Times New Roman"/>
              </a:rPr>
              <a:t>Revisar, programar y ejecutar los mantenimientos preventivos en las líneas de Subtransmisión, Subestaciones Electicas y Redes de AT, BT y Alumbrado Público</a:t>
            </a:r>
            <a:r>
              <a:rPr lang="es-VE" sz="2300" b="1" dirty="0" smtClean="0">
                <a:latin typeface="Calibri" panose="020F0502020204030204" pitchFamily="34" charset="0"/>
                <a:cs typeface="Times New Roman"/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558709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95114" y="44624"/>
            <a:ext cx="4959539" cy="797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114565" tIns="57283" rIns="114565" bIns="57283" rtlCol="0" anchor="ctr">
            <a:noAutofit/>
          </a:bodyPr>
          <a:lstStyle>
            <a:lvl1pPr algn="ctr" defTabSz="1188171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latin typeface="+mn-lt"/>
              </a:rPr>
              <a:t>10.- Recomendaciones para:</a:t>
            </a:r>
          </a:p>
          <a:p>
            <a:r>
              <a:rPr lang="es-VE" sz="2400" b="1" dirty="0" smtClean="0">
                <a:latin typeface="+mn-lt"/>
              </a:rPr>
              <a:t> salir de la </a:t>
            </a:r>
            <a:r>
              <a:rPr lang="es-VE" sz="2400" b="1" dirty="0">
                <a:latin typeface="+mn-lt"/>
              </a:rPr>
              <a:t>CRISIS </a:t>
            </a:r>
            <a:r>
              <a:rPr lang="es-VE" sz="2400" b="1" dirty="0" smtClean="0">
                <a:latin typeface="+mn-lt"/>
              </a:rPr>
              <a:t>Eléctrica Nacional</a:t>
            </a:r>
            <a:endParaRPr lang="en-US" sz="2400" b="1" dirty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81308" y="1052736"/>
            <a:ext cx="11457721" cy="256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249" indent="-361249" algn="just">
              <a:lnSpc>
                <a:spcPct val="107000"/>
              </a:lnSpc>
              <a:spcAft>
                <a:spcPts val="843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latin typeface="Calibri" panose="020F0502020204030204" pitchFamily="34" charset="0"/>
                <a:cs typeface="Calibri" panose="020F0502020204030204" pitchFamily="34" charset="0"/>
              </a:rPr>
              <a:t>Auditar Proyectos y Obras en ejecución, paralizadas o </a:t>
            </a:r>
            <a:r>
              <a:rPr lang="es-VE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inconclusas de Transmisión y distribución.</a:t>
            </a:r>
            <a:endParaRPr lang="es-VE" sz="2300" b="1" dirty="0">
              <a:ea typeface="Calibri"/>
              <a:cs typeface="Times New Roman"/>
            </a:endParaRPr>
          </a:p>
          <a:p>
            <a:pPr marL="361249" indent="-361249" algn="just">
              <a:lnSpc>
                <a:spcPct val="107000"/>
              </a:lnSpc>
              <a:spcAft>
                <a:spcPts val="843"/>
              </a:spcAft>
              <a:buFont typeface="Wingdings" panose="05000000000000000000" pitchFamily="2" charset="2"/>
              <a:buChar char=""/>
            </a:pPr>
            <a:r>
              <a:rPr lang="es-VE" sz="2300" b="1" dirty="0" smtClean="0">
                <a:ea typeface="Calibri"/>
                <a:cs typeface="Times New Roman"/>
              </a:rPr>
              <a:t>Revisar</a:t>
            </a:r>
            <a:r>
              <a:rPr lang="es-VE" sz="2300" b="1" dirty="0">
                <a:ea typeface="Calibri"/>
                <a:cs typeface="Times New Roman"/>
              </a:rPr>
              <a:t>, programar y ejecutar los mantenimientos preventivos en el Sistema de Transmisión Troncal a 765, 400 y 230 kV y Regional de Guayana a 115 kV.</a:t>
            </a:r>
          </a:p>
          <a:p>
            <a:pPr marL="361249" indent="-361249" algn="just">
              <a:lnSpc>
                <a:spcPct val="107000"/>
              </a:lnSpc>
              <a:spcAft>
                <a:spcPts val="843"/>
              </a:spcAft>
              <a:buFont typeface="Wingdings" panose="05000000000000000000" pitchFamily="2" charset="2"/>
              <a:buChar char=""/>
            </a:pPr>
            <a:r>
              <a:rPr lang="es-VE" sz="2300" b="1" dirty="0">
                <a:ea typeface="Calibri"/>
                <a:cs typeface="Times New Roman"/>
              </a:rPr>
              <a:t>Aumentar la capacidad de las líneas de Transmisión Troncal y Regional  existentes de Guayana</a:t>
            </a:r>
            <a:r>
              <a:rPr lang="es-VE" sz="2300" b="1" dirty="0" smtClean="0"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9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 CuadroTexto"/>
          <p:cNvSpPr txBox="1"/>
          <p:nvPr/>
        </p:nvSpPr>
        <p:spPr>
          <a:xfrm>
            <a:off x="258590" y="6561941"/>
            <a:ext cx="1750078" cy="23026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es-VE" sz="900" b="1" dirty="0"/>
              <a:t>Plan Corporativo 2002 Edelca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5045" y="1122052"/>
            <a:ext cx="6587773" cy="4342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lIns="100877" tIns="50438" rIns="100877" bIns="50438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_tradnl" altLang="es-VE" sz="2400" b="1" dirty="0" smtClean="0">
                <a:solidFill>
                  <a:prstClr val="black"/>
                </a:solidFill>
              </a:rPr>
              <a:t>Propuesta </a:t>
            </a:r>
            <a:r>
              <a:rPr lang="es-ES_tradnl" altLang="es-VE" sz="2400" b="1" dirty="0">
                <a:solidFill>
                  <a:prstClr val="black"/>
                </a:solidFill>
              </a:rPr>
              <a:t>nuevo Modelo Empresa Hidroeléctrica </a:t>
            </a:r>
          </a:p>
        </p:txBody>
      </p:sp>
      <p:cxnSp>
        <p:nvCxnSpPr>
          <p:cNvPr id="93" name="Straight Connector 86"/>
          <p:cNvCxnSpPr/>
          <p:nvPr/>
        </p:nvCxnSpPr>
        <p:spPr>
          <a:xfrm>
            <a:off x="9972155" y="3864475"/>
            <a:ext cx="0" cy="28245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87"/>
          <p:cNvCxnSpPr/>
          <p:nvPr/>
        </p:nvCxnSpPr>
        <p:spPr>
          <a:xfrm flipV="1">
            <a:off x="7619974" y="4154792"/>
            <a:ext cx="4768376" cy="6177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Oval 89"/>
          <p:cNvSpPr/>
          <p:nvPr/>
        </p:nvSpPr>
        <p:spPr>
          <a:xfrm>
            <a:off x="9880842" y="4084526"/>
            <a:ext cx="234538" cy="21542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0877" tIns="50438" rIns="100877" bIns="50438" rtlCol="0" anchor="ctr"/>
          <a:lstStyle/>
          <a:p>
            <a:pPr algn="ctr"/>
            <a:endParaRPr lang="en-US" sz="3100">
              <a:solidFill>
                <a:prstClr val="white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7052571" y="4365106"/>
            <a:ext cx="1129281" cy="1196707"/>
            <a:chOff x="4432804" y="4456599"/>
            <a:chExt cx="1135523" cy="119670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5" b="17838"/>
            <a:stretch/>
          </p:blipFill>
          <p:spPr bwMode="auto">
            <a:xfrm>
              <a:off x="4602583" y="4788776"/>
              <a:ext cx="796609" cy="4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7" name="Group 91"/>
            <p:cNvGrpSpPr/>
            <p:nvPr/>
          </p:nvGrpSpPr>
          <p:grpSpPr>
            <a:xfrm>
              <a:off x="4432804" y="4456599"/>
              <a:ext cx="1135523" cy="1196706"/>
              <a:chOff x="3590926" y="1393826"/>
              <a:chExt cx="1962150" cy="2263775"/>
            </a:xfrm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4579938" y="2541588"/>
                <a:ext cx="973138" cy="1116013"/>
              </a:xfrm>
              <a:custGeom>
                <a:avLst/>
                <a:gdLst>
                  <a:gd name="T0" fmla="*/ 416 w 613"/>
                  <a:gd name="T1" fmla="*/ 269 h 703"/>
                  <a:gd name="T2" fmla="*/ 0 w 613"/>
                  <a:gd name="T3" fmla="*/ 475 h 703"/>
                  <a:gd name="T4" fmla="*/ 0 w 613"/>
                  <a:gd name="T5" fmla="*/ 703 h 703"/>
                  <a:gd name="T6" fmla="*/ 613 w 613"/>
                  <a:gd name="T7" fmla="*/ 398 h 703"/>
                  <a:gd name="T8" fmla="*/ 613 w 613"/>
                  <a:gd name="T9" fmla="*/ 0 h 703"/>
                  <a:gd name="T10" fmla="*/ 416 w 613"/>
                  <a:gd name="T11" fmla="*/ 0 h 703"/>
                  <a:gd name="T12" fmla="*/ 416 w 613"/>
                  <a:gd name="T13" fmla="*/ 26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" h="703">
                    <a:moveTo>
                      <a:pt x="416" y="269"/>
                    </a:moveTo>
                    <a:lnTo>
                      <a:pt x="0" y="475"/>
                    </a:lnTo>
                    <a:lnTo>
                      <a:pt x="0" y="703"/>
                    </a:lnTo>
                    <a:lnTo>
                      <a:pt x="613" y="398"/>
                    </a:lnTo>
                    <a:lnTo>
                      <a:pt x="613" y="0"/>
                    </a:lnTo>
                    <a:lnTo>
                      <a:pt x="416" y="0"/>
                    </a:lnTo>
                    <a:lnTo>
                      <a:pt x="416" y="2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3590926" y="1393826"/>
                <a:ext cx="969963" cy="1125538"/>
              </a:xfrm>
              <a:custGeom>
                <a:avLst/>
                <a:gdLst>
                  <a:gd name="T0" fmla="*/ 197 w 611"/>
                  <a:gd name="T1" fmla="*/ 434 h 709"/>
                  <a:gd name="T2" fmla="*/ 611 w 611"/>
                  <a:gd name="T3" fmla="*/ 228 h 709"/>
                  <a:gd name="T4" fmla="*/ 611 w 611"/>
                  <a:gd name="T5" fmla="*/ 0 h 709"/>
                  <a:gd name="T6" fmla="*/ 0 w 611"/>
                  <a:gd name="T7" fmla="*/ 305 h 709"/>
                  <a:gd name="T8" fmla="*/ 0 w 611"/>
                  <a:gd name="T9" fmla="*/ 709 h 709"/>
                  <a:gd name="T10" fmla="*/ 197 w 611"/>
                  <a:gd name="T11" fmla="*/ 709 h 709"/>
                  <a:gd name="T12" fmla="*/ 197 w 611"/>
                  <a:gd name="T13" fmla="*/ 43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9">
                    <a:moveTo>
                      <a:pt x="197" y="434"/>
                    </a:moveTo>
                    <a:lnTo>
                      <a:pt x="611" y="228"/>
                    </a:lnTo>
                    <a:lnTo>
                      <a:pt x="611" y="0"/>
                    </a:lnTo>
                    <a:lnTo>
                      <a:pt x="0" y="305"/>
                    </a:lnTo>
                    <a:lnTo>
                      <a:pt x="0" y="709"/>
                    </a:lnTo>
                    <a:lnTo>
                      <a:pt x="197" y="709"/>
                    </a:lnTo>
                    <a:lnTo>
                      <a:pt x="197" y="4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4579938" y="1393826"/>
                <a:ext cx="973138" cy="1125538"/>
              </a:xfrm>
              <a:custGeom>
                <a:avLst/>
                <a:gdLst>
                  <a:gd name="T0" fmla="*/ 416 w 613"/>
                  <a:gd name="T1" fmla="*/ 434 h 709"/>
                  <a:gd name="T2" fmla="*/ 416 w 613"/>
                  <a:gd name="T3" fmla="*/ 709 h 709"/>
                  <a:gd name="T4" fmla="*/ 613 w 613"/>
                  <a:gd name="T5" fmla="*/ 709 h 709"/>
                  <a:gd name="T6" fmla="*/ 613 w 613"/>
                  <a:gd name="T7" fmla="*/ 305 h 709"/>
                  <a:gd name="T8" fmla="*/ 0 w 613"/>
                  <a:gd name="T9" fmla="*/ 0 h 709"/>
                  <a:gd name="T10" fmla="*/ 0 w 613"/>
                  <a:gd name="T11" fmla="*/ 228 h 709"/>
                  <a:gd name="T12" fmla="*/ 416 w 613"/>
                  <a:gd name="T13" fmla="*/ 43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" h="709">
                    <a:moveTo>
                      <a:pt x="416" y="434"/>
                    </a:moveTo>
                    <a:lnTo>
                      <a:pt x="416" y="709"/>
                    </a:lnTo>
                    <a:lnTo>
                      <a:pt x="613" y="709"/>
                    </a:lnTo>
                    <a:lnTo>
                      <a:pt x="613" y="305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416" y="4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3590926" y="2541588"/>
                <a:ext cx="969963" cy="1116013"/>
              </a:xfrm>
              <a:custGeom>
                <a:avLst/>
                <a:gdLst>
                  <a:gd name="T0" fmla="*/ 197 w 611"/>
                  <a:gd name="T1" fmla="*/ 269 h 703"/>
                  <a:gd name="T2" fmla="*/ 197 w 611"/>
                  <a:gd name="T3" fmla="*/ 0 h 703"/>
                  <a:gd name="T4" fmla="*/ 0 w 611"/>
                  <a:gd name="T5" fmla="*/ 0 h 703"/>
                  <a:gd name="T6" fmla="*/ 0 w 611"/>
                  <a:gd name="T7" fmla="*/ 398 h 703"/>
                  <a:gd name="T8" fmla="*/ 611 w 611"/>
                  <a:gd name="T9" fmla="*/ 703 h 703"/>
                  <a:gd name="T10" fmla="*/ 611 w 611"/>
                  <a:gd name="T11" fmla="*/ 475 h 703"/>
                  <a:gd name="T12" fmla="*/ 197 w 611"/>
                  <a:gd name="T13" fmla="*/ 26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3">
                    <a:moveTo>
                      <a:pt x="197" y="269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611" y="703"/>
                    </a:lnTo>
                    <a:lnTo>
                      <a:pt x="611" y="475"/>
                    </a:lnTo>
                    <a:lnTo>
                      <a:pt x="197" y="2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26 Grupo"/>
          <p:cNvGrpSpPr/>
          <p:nvPr/>
        </p:nvGrpSpPr>
        <p:grpSpPr>
          <a:xfrm>
            <a:off x="8916030" y="1324203"/>
            <a:ext cx="2130315" cy="2257504"/>
            <a:chOff x="7589128" y="1385894"/>
            <a:chExt cx="2142088" cy="2257504"/>
          </a:xfrm>
        </p:grpSpPr>
        <p:sp>
          <p:nvSpPr>
            <p:cNvPr id="127" name="Freeform 236"/>
            <p:cNvSpPr>
              <a:spLocks/>
            </p:cNvSpPr>
            <p:nvPr/>
          </p:nvSpPr>
          <p:spPr bwMode="auto">
            <a:xfrm>
              <a:off x="7589128" y="1385894"/>
              <a:ext cx="2142088" cy="2257504"/>
            </a:xfrm>
            <a:custGeom>
              <a:avLst/>
              <a:gdLst>
                <a:gd name="connsiteX0" fmla="*/ 1649413 w 1962150"/>
                <a:gd name="connsiteY0" fmla="*/ 1147762 h 2263775"/>
                <a:gd name="connsiteX1" fmla="*/ 1962150 w 1962150"/>
                <a:gd name="connsiteY1" fmla="*/ 1147762 h 2263775"/>
                <a:gd name="connsiteX2" fmla="*/ 1962150 w 1962150"/>
                <a:gd name="connsiteY2" fmla="*/ 1779587 h 2263775"/>
                <a:gd name="connsiteX3" fmla="*/ 989012 w 1962150"/>
                <a:gd name="connsiteY3" fmla="*/ 2263775 h 2263775"/>
                <a:gd name="connsiteX4" fmla="*/ 989012 w 1962150"/>
                <a:gd name="connsiteY4" fmla="*/ 1901825 h 2263775"/>
                <a:gd name="connsiteX5" fmla="*/ 1649413 w 1962150"/>
                <a:gd name="connsiteY5" fmla="*/ 1574800 h 2263775"/>
                <a:gd name="connsiteX6" fmla="*/ 0 w 1962150"/>
                <a:gd name="connsiteY6" fmla="*/ 1147762 h 2263775"/>
                <a:gd name="connsiteX7" fmla="*/ 312737 w 1962150"/>
                <a:gd name="connsiteY7" fmla="*/ 1147762 h 2263775"/>
                <a:gd name="connsiteX8" fmla="*/ 312737 w 1962150"/>
                <a:gd name="connsiteY8" fmla="*/ 1574800 h 2263775"/>
                <a:gd name="connsiteX9" fmla="*/ 969963 w 1962150"/>
                <a:gd name="connsiteY9" fmla="*/ 1901825 h 2263775"/>
                <a:gd name="connsiteX10" fmla="*/ 969963 w 1962150"/>
                <a:gd name="connsiteY10" fmla="*/ 2263775 h 2263775"/>
                <a:gd name="connsiteX11" fmla="*/ 0 w 1962150"/>
                <a:gd name="connsiteY11" fmla="*/ 1779587 h 2263775"/>
                <a:gd name="connsiteX12" fmla="*/ 989012 w 1962150"/>
                <a:gd name="connsiteY12" fmla="*/ 0 h 2263775"/>
                <a:gd name="connsiteX13" fmla="*/ 1962150 w 1962150"/>
                <a:gd name="connsiteY13" fmla="*/ 484188 h 2263775"/>
                <a:gd name="connsiteX14" fmla="*/ 1962150 w 1962150"/>
                <a:gd name="connsiteY14" fmla="*/ 1125538 h 2263775"/>
                <a:gd name="connsiteX15" fmla="*/ 1649413 w 1962150"/>
                <a:gd name="connsiteY15" fmla="*/ 1125538 h 2263775"/>
                <a:gd name="connsiteX16" fmla="*/ 1649413 w 1962150"/>
                <a:gd name="connsiteY16" fmla="*/ 688975 h 2263775"/>
                <a:gd name="connsiteX17" fmla="*/ 989012 w 1962150"/>
                <a:gd name="connsiteY17" fmla="*/ 361950 h 2263775"/>
                <a:gd name="connsiteX18" fmla="*/ 969963 w 1962150"/>
                <a:gd name="connsiteY18" fmla="*/ 0 h 2263775"/>
                <a:gd name="connsiteX19" fmla="*/ 969963 w 1962150"/>
                <a:gd name="connsiteY19" fmla="*/ 361950 h 2263775"/>
                <a:gd name="connsiteX20" fmla="*/ 312737 w 1962150"/>
                <a:gd name="connsiteY20" fmla="*/ 688975 h 2263775"/>
                <a:gd name="connsiteX21" fmla="*/ 312737 w 1962150"/>
                <a:gd name="connsiteY21" fmla="*/ 1125538 h 2263775"/>
                <a:gd name="connsiteX22" fmla="*/ 0 w 1962150"/>
                <a:gd name="connsiteY22" fmla="*/ 1125538 h 2263775"/>
                <a:gd name="connsiteX23" fmla="*/ 0 w 1962150"/>
                <a:gd name="connsiteY23" fmla="*/ 484188 h 226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62150" h="2263775">
                  <a:moveTo>
                    <a:pt x="1649413" y="1147762"/>
                  </a:moveTo>
                  <a:lnTo>
                    <a:pt x="1962150" y="1147762"/>
                  </a:lnTo>
                  <a:lnTo>
                    <a:pt x="1962150" y="1779587"/>
                  </a:lnTo>
                  <a:lnTo>
                    <a:pt x="989012" y="2263775"/>
                  </a:lnTo>
                  <a:lnTo>
                    <a:pt x="989012" y="1901825"/>
                  </a:lnTo>
                  <a:lnTo>
                    <a:pt x="1649413" y="1574800"/>
                  </a:lnTo>
                  <a:close/>
                  <a:moveTo>
                    <a:pt x="0" y="1147762"/>
                  </a:moveTo>
                  <a:lnTo>
                    <a:pt x="312737" y="1147762"/>
                  </a:lnTo>
                  <a:lnTo>
                    <a:pt x="312737" y="1574800"/>
                  </a:lnTo>
                  <a:lnTo>
                    <a:pt x="969963" y="1901825"/>
                  </a:lnTo>
                  <a:lnTo>
                    <a:pt x="969963" y="2263775"/>
                  </a:lnTo>
                  <a:lnTo>
                    <a:pt x="0" y="1779587"/>
                  </a:lnTo>
                  <a:close/>
                  <a:moveTo>
                    <a:pt x="989012" y="0"/>
                  </a:moveTo>
                  <a:lnTo>
                    <a:pt x="1962150" y="484188"/>
                  </a:lnTo>
                  <a:lnTo>
                    <a:pt x="1962150" y="1125538"/>
                  </a:lnTo>
                  <a:lnTo>
                    <a:pt x="1649413" y="1125538"/>
                  </a:lnTo>
                  <a:lnTo>
                    <a:pt x="1649413" y="688975"/>
                  </a:lnTo>
                  <a:lnTo>
                    <a:pt x="989012" y="361950"/>
                  </a:lnTo>
                  <a:close/>
                  <a:moveTo>
                    <a:pt x="969963" y="0"/>
                  </a:moveTo>
                  <a:lnTo>
                    <a:pt x="969963" y="361950"/>
                  </a:lnTo>
                  <a:lnTo>
                    <a:pt x="312737" y="688975"/>
                  </a:lnTo>
                  <a:lnTo>
                    <a:pt x="312737" y="1125538"/>
                  </a:lnTo>
                  <a:lnTo>
                    <a:pt x="0" y="1125538"/>
                  </a:lnTo>
                  <a:lnTo>
                    <a:pt x="0" y="484188"/>
                  </a:lnTo>
                  <a:close/>
                </a:path>
              </a:pathLst>
            </a:custGeom>
            <a:gradFill>
              <a:gsLst>
                <a:gs pos="0">
                  <a:srgbClr val="10CF9B"/>
                </a:gs>
                <a:gs pos="100000">
                  <a:srgbClr val="0099D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255" tIns="50127" rIns="100255" bIns="50127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" name="1 Rectángulo"/>
            <p:cNvSpPr/>
            <p:nvPr/>
          </p:nvSpPr>
          <p:spPr>
            <a:xfrm>
              <a:off x="7723679" y="2073079"/>
              <a:ext cx="1867396" cy="932230"/>
            </a:xfrm>
            <a:prstGeom prst="rect">
              <a:avLst/>
            </a:prstGeom>
          </p:spPr>
          <p:txBody>
            <a:bodyPr wrap="square" lIns="100255" tIns="50127" rIns="100255" bIns="50127">
              <a:spAutoFit/>
            </a:bodyPr>
            <a:lstStyle/>
            <a:p>
              <a:pPr algn="ctr"/>
              <a:r>
                <a:rPr lang="es-ES_tradnl" altLang="es-VE" b="1" dirty="0"/>
                <a:t>Empresa </a:t>
              </a:r>
              <a:r>
                <a:rPr lang="es-ES_tradnl" altLang="es-VE" b="1" dirty="0" smtClean="0"/>
                <a:t>Nacional Hidroeléctrica</a:t>
              </a:r>
              <a:endParaRPr lang="es-ES_tradnl" altLang="es-VE" b="1" dirty="0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6812818" y="5643060"/>
            <a:ext cx="1545034" cy="656904"/>
          </a:xfrm>
          <a:prstGeom prst="rect">
            <a:avLst/>
          </a:prstGeom>
        </p:spPr>
        <p:txBody>
          <a:bodyPr wrap="none" lIns="100877" tIns="50438" rIns="100877" bIns="50438">
            <a:spAutoFit/>
          </a:bodyPr>
          <a:lstStyle/>
          <a:p>
            <a:pPr lvl="0" algn="ctr"/>
            <a:r>
              <a:rPr lang="es-ES_tradnl" altLang="es-VE" b="1" dirty="0" smtClean="0"/>
              <a:t>GENERACION </a:t>
            </a:r>
          </a:p>
          <a:p>
            <a:pPr lvl="0" algn="ctr"/>
            <a:r>
              <a:rPr lang="es-ES_tradnl" altLang="es-VE" b="1" dirty="0" smtClean="0"/>
              <a:t>GUAYANA</a:t>
            </a:r>
            <a:endParaRPr lang="es-ES_tradnl" altLang="es-VE" b="1" dirty="0"/>
          </a:p>
        </p:txBody>
      </p:sp>
      <p:sp>
        <p:nvSpPr>
          <p:cNvPr id="7" name="6 Rectángulo"/>
          <p:cNvSpPr/>
          <p:nvPr/>
        </p:nvSpPr>
        <p:spPr>
          <a:xfrm>
            <a:off x="8683140" y="5533797"/>
            <a:ext cx="2698224" cy="939625"/>
          </a:xfrm>
          <a:prstGeom prst="rect">
            <a:avLst/>
          </a:prstGeom>
        </p:spPr>
        <p:txBody>
          <a:bodyPr wrap="square" lIns="100877" tIns="50438" rIns="100877" bIns="50438">
            <a:spAutoFit/>
          </a:bodyPr>
          <a:lstStyle/>
          <a:p>
            <a:pPr lvl="0" algn="ctr"/>
            <a:r>
              <a:rPr lang="es-ES_tradnl" altLang="es-VE" b="1" dirty="0" smtClean="0"/>
              <a:t>INTERCONEXION A 800 kV </a:t>
            </a:r>
          </a:p>
          <a:p>
            <a:pPr lvl="0" algn="ctr"/>
            <a:r>
              <a:rPr lang="es-ES_tradnl" altLang="es-VE" b="1" dirty="0" smtClean="0"/>
              <a:t>GENERACION </a:t>
            </a:r>
          </a:p>
          <a:p>
            <a:pPr lvl="0" algn="ctr"/>
            <a:r>
              <a:rPr lang="es-ES_tradnl" altLang="es-VE" b="1" dirty="0" smtClean="0"/>
              <a:t>GUAYANA / LOS ANDES</a:t>
            </a:r>
            <a:endParaRPr lang="es-ES_tradnl" altLang="es-VE" b="1" dirty="0"/>
          </a:p>
        </p:txBody>
      </p:sp>
      <p:sp>
        <p:nvSpPr>
          <p:cNvPr id="12" name="11 Rectángulo"/>
          <p:cNvSpPr/>
          <p:nvPr/>
        </p:nvSpPr>
        <p:spPr>
          <a:xfrm>
            <a:off x="8316908" y="3574158"/>
            <a:ext cx="3302329" cy="380739"/>
          </a:xfrm>
          <a:prstGeom prst="rect">
            <a:avLst/>
          </a:prstGeom>
        </p:spPr>
        <p:txBody>
          <a:bodyPr lIns="100877" tIns="50438" rIns="100877" bIns="50438">
            <a:spAutoFit/>
          </a:bodyPr>
          <a:lstStyle/>
          <a:p>
            <a:pPr lvl="0" algn="ctr"/>
            <a:r>
              <a:rPr lang="es-ES_tradnl" altLang="es-VE" b="1" dirty="0">
                <a:solidFill>
                  <a:prstClr val="black"/>
                </a:solidFill>
              </a:rPr>
              <a:t>Unidades de Negocio</a:t>
            </a:r>
          </a:p>
        </p:txBody>
      </p:sp>
      <p:sp>
        <p:nvSpPr>
          <p:cNvPr id="157" name="Oval 89"/>
          <p:cNvSpPr/>
          <p:nvPr/>
        </p:nvSpPr>
        <p:spPr>
          <a:xfrm>
            <a:off x="12236198" y="4144882"/>
            <a:ext cx="234538" cy="21542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0877" tIns="50438" rIns="100877" bIns="50438" rtlCol="0" anchor="ctr"/>
          <a:lstStyle/>
          <a:p>
            <a:pPr algn="ctr"/>
            <a:endParaRPr lang="en-US" sz="3100">
              <a:solidFill>
                <a:prstClr val="white"/>
              </a:solidFill>
            </a:endParaRPr>
          </a:p>
        </p:txBody>
      </p:sp>
      <p:sp>
        <p:nvSpPr>
          <p:cNvPr id="158" name="Oval 89"/>
          <p:cNvSpPr/>
          <p:nvPr/>
        </p:nvSpPr>
        <p:spPr>
          <a:xfrm>
            <a:off x="7517639" y="4082213"/>
            <a:ext cx="234538" cy="21542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0877" tIns="50438" rIns="100877" bIns="50438" rtlCol="0" anchor="ctr"/>
          <a:lstStyle/>
          <a:p>
            <a:pPr algn="ctr"/>
            <a:endParaRPr lang="en-US" sz="3100">
              <a:solidFill>
                <a:prstClr val="white"/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9470876" y="4365106"/>
            <a:ext cx="1129281" cy="1196707"/>
            <a:chOff x="6869740" y="4365104"/>
            <a:chExt cx="1135523" cy="1196706"/>
          </a:xfrm>
        </p:grpSpPr>
        <p:grpSp>
          <p:nvGrpSpPr>
            <p:cNvPr id="152" name="Group 220"/>
            <p:cNvGrpSpPr/>
            <p:nvPr/>
          </p:nvGrpSpPr>
          <p:grpSpPr>
            <a:xfrm>
              <a:off x="6869740" y="4365104"/>
              <a:ext cx="1135523" cy="1196706"/>
              <a:chOff x="3590926" y="1393826"/>
              <a:chExt cx="1962150" cy="2263775"/>
            </a:xfrm>
          </p:grpSpPr>
          <p:sp>
            <p:nvSpPr>
              <p:cNvPr id="153" name="Freeform 5"/>
              <p:cNvSpPr>
                <a:spLocks/>
              </p:cNvSpPr>
              <p:nvPr/>
            </p:nvSpPr>
            <p:spPr bwMode="auto">
              <a:xfrm>
                <a:off x="4579938" y="2541588"/>
                <a:ext cx="973138" cy="1116013"/>
              </a:xfrm>
              <a:custGeom>
                <a:avLst/>
                <a:gdLst>
                  <a:gd name="T0" fmla="*/ 416 w 613"/>
                  <a:gd name="T1" fmla="*/ 269 h 703"/>
                  <a:gd name="T2" fmla="*/ 0 w 613"/>
                  <a:gd name="T3" fmla="*/ 475 h 703"/>
                  <a:gd name="T4" fmla="*/ 0 w 613"/>
                  <a:gd name="T5" fmla="*/ 703 h 703"/>
                  <a:gd name="T6" fmla="*/ 613 w 613"/>
                  <a:gd name="T7" fmla="*/ 398 h 703"/>
                  <a:gd name="T8" fmla="*/ 613 w 613"/>
                  <a:gd name="T9" fmla="*/ 0 h 703"/>
                  <a:gd name="T10" fmla="*/ 416 w 613"/>
                  <a:gd name="T11" fmla="*/ 0 h 703"/>
                  <a:gd name="T12" fmla="*/ 416 w 613"/>
                  <a:gd name="T13" fmla="*/ 26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" h="703">
                    <a:moveTo>
                      <a:pt x="416" y="269"/>
                    </a:moveTo>
                    <a:lnTo>
                      <a:pt x="0" y="475"/>
                    </a:lnTo>
                    <a:lnTo>
                      <a:pt x="0" y="703"/>
                    </a:lnTo>
                    <a:lnTo>
                      <a:pt x="613" y="398"/>
                    </a:lnTo>
                    <a:lnTo>
                      <a:pt x="613" y="0"/>
                    </a:lnTo>
                    <a:lnTo>
                      <a:pt x="416" y="0"/>
                    </a:lnTo>
                    <a:lnTo>
                      <a:pt x="416" y="2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6"/>
              <p:cNvSpPr>
                <a:spLocks/>
              </p:cNvSpPr>
              <p:nvPr/>
            </p:nvSpPr>
            <p:spPr bwMode="auto">
              <a:xfrm>
                <a:off x="3590926" y="1393826"/>
                <a:ext cx="969963" cy="1125538"/>
              </a:xfrm>
              <a:custGeom>
                <a:avLst/>
                <a:gdLst>
                  <a:gd name="T0" fmla="*/ 197 w 611"/>
                  <a:gd name="T1" fmla="*/ 434 h 709"/>
                  <a:gd name="T2" fmla="*/ 611 w 611"/>
                  <a:gd name="T3" fmla="*/ 228 h 709"/>
                  <a:gd name="T4" fmla="*/ 611 w 611"/>
                  <a:gd name="T5" fmla="*/ 0 h 709"/>
                  <a:gd name="T6" fmla="*/ 0 w 611"/>
                  <a:gd name="T7" fmla="*/ 305 h 709"/>
                  <a:gd name="T8" fmla="*/ 0 w 611"/>
                  <a:gd name="T9" fmla="*/ 709 h 709"/>
                  <a:gd name="T10" fmla="*/ 197 w 611"/>
                  <a:gd name="T11" fmla="*/ 709 h 709"/>
                  <a:gd name="T12" fmla="*/ 197 w 611"/>
                  <a:gd name="T13" fmla="*/ 43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9">
                    <a:moveTo>
                      <a:pt x="197" y="434"/>
                    </a:moveTo>
                    <a:lnTo>
                      <a:pt x="611" y="228"/>
                    </a:lnTo>
                    <a:lnTo>
                      <a:pt x="611" y="0"/>
                    </a:lnTo>
                    <a:lnTo>
                      <a:pt x="0" y="305"/>
                    </a:lnTo>
                    <a:lnTo>
                      <a:pt x="0" y="709"/>
                    </a:lnTo>
                    <a:lnTo>
                      <a:pt x="197" y="709"/>
                    </a:lnTo>
                    <a:lnTo>
                      <a:pt x="197" y="4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"/>
              <p:cNvSpPr>
                <a:spLocks/>
              </p:cNvSpPr>
              <p:nvPr/>
            </p:nvSpPr>
            <p:spPr bwMode="auto">
              <a:xfrm>
                <a:off x="4579938" y="1393826"/>
                <a:ext cx="973138" cy="1125538"/>
              </a:xfrm>
              <a:custGeom>
                <a:avLst/>
                <a:gdLst>
                  <a:gd name="T0" fmla="*/ 416 w 613"/>
                  <a:gd name="T1" fmla="*/ 434 h 709"/>
                  <a:gd name="T2" fmla="*/ 416 w 613"/>
                  <a:gd name="T3" fmla="*/ 709 h 709"/>
                  <a:gd name="T4" fmla="*/ 613 w 613"/>
                  <a:gd name="T5" fmla="*/ 709 h 709"/>
                  <a:gd name="T6" fmla="*/ 613 w 613"/>
                  <a:gd name="T7" fmla="*/ 305 h 709"/>
                  <a:gd name="T8" fmla="*/ 0 w 613"/>
                  <a:gd name="T9" fmla="*/ 0 h 709"/>
                  <a:gd name="T10" fmla="*/ 0 w 613"/>
                  <a:gd name="T11" fmla="*/ 228 h 709"/>
                  <a:gd name="T12" fmla="*/ 416 w 613"/>
                  <a:gd name="T13" fmla="*/ 43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" h="709">
                    <a:moveTo>
                      <a:pt x="416" y="434"/>
                    </a:moveTo>
                    <a:lnTo>
                      <a:pt x="416" y="709"/>
                    </a:lnTo>
                    <a:lnTo>
                      <a:pt x="613" y="709"/>
                    </a:lnTo>
                    <a:lnTo>
                      <a:pt x="613" y="305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416" y="4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8"/>
              <p:cNvSpPr>
                <a:spLocks/>
              </p:cNvSpPr>
              <p:nvPr/>
            </p:nvSpPr>
            <p:spPr bwMode="auto">
              <a:xfrm>
                <a:off x="3590926" y="2541588"/>
                <a:ext cx="969963" cy="1116013"/>
              </a:xfrm>
              <a:custGeom>
                <a:avLst/>
                <a:gdLst>
                  <a:gd name="T0" fmla="*/ 197 w 611"/>
                  <a:gd name="T1" fmla="*/ 269 h 703"/>
                  <a:gd name="T2" fmla="*/ 197 w 611"/>
                  <a:gd name="T3" fmla="*/ 0 h 703"/>
                  <a:gd name="T4" fmla="*/ 0 w 611"/>
                  <a:gd name="T5" fmla="*/ 0 h 703"/>
                  <a:gd name="T6" fmla="*/ 0 w 611"/>
                  <a:gd name="T7" fmla="*/ 398 h 703"/>
                  <a:gd name="T8" fmla="*/ 611 w 611"/>
                  <a:gd name="T9" fmla="*/ 703 h 703"/>
                  <a:gd name="T10" fmla="*/ 611 w 611"/>
                  <a:gd name="T11" fmla="*/ 475 h 703"/>
                  <a:gd name="T12" fmla="*/ 197 w 611"/>
                  <a:gd name="T13" fmla="*/ 26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3">
                    <a:moveTo>
                      <a:pt x="197" y="269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611" y="703"/>
                    </a:lnTo>
                    <a:lnTo>
                      <a:pt x="611" y="475"/>
                    </a:lnTo>
                    <a:lnTo>
                      <a:pt x="197" y="2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61" name="16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500" y="4754423"/>
              <a:ext cx="511187" cy="617846"/>
            </a:xfrm>
            <a:prstGeom prst="rect">
              <a:avLst/>
            </a:prstGeom>
          </p:spPr>
        </p:pic>
      </p:grpSp>
      <p:sp>
        <p:nvSpPr>
          <p:cNvPr id="4" name="3 Rectángulo"/>
          <p:cNvSpPr/>
          <p:nvPr/>
        </p:nvSpPr>
        <p:spPr>
          <a:xfrm>
            <a:off x="125661" y="1628800"/>
            <a:ext cx="6754000" cy="4895994"/>
          </a:xfrm>
          <a:prstGeom prst="rect">
            <a:avLst/>
          </a:prstGeom>
        </p:spPr>
        <p:txBody>
          <a:bodyPr wrap="square" lIns="100877" tIns="50438" rIns="100877" bIns="50438">
            <a:spAutoFit/>
          </a:bodyPr>
          <a:lstStyle/>
          <a:p>
            <a:pPr algn="just">
              <a:lnSpc>
                <a:spcPct val="107000"/>
              </a:lnSpc>
              <a:spcAft>
                <a:spcPts val="965"/>
              </a:spcAft>
            </a:pPr>
            <a:r>
              <a:rPr lang="es-VE" sz="2000" b="1" dirty="0"/>
              <a:t>Crear una nueva Empresa Nacional similar a la CVG Electrificación del Caroní, CA, considerando un nuevo modelo de negocio a través de:</a:t>
            </a:r>
          </a:p>
          <a:p>
            <a:pPr marL="413943" indent="-413943" algn="just">
              <a:lnSpc>
                <a:spcPct val="107000"/>
              </a:lnSpc>
              <a:spcAft>
                <a:spcPts val="965"/>
              </a:spcAft>
              <a:buFont typeface="Wingdings" panose="05000000000000000000" pitchFamily="2" charset="2"/>
              <a:buChar char=""/>
            </a:pPr>
            <a:r>
              <a:rPr lang="es-VE" sz="2000" b="1" dirty="0"/>
              <a:t>la participación del capital privado, o bien “Alianzas Estratégicas” (Join Venture).</a:t>
            </a:r>
            <a:r>
              <a:rPr lang="es-VE" sz="2000" dirty="0"/>
              <a:t> </a:t>
            </a:r>
          </a:p>
          <a:p>
            <a:pPr marL="413943" indent="-413943" algn="just">
              <a:lnSpc>
                <a:spcPct val="107000"/>
              </a:lnSpc>
              <a:spcAft>
                <a:spcPts val="965"/>
              </a:spcAft>
              <a:buFont typeface="Wingdings" panose="05000000000000000000" pitchFamily="2" charset="2"/>
              <a:buChar char=""/>
            </a:pPr>
            <a:r>
              <a:rPr lang="es-VE" sz="2000" b="1" dirty="0"/>
              <a:t>Concesiones a ser operadas por inversionistas.</a:t>
            </a:r>
          </a:p>
          <a:p>
            <a:pPr marL="413943" indent="-413943" algn="just">
              <a:lnSpc>
                <a:spcPct val="107000"/>
              </a:lnSpc>
              <a:spcAft>
                <a:spcPts val="965"/>
              </a:spcAft>
              <a:buFont typeface="Wingdings" panose="05000000000000000000" pitchFamily="2" charset="2"/>
              <a:buChar char=""/>
            </a:pPr>
            <a:r>
              <a:rPr lang="es-VE" sz="2000" b="1" dirty="0"/>
              <a:t>Aperturas al Capital Privado Nacional e Internacional. </a:t>
            </a:r>
          </a:p>
          <a:p>
            <a:pPr algn="just">
              <a:lnSpc>
                <a:spcPct val="107000"/>
              </a:lnSpc>
              <a:spcAft>
                <a:spcPts val="965"/>
              </a:spcAft>
            </a:pPr>
            <a:r>
              <a:rPr lang="es-VE" sz="2000" b="1" dirty="0"/>
              <a:t>De tal manera, que se fortalezca técnica y financieramente la capacidad operativa de  la nueva estructura organizacional, para adaptarla a los nuevos retos de generación </a:t>
            </a:r>
            <a:r>
              <a:rPr lang="es-ES" sz="2000" b="1" dirty="0"/>
              <a:t>de la hidroelectricidad, garantizando así </a:t>
            </a:r>
            <a:r>
              <a:rPr lang="es-VE" sz="2000" b="1" dirty="0"/>
              <a:t>el fortalecimiento del Sistema Eléctrico Nacional y el desarrollo de la Región Guayana.</a:t>
            </a:r>
            <a:endParaRPr lang="es-ES" sz="2000" b="1" dirty="0"/>
          </a:p>
        </p:txBody>
      </p:sp>
      <p:grpSp>
        <p:nvGrpSpPr>
          <p:cNvPr id="44" name="43 Grupo"/>
          <p:cNvGrpSpPr/>
          <p:nvPr/>
        </p:nvGrpSpPr>
        <p:grpSpPr>
          <a:xfrm>
            <a:off x="11775852" y="4365106"/>
            <a:ext cx="1129281" cy="1196707"/>
            <a:chOff x="4432804" y="4456599"/>
            <a:chExt cx="1135523" cy="1196706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05" b="17838"/>
            <a:stretch/>
          </p:blipFill>
          <p:spPr bwMode="auto">
            <a:xfrm>
              <a:off x="4602583" y="4788776"/>
              <a:ext cx="796609" cy="4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Group 91"/>
            <p:cNvGrpSpPr/>
            <p:nvPr/>
          </p:nvGrpSpPr>
          <p:grpSpPr>
            <a:xfrm>
              <a:off x="4432804" y="4456599"/>
              <a:ext cx="1135523" cy="1196706"/>
              <a:chOff x="3590926" y="1393826"/>
              <a:chExt cx="1962150" cy="2263775"/>
            </a:xfrm>
          </p:grpSpPr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4579938" y="2541588"/>
                <a:ext cx="973138" cy="1116013"/>
              </a:xfrm>
              <a:custGeom>
                <a:avLst/>
                <a:gdLst>
                  <a:gd name="T0" fmla="*/ 416 w 613"/>
                  <a:gd name="T1" fmla="*/ 269 h 703"/>
                  <a:gd name="T2" fmla="*/ 0 w 613"/>
                  <a:gd name="T3" fmla="*/ 475 h 703"/>
                  <a:gd name="T4" fmla="*/ 0 w 613"/>
                  <a:gd name="T5" fmla="*/ 703 h 703"/>
                  <a:gd name="T6" fmla="*/ 613 w 613"/>
                  <a:gd name="T7" fmla="*/ 398 h 703"/>
                  <a:gd name="T8" fmla="*/ 613 w 613"/>
                  <a:gd name="T9" fmla="*/ 0 h 703"/>
                  <a:gd name="T10" fmla="*/ 416 w 613"/>
                  <a:gd name="T11" fmla="*/ 0 h 703"/>
                  <a:gd name="T12" fmla="*/ 416 w 613"/>
                  <a:gd name="T13" fmla="*/ 26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" h="703">
                    <a:moveTo>
                      <a:pt x="416" y="269"/>
                    </a:moveTo>
                    <a:lnTo>
                      <a:pt x="0" y="475"/>
                    </a:lnTo>
                    <a:lnTo>
                      <a:pt x="0" y="703"/>
                    </a:lnTo>
                    <a:lnTo>
                      <a:pt x="613" y="398"/>
                    </a:lnTo>
                    <a:lnTo>
                      <a:pt x="613" y="0"/>
                    </a:lnTo>
                    <a:lnTo>
                      <a:pt x="416" y="0"/>
                    </a:lnTo>
                    <a:lnTo>
                      <a:pt x="416" y="2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3590926" y="1393826"/>
                <a:ext cx="969963" cy="1125538"/>
              </a:xfrm>
              <a:custGeom>
                <a:avLst/>
                <a:gdLst>
                  <a:gd name="T0" fmla="*/ 197 w 611"/>
                  <a:gd name="T1" fmla="*/ 434 h 709"/>
                  <a:gd name="T2" fmla="*/ 611 w 611"/>
                  <a:gd name="T3" fmla="*/ 228 h 709"/>
                  <a:gd name="T4" fmla="*/ 611 w 611"/>
                  <a:gd name="T5" fmla="*/ 0 h 709"/>
                  <a:gd name="T6" fmla="*/ 0 w 611"/>
                  <a:gd name="T7" fmla="*/ 305 h 709"/>
                  <a:gd name="T8" fmla="*/ 0 w 611"/>
                  <a:gd name="T9" fmla="*/ 709 h 709"/>
                  <a:gd name="T10" fmla="*/ 197 w 611"/>
                  <a:gd name="T11" fmla="*/ 709 h 709"/>
                  <a:gd name="T12" fmla="*/ 197 w 611"/>
                  <a:gd name="T13" fmla="*/ 43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9">
                    <a:moveTo>
                      <a:pt x="197" y="434"/>
                    </a:moveTo>
                    <a:lnTo>
                      <a:pt x="611" y="228"/>
                    </a:lnTo>
                    <a:lnTo>
                      <a:pt x="611" y="0"/>
                    </a:lnTo>
                    <a:lnTo>
                      <a:pt x="0" y="305"/>
                    </a:lnTo>
                    <a:lnTo>
                      <a:pt x="0" y="709"/>
                    </a:lnTo>
                    <a:lnTo>
                      <a:pt x="197" y="709"/>
                    </a:lnTo>
                    <a:lnTo>
                      <a:pt x="197" y="4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4579938" y="1393826"/>
                <a:ext cx="973138" cy="1125538"/>
              </a:xfrm>
              <a:custGeom>
                <a:avLst/>
                <a:gdLst>
                  <a:gd name="T0" fmla="*/ 416 w 613"/>
                  <a:gd name="T1" fmla="*/ 434 h 709"/>
                  <a:gd name="T2" fmla="*/ 416 w 613"/>
                  <a:gd name="T3" fmla="*/ 709 h 709"/>
                  <a:gd name="T4" fmla="*/ 613 w 613"/>
                  <a:gd name="T5" fmla="*/ 709 h 709"/>
                  <a:gd name="T6" fmla="*/ 613 w 613"/>
                  <a:gd name="T7" fmla="*/ 305 h 709"/>
                  <a:gd name="T8" fmla="*/ 0 w 613"/>
                  <a:gd name="T9" fmla="*/ 0 h 709"/>
                  <a:gd name="T10" fmla="*/ 0 w 613"/>
                  <a:gd name="T11" fmla="*/ 228 h 709"/>
                  <a:gd name="T12" fmla="*/ 416 w 613"/>
                  <a:gd name="T13" fmla="*/ 434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3" h="709">
                    <a:moveTo>
                      <a:pt x="416" y="434"/>
                    </a:moveTo>
                    <a:lnTo>
                      <a:pt x="416" y="709"/>
                    </a:lnTo>
                    <a:lnTo>
                      <a:pt x="613" y="709"/>
                    </a:lnTo>
                    <a:lnTo>
                      <a:pt x="613" y="305"/>
                    </a:lnTo>
                    <a:lnTo>
                      <a:pt x="0" y="0"/>
                    </a:lnTo>
                    <a:lnTo>
                      <a:pt x="0" y="228"/>
                    </a:lnTo>
                    <a:lnTo>
                      <a:pt x="416" y="4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8"/>
              <p:cNvSpPr>
                <a:spLocks/>
              </p:cNvSpPr>
              <p:nvPr/>
            </p:nvSpPr>
            <p:spPr bwMode="auto">
              <a:xfrm>
                <a:off x="3590926" y="2541588"/>
                <a:ext cx="969963" cy="1116013"/>
              </a:xfrm>
              <a:custGeom>
                <a:avLst/>
                <a:gdLst>
                  <a:gd name="T0" fmla="*/ 197 w 611"/>
                  <a:gd name="T1" fmla="*/ 269 h 703"/>
                  <a:gd name="T2" fmla="*/ 197 w 611"/>
                  <a:gd name="T3" fmla="*/ 0 h 703"/>
                  <a:gd name="T4" fmla="*/ 0 w 611"/>
                  <a:gd name="T5" fmla="*/ 0 h 703"/>
                  <a:gd name="T6" fmla="*/ 0 w 611"/>
                  <a:gd name="T7" fmla="*/ 398 h 703"/>
                  <a:gd name="T8" fmla="*/ 611 w 611"/>
                  <a:gd name="T9" fmla="*/ 703 h 703"/>
                  <a:gd name="T10" fmla="*/ 611 w 611"/>
                  <a:gd name="T11" fmla="*/ 475 h 703"/>
                  <a:gd name="T12" fmla="*/ 197 w 611"/>
                  <a:gd name="T13" fmla="*/ 269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1" h="703">
                    <a:moveTo>
                      <a:pt x="197" y="269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611" y="703"/>
                    </a:lnTo>
                    <a:lnTo>
                      <a:pt x="611" y="475"/>
                    </a:lnTo>
                    <a:lnTo>
                      <a:pt x="197" y="26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5" name="64 Rectángulo"/>
          <p:cNvSpPr/>
          <p:nvPr/>
        </p:nvSpPr>
        <p:spPr>
          <a:xfrm>
            <a:off x="11529543" y="5661251"/>
            <a:ext cx="1545034" cy="656904"/>
          </a:xfrm>
          <a:prstGeom prst="rect">
            <a:avLst/>
          </a:prstGeom>
        </p:spPr>
        <p:txBody>
          <a:bodyPr wrap="none" lIns="100877" tIns="50438" rIns="100877" bIns="50438">
            <a:spAutoFit/>
          </a:bodyPr>
          <a:lstStyle/>
          <a:p>
            <a:pPr lvl="0" algn="ctr"/>
            <a:r>
              <a:rPr lang="es-ES_tradnl" altLang="es-VE" b="1" dirty="0" smtClean="0"/>
              <a:t>GENERACION </a:t>
            </a:r>
          </a:p>
          <a:p>
            <a:pPr lvl="0" algn="ctr"/>
            <a:r>
              <a:rPr lang="es-ES_tradnl" altLang="es-VE" b="1" dirty="0" smtClean="0"/>
              <a:t>LOS ANDES</a:t>
            </a:r>
            <a:endParaRPr lang="es-ES_tradnl" altLang="es-VE" b="1" dirty="0"/>
          </a:p>
        </p:txBody>
      </p:sp>
      <p:sp>
        <p:nvSpPr>
          <p:cNvPr id="43" name="42 Rectángulo"/>
          <p:cNvSpPr/>
          <p:nvPr/>
        </p:nvSpPr>
        <p:spPr>
          <a:xfrm>
            <a:off x="9558709" y="262389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  <p:sp>
        <p:nvSpPr>
          <p:cNvPr id="51" name="Título 1"/>
          <p:cNvSpPr txBox="1">
            <a:spLocks/>
          </p:cNvSpPr>
          <p:nvPr/>
        </p:nvSpPr>
        <p:spPr>
          <a:xfrm>
            <a:off x="4086101" y="231013"/>
            <a:ext cx="4959539" cy="749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114565" tIns="57283" rIns="114565" bIns="57283" rtlCol="0" anchor="ctr">
            <a:noAutofit/>
          </a:bodyPr>
          <a:lstStyle>
            <a:lvl1pPr algn="ctr" defTabSz="1188171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 smtClean="0">
                <a:latin typeface="+mn-lt"/>
              </a:rPr>
              <a:t>10.- Recomendaciones para:</a:t>
            </a:r>
          </a:p>
          <a:p>
            <a:r>
              <a:rPr lang="es-VE" sz="2400" b="1" dirty="0" smtClean="0">
                <a:latin typeface="+mn-lt"/>
              </a:rPr>
              <a:t> salir de la </a:t>
            </a:r>
            <a:r>
              <a:rPr lang="es-VE" sz="2400" b="1" dirty="0">
                <a:latin typeface="+mn-lt"/>
              </a:rPr>
              <a:t>CRISIS </a:t>
            </a:r>
            <a:r>
              <a:rPr lang="es-VE" sz="2400" b="1" dirty="0" smtClean="0">
                <a:latin typeface="+mn-lt"/>
              </a:rPr>
              <a:t>Eléctrica Nacional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2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5985" y="1334637"/>
            <a:ext cx="11807744" cy="159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781050" algn="l"/>
              </a:tabLst>
            </a:pPr>
            <a:r>
              <a:rPr lang="es-ES_tradnl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proyectos para la generación de energía a través de  las nuevas alternativas de energías renovables</a:t>
            </a:r>
            <a:r>
              <a:rPr lang="es-ES_tradnl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(solares fotovoltaicas, eólicas y biomasas aisladas) para contribuir a la preservación del medio ambiente</a:t>
            </a:r>
            <a:r>
              <a:rPr lang="es-ES_tradnl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evitando la emisión de dióxido de carbono a la atmósfera</a:t>
            </a:r>
            <a:r>
              <a:rPr lang="es-ES_tradnl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cumplir con </a:t>
            </a:r>
            <a:r>
              <a:rPr lang="es-ES_tradnl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Protocolo de </a:t>
            </a:r>
            <a:r>
              <a:rPr lang="es-ES_tradnl" sz="23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Kyoto</a:t>
            </a:r>
            <a:r>
              <a:rPr lang="es-ES_tradnl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Paris y los </a:t>
            </a:r>
            <a:r>
              <a:rPr lang="es-ES_tradnl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planes del </a:t>
            </a:r>
            <a:r>
              <a:rPr lang="es-ES_tradnl" sz="23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Milenium</a:t>
            </a:r>
            <a:r>
              <a:rPr lang="es-ES_tradnl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VE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05591" y="5445224"/>
            <a:ext cx="11807744" cy="128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8000"/>
              </a:lnSpc>
              <a:spcAft>
                <a:spcPts val="800"/>
              </a:spcAft>
            </a:pPr>
            <a:r>
              <a:rPr lang="es-ES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ENERGÍA ELÉCTRICA Y EL GAS, SON IMPRESCINDIBLES PARA EL PROGRESO Y EL DESARROLLO SOCIO-ECONÓMICO DE UNA NACIÓN Y VITAL PARA LA SUBSISTENCIA DE LA HUMANIDAD”.</a:t>
            </a:r>
            <a:endParaRPr lang="es-V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12" y="3110457"/>
            <a:ext cx="3719715" cy="213988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616" y="3068960"/>
            <a:ext cx="4338011" cy="222287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442" y="3068962"/>
            <a:ext cx="3950049" cy="201465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9558709" y="116632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061765" y="116633"/>
            <a:ext cx="828092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114565" tIns="57283" rIns="114565" bIns="57283" rtlCol="0" anchor="ctr">
            <a:noAutofit/>
          </a:bodyPr>
          <a:lstStyle>
            <a:lvl1pPr algn="ctr" defTabSz="1188171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2400" b="1" dirty="0" smtClean="0">
                <a:latin typeface="+mn-lt"/>
              </a:rPr>
              <a:t>10.- Recomendaciones para: salir de la </a:t>
            </a:r>
            <a:r>
              <a:rPr lang="es-VE" sz="2400" b="1" dirty="0">
                <a:latin typeface="+mn-lt"/>
              </a:rPr>
              <a:t>CRISIS </a:t>
            </a:r>
            <a:r>
              <a:rPr lang="es-VE" sz="2400" b="1" dirty="0" smtClean="0">
                <a:latin typeface="+mn-lt"/>
              </a:rPr>
              <a:t>Eléctrica Nacional</a:t>
            </a:r>
            <a:endParaRPr lang="en-US" sz="2400" b="1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133559" y="817546"/>
            <a:ext cx="6595908" cy="451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/>
              <a:t>Desarrollos de </a:t>
            </a:r>
            <a:r>
              <a:rPr lang="es-VE" sz="2200" b="1" dirty="0"/>
              <a:t>Nuevos Sistemas de Energía </a:t>
            </a:r>
            <a:r>
              <a:rPr lang="es-VE" sz="2200" b="1" dirty="0" smtClean="0"/>
              <a:t>Renovables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8790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3693" y="980728"/>
            <a:ext cx="1180774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sz="2200" b="1" dirty="0" smtClean="0"/>
              <a:t>En </a:t>
            </a:r>
            <a:r>
              <a:rPr lang="es-VE" sz="2200" b="1" dirty="0"/>
              <a:t>Venezuela hay un gran potencial para la generación de energía </a:t>
            </a:r>
            <a:r>
              <a:rPr lang="es-VE" sz="2200" b="1" dirty="0" smtClean="0"/>
              <a:t>limpia de acuerdo a </a:t>
            </a:r>
            <a:r>
              <a:rPr lang="es-VE" sz="2200" b="1" u="sng" dirty="0">
                <a:hlinkClick r:id="rId2"/>
              </a:rPr>
              <a:t>al mapa solar y eólico</a:t>
            </a:r>
            <a:r>
              <a:rPr lang="es-VE" sz="2200" b="1" dirty="0"/>
              <a:t> del Atlas Global de Energía Renovable (</a:t>
            </a:r>
            <a:r>
              <a:rPr lang="es-VE" sz="2200" b="1" dirty="0" smtClean="0"/>
              <a:t>IRENA).</a:t>
            </a:r>
            <a:endParaRPr lang="es-VE" sz="22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13693" y="44624"/>
            <a:ext cx="8424936" cy="3951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114565" tIns="57283" rIns="114565" bIns="57283" rtlCol="0" anchor="ctr">
            <a:noAutofit/>
          </a:bodyPr>
          <a:lstStyle>
            <a:lvl1pPr algn="ctr" defTabSz="1188171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VE" sz="2400" b="1" dirty="0" smtClean="0">
                <a:latin typeface="+mn-lt"/>
              </a:rPr>
              <a:t>10.- Recomendaciones para: salir de la </a:t>
            </a:r>
            <a:r>
              <a:rPr lang="es-VE" sz="2400" b="1" dirty="0">
                <a:latin typeface="+mn-lt"/>
              </a:rPr>
              <a:t>CRISIS </a:t>
            </a:r>
            <a:r>
              <a:rPr lang="es-VE" sz="2400" b="1" dirty="0" smtClean="0">
                <a:latin typeface="+mn-lt"/>
              </a:rPr>
              <a:t>Eléctrica Nacional</a:t>
            </a:r>
            <a:endParaRPr lang="en-US" sz="2400" b="1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558709" y="188640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341685" y="1829723"/>
            <a:ext cx="7772998" cy="494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sz="2200" b="1" dirty="0"/>
              <a:t>La razón son las altas velocidades de los vientos: entre 8 y 9 metros por segundo en muchas zonas del oriente, centro-norte, sur y occidente del país. A éstas se suma un potencial solar promedio de 236 watts/m2 en todo el país, un buen número si se considera que ese mismo mapa registra 276 W/m2 para el desierto de Atacama en Chile, la zona con mayor potencial de energía solar en todo el continente.</a:t>
            </a:r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sz="2200" b="1" dirty="0"/>
              <a:t>Este potencial de energías renovables abarca toda la geografía venezolana: desde la Isla de Margarita y la Península de Paria en el extremo oriente, pasando por el densamente poblado centro-norte y llegando incluso a zonas de la cordillera de los Andes y el sur. Pero los más altos registros están en los estados más </a:t>
            </a:r>
            <a:r>
              <a:rPr lang="es-VE" sz="2200" b="1" dirty="0" err="1"/>
              <a:t>nor</a:t>
            </a:r>
            <a:r>
              <a:rPr lang="es-VE" sz="2200" b="1" dirty="0"/>
              <a:t>-occidentales, como Zulia y Falcón.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74" y="1844824"/>
            <a:ext cx="4375559" cy="24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4.bp.blogspot.com/-I3XGJZ-5rcs/WSOVnnMsUUI/AAAAAAAAADM/6TXSeXjvN7YTFrU9jPn_kPwxBny5XBNGQCK4B/s1600/24-Eolico-Solar-y-Geotermico%2B%25281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874" y="4350345"/>
            <a:ext cx="4180763" cy="23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604391" y="609364"/>
            <a:ext cx="6595908" cy="451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/>
              <a:t>Desarrollos de </a:t>
            </a:r>
            <a:r>
              <a:rPr lang="es-VE" sz="2200" b="1" dirty="0"/>
              <a:t>Nuevos Sistemas de Energía </a:t>
            </a:r>
            <a:r>
              <a:rPr lang="es-VE" sz="2200" b="1" dirty="0" smtClean="0"/>
              <a:t>Renovables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2390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4024" y="225193"/>
            <a:ext cx="5194645" cy="827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lIns="88020" tIns="44010" rIns="88020" bIns="44010">
            <a:spAutoFit/>
          </a:bodyPr>
          <a:lstStyle/>
          <a:p>
            <a:pPr algn="ctr"/>
            <a:r>
              <a:rPr lang="es-VE" sz="2400" b="1" dirty="0" smtClean="0"/>
              <a:t>11.- Condiciones Previas:</a:t>
            </a:r>
          </a:p>
          <a:p>
            <a:pPr algn="ctr"/>
            <a:r>
              <a:rPr lang="es-VE" sz="2400" b="1" dirty="0" smtClean="0"/>
              <a:t> para salir de la </a:t>
            </a:r>
            <a:r>
              <a:rPr lang="es-VE" sz="2400" b="1" dirty="0"/>
              <a:t>CRISIS </a:t>
            </a:r>
            <a:r>
              <a:rPr lang="es-VE" sz="2400" b="1" dirty="0" smtClean="0"/>
              <a:t>Electica Nacional</a:t>
            </a:r>
            <a:endParaRPr lang="es-VE" sz="2400" dirty="0"/>
          </a:p>
        </p:txBody>
      </p:sp>
      <p:sp>
        <p:nvSpPr>
          <p:cNvPr id="6" name="5 Rectángulo"/>
          <p:cNvSpPr/>
          <p:nvPr/>
        </p:nvSpPr>
        <p:spPr>
          <a:xfrm>
            <a:off x="911411" y="1249359"/>
            <a:ext cx="11409970" cy="4601782"/>
          </a:xfrm>
          <a:prstGeom prst="rect">
            <a:avLst/>
          </a:prstGeom>
        </p:spPr>
        <p:txBody>
          <a:bodyPr wrap="square" lIns="88020" tIns="44010" rIns="88020" bIns="44010">
            <a:spAutoFit/>
          </a:bodyPr>
          <a:lstStyle/>
          <a:p>
            <a:pPr algn="just">
              <a:lnSpc>
                <a:spcPct val="108000"/>
              </a:lnSpc>
              <a:spcAft>
                <a:spcPts val="770"/>
              </a:spcAft>
            </a:pPr>
            <a:r>
              <a:rPr lang="es-VE" sz="2300" b="1" dirty="0"/>
              <a:t>Para fortalecer el parque de generación hidroeléctrico del Bajo Caroní y concluir las obras previstas para la modernización y rehabilitación de las unidades en las casas de máquinas de las Centrales Simón Bolívar y Macagua, es necesario acometer las siguientes actividades:</a:t>
            </a:r>
            <a:endParaRPr lang="es-VE" sz="2300" dirty="0"/>
          </a:p>
          <a:p>
            <a:pPr marL="330076" indent="-330076" algn="just">
              <a:lnSpc>
                <a:spcPct val="108000"/>
              </a:lnSpc>
              <a:spcAft>
                <a:spcPts val="770"/>
              </a:spcAft>
              <a:buFont typeface="Wingdings" pitchFamily="2" charset="2"/>
              <a:buChar char="ü"/>
            </a:pPr>
            <a:r>
              <a:rPr lang="es-VE" sz="2300" b="1" dirty="0"/>
              <a:t>Recuperar e incorporar la generación térmica instalada no disponible en el país con base a las prioridades o planificación que prevea la Corporación Eléctrica Nacional, S.A (CORPOELEC).</a:t>
            </a:r>
            <a:endParaRPr lang="es-VE" sz="2300" dirty="0"/>
          </a:p>
          <a:p>
            <a:pPr marL="330076" indent="-330076" algn="just">
              <a:lnSpc>
                <a:spcPct val="108000"/>
              </a:lnSpc>
              <a:spcAft>
                <a:spcPts val="770"/>
              </a:spcAft>
              <a:buFont typeface="Wingdings" pitchFamily="2" charset="2"/>
              <a:buChar char="ü"/>
            </a:pPr>
            <a:r>
              <a:rPr lang="es-VE" sz="2300" b="1" dirty="0"/>
              <a:t>Cumplir 100 % con los programas de entrega de combustibles líquidos y gas natural, por parte de PDVSA, necesario para la operación normal de las centrales termoeléctricas.</a:t>
            </a:r>
            <a:endParaRPr lang="es-VE" sz="2300" dirty="0"/>
          </a:p>
          <a:p>
            <a:pPr marL="330076" indent="-330076" algn="just">
              <a:lnSpc>
                <a:spcPct val="108000"/>
              </a:lnSpc>
              <a:spcAft>
                <a:spcPts val="770"/>
              </a:spcAft>
              <a:buFont typeface="Wingdings" pitchFamily="2" charset="2"/>
              <a:buChar char="ü"/>
            </a:pPr>
            <a:r>
              <a:rPr lang="es-VE" sz="2300" b="1" dirty="0"/>
              <a:t>Revisar y activar los proyectos inconclusos de plantas termoeléctricas para fortalecer el sistema eléctrico nacional y recuperar la capacidad instalada de producción de energía eléctrica de los sistemas que hoy se encuentran operando a muy baja capacidad.</a:t>
            </a:r>
            <a:endParaRPr lang="es-VE" sz="2300" dirty="0"/>
          </a:p>
        </p:txBody>
      </p:sp>
      <p:sp>
        <p:nvSpPr>
          <p:cNvPr id="7" name="6 Rectángulo"/>
          <p:cNvSpPr/>
          <p:nvPr/>
        </p:nvSpPr>
        <p:spPr>
          <a:xfrm>
            <a:off x="9558709" y="334397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2719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1597" y="2747734"/>
            <a:ext cx="9909572" cy="89729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VE" b="1" dirty="0" smtClean="0">
                <a:latin typeface="Garamond" panose="02020404030301010803" pitchFamily="18" charset="0"/>
              </a:rPr>
              <a:t>Gracias por su Atención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8" y="897186"/>
            <a:ext cx="3017423" cy="6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301635" y="244497"/>
            <a:ext cx="3744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 smtClean="0"/>
              <a:t>ECONOMÍA</a:t>
            </a:r>
            <a:r>
              <a:rPr lang="es-VE" dirty="0" smtClean="0"/>
              <a:t> </a:t>
            </a:r>
            <a:r>
              <a:rPr lang="es-VE" sz="2000" b="1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s-VE" dirty="0" smtClean="0"/>
              <a:t> </a:t>
            </a:r>
            <a:r>
              <a:rPr lang="es-VE" sz="2000" b="1" dirty="0" smtClean="0"/>
              <a:t>UCAB</a:t>
            </a:r>
            <a:endParaRPr lang="es-VE" sz="2000" b="1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9" y="44625"/>
            <a:ext cx="980491" cy="73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398469" y="26064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PROPUESTAS</a:t>
            </a:r>
            <a:r>
              <a:rPr lang="es-VE" b="1" dirty="0" smtClean="0"/>
              <a:t> PARA EL PRESENTE Y FUTURO </a:t>
            </a:r>
          </a:p>
          <a:p>
            <a:pPr algn="ctr"/>
            <a:r>
              <a:rPr lang="es-VE" b="1" dirty="0" smtClean="0"/>
              <a:t>DE LA ECONOMÍA EN </a:t>
            </a:r>
            <a:r>
              <a:rPr lang="es-VE" sz="2000" b="1" dirty="0" smtClean="0"/>
              <a:t>VENEZUELA</a:t>
            </a:r>
            <a:endParaRPr lang="es-VE" sz="2000" b="1" dirty="0"/>
          </a:p>
        </p:txBody>
      </p:sp>
    </p:spTree>
    <p:extLst>
      <p:ext uri="{BB962C8B-B14F-4D97-AF65-F5344CB8AC3E}">
        <p14:creationId xmlns:p14="http://schemas.microsoft.com/office/powerpoint/2010/main" val="11604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507101" y="303039"/>
            <a:ext cx="417131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VE" sz="2400" b="1" dirty="0"/>
              <a:t>CONTENIDO DE LA PROPUESTA 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9983458" y="188640"/>
            <a:ext cx="2816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  <p:sp>
        <p:nvSpPr>
          <p:cNvPr id="2" name="1 Rectángulo"/>
          <p:cNvSpPr/>
          <p:nvPr/>
        </p:nvSpPr>
        <p:spPr>
          <a:xfrm>
            <a:off x="877405" y="1052736"/>
            <a:ext cx="11425826" cy="532684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/>
              <a:t>7.- </a:t>
            </a:r>
            <a:r>
              <a:rPr lang="es-VE" sz="2200" b="1" dirty="0"/>
              <a:t>Sistema Interconectado Nacional de Transmisión  de Venezuela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	</a:t>
            </a:r>
            <a:r>
              <a:rPr lang="es-VE" sz="2200" b="1" dirty="0" smtClean="0"/>
              <a:t>Red Troncal de Transmisión del Sistema Eléctrico Nacional. 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8</a:t>
            </a:r>
            <a:r>
              <a:rPr lang="es-VE" sz="2200" b="1" dirty="0" smtClean="0"/>
              <a:t>.- Situación Estructural del Sistema de Eléctrico del estado Bolívar.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	</a:t>
            </a:r>
            <a:r>
              <a:rPr lang="es-MX" sz="2200" b="1" dirty="0" smtClean="0">
                <a:ea typeface="Calibri"/>
                <a:cs typeface="Times New Roman"/>
              </a:rPr>
              <a:t>Causas del deterioro del Servicio y Suministro del Sector Eléctrico del estado Bolívar.</a:t>
            </a:r>
          </a:p>
          <a:p>
            <a:pPr lvl="0">
              <a:defRPr/>
            </a:pPr>
            <a:r>
              <a:rPr lang="es-MX" sz="2200" b="1" dirty="0">
                <a:cs typeface="Times New Roman"/>
              </a:rPr>
              <a:t>	</a:t>
            </a:r>
            <a:r>
              <a:rPr lang="es-MX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s-MX" sz="2200" b="1" dirty="0">
                <a:solidFill>
                  <a:prstClr val="black"/>
                </a:solidFill>
                <a:ea typeface="Calibri"/>
                <a:cs typeface="Times New Roman"/>
              </a:rPr>
              <a:t>¿</a:t>
            </a:r>
            <a:r>
              <a:rPr lang="es-MX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Que hacer? </a:t>
            </a:r>
            <a:r>
              <a:rPr lang="es-MX" sz="2200" b="1" dirty="0">
                <a:solidFill>
                  <a:prstClr val="black"/>
                </a:solidFill>
                <a:ea typeface="Calibri"/>
                <a:cs typeface="Times New Roman"/>
              </a:rPr>
              <a:t>a Mediano y Largo </a:t>
            </a:r>
            <a:r>
              <a:rPr lang="es-MX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Plazo: Modernización/Actualización </a:t>
            </a:r>
            <a:r>
              <a:rPr lang="es-MX" sz="2200" b="1" dirty="0">
                <a:solidFill>
                  <a:prstClr val="black"/>
                </a:solidFill>
                <a:ea typeface="Calibri"/>
                <a:cs typeface="Times New Roman"/>
              </a:rPr>
              <a:t>de los Sistemas de </a:t>
            </a:r>
            <a:r>
              <a:rPr lang="es-MX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	Control </a:t>
            </a:r>
            <a:r>
              <a:rPr lang="es-MX" sz="2200" b="1" dirty="0">
                <a:solidFill>
                  <a:prstClr val="black"/>
                </a:solidFill>
                <a:ea typeface="Calibri"/>
                <a:cs typeface="Times New Roman"/>
              </a:rPr>
              <a:t>y </a:t>
            </a:r>
            <a:r>
              <a:rPr lang="es-MX" sz="2200" b="1" dirty="0" smtClean="0">
                <a:solidFill>
                  <a:prstClr val="black"/>
                </a:solidFill>
                <a:ea typeface="Calibri"/>
                <a:cs typeface="Times New Roman"/>
              </a:rPr>
              <a:t>Registro</a:t>
            </a:r>
            <a:endParaRPr lang="es-VE" sz="2200" b="1" dirty="0" smtClean="0"/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9</a:t>
            </a:r>
            <a:r>
              <a:rPr lang="es-VE" sz="2200" b="1" dirty="0" smtClean="0"/>
              <a:t>.- ¿Qué debemos hacer?</a:t>
            </a:r>
            <a:endParaRPr lang="es-ES" sz="2200" dirty="0" smtClean="0"/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/>
              <a:t>	</a:t>
            </a:r>
            <a:r>
              <a:rPr lang="es-VE" sz="2200" b="1" dirty="0" smtClean="0"/>
              <a:t>Modelo de intervención en el Sector Eléctrico para las fases de: Emergencia, 	Estabilización y Reformas Estructurales.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/>
              <a:t>10.- Recomendaciones para salir de la </a:t>
            </a:r>
            <a:r>
              <a:rPr lang="es-VE" sz="2200" b="1" dirty="0" smtClean="0">
                <a:solidFill>
                  <a:srgbClr val="FF0000"/>
                </a:solidFill>
              </a:rPr>
              <a:t>Crisis</a:t>
            </a:r>
            <a:r>
              <a:rPr lang="es-VE" sz="2200" b="1" dirty="0" smtClean="0"/>
              <a:t> Eléctrica Nacional.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/>
              <a:t>	Nuevo Modelo Empres Hidroeléctrica Nacional.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VE" sz="2200" b="1" dirty="0" smtClean="0"/>
              <a:t>	Desarrollo de Nuevos Sistemas de Energía Renovables.</a:t>
            </a:r>
          </a:p>
          <a:p>
            <a:pPr algn="just">
              <a:lnSpc>
                <a:spcPct val="106000"/>
              </a:lnSpc>
              <a:spcAft>
                <a:spcPts val="544"/>
              </a:spcAft>
            </a:pPr>
            <a:r>
              <a:rPr lang="es-MX" sz="2200" b="1" dirty="0" smtClean="0"/>
              <a:t>11.- </a:t>
            </a:r>
            <a:r>
              <a:rPr lang="es-VE" sz="2200" b="1" dirty="0" smtClean="0"/>
              <a:t>Condiciones previas para salir de la </a:t>
            </a:r>
            <a:r>
              <a:rPr lang="es-VE" sz="2200" b="1" dirty="0" smtClean="0">
                <a:solidFill>
                  <a:srgbClr val="FF0000"/>
                </a:solidFill>
              </a:rPr>
              <a:t>Crisis</a:t>
            </a:r>
            <a:r>
              <a:rPr lang="es-VE" sz="2200" b="1" dirty="0" smtClean="0"/>
              <a:t> Eléctrica Nacional.</a:t>
            </a:r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36710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1037 Grupo"/>
          <p:cNvGrpSpPr/>
          <p:nvPr/>
        </p:nvGrpSpPr>
        <p:grpSpPr>
          <a:xfrm>
            <a:off x="1319662" y="5188678"/>
            <a:ext cx="1677065" cy="262927"/>
            <a:chOff x="1215491" y="5068015"/>
            <a:chExt cx="1544681" cy="263658"/>
          </a:xfrm>
        </p:grpSpPr>
        <p:sp>
          <p:nvSpPr>
            <p:cNvPr id="13" name="12 Rectángulo redondeado"/>
            <p:cNvSpPr/>
            <p:nvPr/>
          </p:nvSpPr>
          <p:spPr>
            <a:xfrm>
              <a:off x="1215491" y="5068015"/>
              <a:ext cx="872219" cy="26365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s-ES" sz="1600" b="1" dirty="0">
                  <a:solidFill>
                    <a:schemeClr val="tx1"/>
                  </a:solidFill>
                </a:rPr>
                <a:t>EOLICA</a:t>
              </a:r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>
              <a:off x="2176739" y="5199844"/>
              <a:ext cx="5834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0" name="1039 Grupo"/>
          <p:cNvGrpSpPr/>
          <p:nvPr/>
        </p:nvGrpSpPr>
        <p:grpSpPr>
          <a:xfrm>
            <a:off x="39319" y="5473300"/>
            <a:ext cx="2970814" cy="531897"/>
            <a:chOff x="36215" y="5353422"/>
            <a:chExt cx="2736304" cy="533375"/>
          </a:xfrm>
        </p:grpSpPr>
        <p:sp>
          <p:nvSpPr>
            <p:cNvPr id="14" name="13 Rectángulo redondeado"/>
            <p:cNvSpPr/>
            <p:nvPr/>
          </p:nvSpPr>
          <p:spPr>
            <a:xfrm>
              <a:off x="36215" y="5353422"/>
              <a:ext cx="2174272" cy="53337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s-ES" sz="1600" b="1" dirty="0">
                  <a:solidFill>
                    <a:sysClr val="windowText" lastClr="000000"/>
                  </a:solidFill>
                </a:rPr>
                <a:t>ENERGÍA HIDRÁULICA</a:t>
              </a:r>
            </a:p>
          </p:txBody>
        </p:sp>
        <p:cxnSp>
          <p:nvCxnSpPr>
            <p:cNvPr id="29" name="28 Conector recto de flecha"/>
            <p:cNvCxnSpPr/>
            <p:nvPr/>
          </p:nvCxnSpPr>
          <p:spPr>
            <a:xfrm>
              <a:off x="2176739" y="5620110"/>
              <a:ext cx="5957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1030 Grupo"/>
          <p:cNvGrpSpPr/>
          <p:nvPr/>
        </p:nvGrpSpPr>
        <p:grpSpPr>
          <a:xfrm>
            <a:off x="1093838" y="3712423"/>
            <a:ext cx="2031116" cy="296585"/>
            <a:chOff x="1007492" y="3587656"/>
            <a:chExt cx="1870784" cy="297409"/>
          </a:xfrm>
        </p:grpSpPr>
        <p:sp>
          <p:nvSpPr>
            <p:cNvPr id="11" name="10 Rectángulo redondeado"/>
            <p:cNvSpPr/>
            <p:nvPr/>
          </p:nvSpPr>
          <p:spPr>
            <a:xfrm>
              <a:off x="1007492" y="3587656"/>
              <a:ext cx="1275004" cy="297409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ysClr val="windowText" lastClr="000000"/>
                  </a:solidFill>
                </a:rPr>
                <a:t>NUCLEAR</a:t>
              </a:r>
            </a:p>
          </p:txBody>
        </p:sp>
        <p:cxnSp>
          <p:nvCxnSpPr>
            <p:cNvPr id="48" name="47 Conector recto de flecha"/>
            <p:cNvCxnSpPr/>
            <p:nvPr/>
          </p:nvCxnSpPr>
          <p:spPr>
            <a:xfrm>
              <a:off x="2118553" y="3736360"/>
              <a:ext cx="7597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76" name="1075 Grupo"/>
          <p:cNvGrpSpPr/>
          <p:nvPr/>
        </p:nvGrpSpPr>
        <p:grpSpPr>
          <a:xfrm>
            <a:off x="6057745" y="3667926"/>
            <a:ext cx="2280142" cy="2486486"/>
            <a:chOff x="5579559" y="3543036"/>
            <a:chExt cx="2100152" cy="24933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559" y="3543036"/>
              <a:ext cx="2100152" cy="200363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1" name="70 CuadroTexto"/>
            <p:cNvSpPr txBox="1"/>
            <p:nvPr/>
          </p:nvSpPr>
          <p:spPr>
            <a:xfrm>
              <a:off x="5797544" y="5507593"/>
              <a:ext cx="1651775" cy="528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SISTEMA TRANSMISION</a:t>
              </a:r>
            </a:p>
          </p:txBody>
        </p:sp>
      </p:grpSp>
      <p:sp>
        <p:nvSpPr>
          <p:cNvPr id="83" name="82 CuadroTexto"/>
          <p:cNvSpPr txBox="1"/>
          <p:nvPr/>
        </p:nvSpPr>
        <p:spPr>
          <a:xfrm rot="16200000">
            <a:off x="11663145" y="1515045"/>
            <a:ext cx="1333505" cy="339126"/>
          </a:xfrm>
          <a:prstGeom prst="rect">
            <a:avLst/>
          </a:prstGeom>
          <a:noFill/>
        </p:spPr>
        <p:txBody>
          <a:bodyPr wrap="square" lIns="92007" tIns="46003" rIns="92007" bIns="46003" rtlCol="0">
            <a:spAutoFit/>
          </a:bodyPr>
          <a:lstStyle/>
          <a:p>
            <a:pPr algn="ctr"/>
            <a:r>
              <a:rPr lang="es-ES" sz="1600" b="1" dirty="0"/>
              <a:t>TRANSPORTE</a:t>
            </a:r>
          </a:p>
        </p:txBody>
      </p:sp>
      <p:grpSp>
        <p:nvGrpSpPr>
          <p:cNvPr id="1075" name="1074 Grupo"/>
          <p:cNvGrpSpPr/>
          <p:nvPr/>
        </p:nvGrpSpPr>
        <p:grpSpPr>
          <a:xfrm>
            <a:off x="8734062" y="3688415"/>
            <a:ext cx="2150422" cy="2465995"/>
            <a:chOff x="8044610" y="3563583"/>
            <a:chExt cx="1980672" cy="2472846"/>
          </a:xfrm>
        </p:grpSpPr>
        <p:pic>
          <p:nvPicPr>
            <p:cNvPr id="72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4610" y="3563583"/>
              <a:ext cx="1980672" cy="204088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4" name="83 CuadroTexto"/>
            <p:cNvSpPr txBox="1"/>
            <p:nvPr/>
          </p:nvSpPr>
          <p:spPr>
            <a:xfrm>
              <a:off x="8339502" y="5507593"/>
              <a:ext cx="1492585" cy="528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REDES DE DISTRIBUCION</a:t>
              </a:r>
            </a:p>
          </p:txBody>
        </p:sp>
      </p:grpSp>
      <p:sp>
        <p:nvSpPr>
          <p:cNvPr id="85" name="84 CuadroTexto"/>
          <p:cNvSpPr txBox="1"/>
          <p:nvPr/>
        </p:nvSpPr>
        <p:spPr>
          <a:xfrm rot="16200000">
            <a:off x="11413858" y="2598462"/>
            <a:ext cx="1832092" cy="849053"/>
          </a:xfrm>
          <a:prstGeom prst="rect">
            <a:avLst/>
          </a:prstGeom>
          <a:noFill/>
        </p:spPr>
        <p:txBody>
          <a:bodyPr wrap="square" lIns="92007" tIns="46003" rIns="92007" bIns="46003" rtlCol="0">
            <a:spAutoFit/>
          </a:bodyPr>
          <a:lstStyle/>
          <a:p>
            <a:pPr algn="ctr"/>
            <a:r>
              <a:rPr lang="es-ES" sz="1600" b="1" dirty="0"/>
              <a:t>INDUSTRIA PESADA Y </a:t>
            </a:r>
          </a:p>
          <a:p>
            <a:pPr algn="ctr"/>
            <a:r>
              <a:rPr lang="es-ES" sz="1600" b="1" dirty="0"/>
              <a:t>LIVIANA</a:t>
            </a:r>
          </a:p>
        </p:txBody>
      </p:sp>
      <p:sp>
        <p:nvSpPr>
          <p:cNvPr id="86" name="85 CuadroTexto"/>
          <p:cNvSpPr txBox="1"/>
          <p:nvPr/>
        </p:nvSpPr>
        <p:spPr>
          <a:xfrm rot="16200000">
            <a:off x="11314093" y="4821340"/>
            <a:ext cx="2031613" cy="849053"/>
          </a:xfrm>
          <a:prstGeom prst="rect">
            <a:avLst/>
          </a:prstGeom>
          <a:noFill/>
        </p:spPr>
        <p:txBody>
          <a:bodyPr wrap="square" lIns="92007" tIns="46003" rIns="92007" bIns="46003" rtlCol="0">
            <a:spAutoFit/>
          </a:bodyPr>
          <a:lstStyle/>
          <a:p>
            <a:pPr algn="ctr"/>
            <a:r>
              <a:rPr lang="es-ES" sz="1600" b="1" dirty="0"/>
              <a:t>RESIDENCIAL, COMERCIAL </a:t>
            </a:r>
          </a:p>
          <a:p>
            <a:pPr algn="ctr"/>
            <a:r>
              <a:rPr lang="es-ES" sz="1600" b="1" dirty="0"/>
              <a:t>Y RURAL</a:t>
            </a:r>
          </a:p>
        </p:txBody>
      </p:sp>
      <p:grpSp>
        <p:nvGrpSpPr>
          <p:cNvPr id="1085" name="1084 Grupo"/>
          <p:cNvGrpSpPr/>
          <p:nvPr/>
        </p:nvGrpSpPr>
        <p:grpSpPr>
          <a:xfrm>
            <a:off x="9864478" y="2055860"/>
            <a:ext cx="1938819" cy="3545982"/>
            <a:chOff x="9085794" y="1926494"/>
            <a:chExt cx="1785773" cy="3555832"/>
          </a:xfrm>
        </p:grpSpPr>
        <p:cxnSp>
          <p:nvCxnSpPr>
            <p:cNvPr id="89" name="88 Conector recto de flecha"/>
            <p:cNvCxnSpPr/>
            <p:nvPr/>
          </p:nvCxnSpPr>
          <p:spPr>
            <a:xfrm>
              <a:off x="10357907" y="5482326"/>
              <a:ext cx="388493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1036 Conector recto"/>
            <p:cNvCxnSpPr/>
            <p:nvPr/>
          </p:nvCxnSpPr>
          <p:spPr>
            <a:xfrm flipV="1">
              <a:off x="10357907" y="1926494"/>
              <a:ext cx="0" cy="35558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1038 Conector recto de flecha"/>
            <p:cNvCxnSpPr/>
            <p:nvPr/>
          </p:nvCxnSpPr>
          <p:spPr>
            <a:xfrm>
              <a:off x="10357910" y="1926495"/>
              <a:ext cx="49638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 de flecha"/>
            <p:cNvCxnSpPr/>
            <p:nvPr/>
          </p:nvCxnSpPr>
          <p:spPr>
            <a:xfrm>
              <a:off x="9085794" y="3348826"/>
              <a:ext cx="178577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7" name="1046 Conector recto de flecha"/>
          <p:cNvCxnSpPr/>
          <p:nvPr/>
        </p:nvCxnSpPr>
        <p:spPr>
          <a:xfrm flipV="1">
            <a:off x="9864476" y="2351359"/>
            <a:ext cx="23766" cy="13165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1051 Conector recto de flecha"/>
          <p:cNvCxnSpPr/>
          <p:nvPr/>
        </p:nvCxnSpPr>
        <p:spPr>
          <a:xfrm>
            <a:off x="7146561" y="3178754"/>
            <a:ext cx="46080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1054 Conector recto"/>
          <p:cNvCxnSpPr/>
          <p:nvPr/>
        </p:nvCxnSpPr>
        <p:spPr>
          <a:xfrm>
            <a:off x="7146557" y="3178759"/>
            <a:ext cx="0" cy="489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3510839" y="197618"/>
            <a:ext cx="6191886" cy="465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2007" tIns="46003" rIns="92007" bIns="46003">
            <a:spAutoFit/>
          </a:bodyPr>
          <a:lstStyle/>
          <a:p>
            <a:pPr lvl="0"/>
            <a:r>
              <a:rPr lang="es-ES" sz="2400" b="1" dirty="0" smtClean="0"/>
              <a:t>1.- Fuentes </a:t>
            </a:r>
            <a:r>
              <a:rPr lang="es-ES" sz="2400" b="1" dirty="0"/>
              <a:t>de Energía Primaria de mayor Uso</a:t>
            </a:r>
          </a:p>
        </p:txBody>
      </p:sp>
      <p:grpSp>
        <p:nvGrpSpPr>
          <p:cNvPr id="1084" name="1083 Grupo"/>
          <p:cNvGrpSpPr/>
          <p:nvPr/>
        </p:nvGrpSpPr>
        <p:grpSpPr>
          <a:xfrm>
            <a:off x="5289172" y="1608618"/>
            <a:ext cx="6468825" cy="3402230"/>
            <a:chOff x="4871655" y="1478009"/>
            <a:chExt cx="5958189" cy="3411680"/>
          </a:xfrm>
        </p:grpSpPr>
        <p:cxnSp>
          <p:nvCxnSpPr>
            <p:cNvPr id="1024" name="1023 Conector recto de flecha"/>
            <p:cNvCxnSpPr/>
            <p:nvPr/>
          </p:nvCxnSpPr>
          <p:spPr>
            <a:xfrm>
              <a:off x="10166644" y="4884402"/>
              <a:ext cx="6086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>
              <a:off x="10180932" y="1718355"/>
              <a:ext cx="0" cy="31713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 de flecha"/>
            <p:cNvCxnSpPr/>
            <p:nvPr/>
          </p:nvCxnSpPr>
          <p:spPr>
            <a:xfrm>
              <a:off x="10180933" y="2519135"/>
              <a:ext cx="6187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 de flecha"/>
            <p:cNvCxnSpPr/>
            <p:nvPr/>
          </p:nvCxnSpPr>
          <p:spPr>
            <a:xfrm flipV="1">
              <a:off x="4871655" y="1703899"/>
              <a:ext cx="5958189" cy="144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61 Proceso alternativo"/>
            <p:cNvSpPr/>
            <p:nvPr/>
          </p:nvSpPr>
          <p:spPr>
            <a:xfrm>
              <a:off x="5579559" y="1478009"/>
              <a:ext cx="3680527" cy="710096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5683766" y="1566317"/>
              <a:ext cx="3531106" cy="52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/>
                <a:t>A los oleoductos y centros de distribución hidrocarburos líquidos</a:t>
              </a:r>
            </a:p>
          </p:txBody>
        </p:sp>
      </p:grpSp>
      <p:grpSp>
        <p:nvGrpSpPr>
          <p:cNvPr id="127" name="126 Grupo"/>
          <p:cNvGrpSpPr/>
          <p:nvPr/>
        </p:nvGrpSpPr>
        <p:grpSpPr>
          <a:xfrm>
            <a:off x="3175596" y="2942356"/>
            <a:ext cx="2158810" cy="1477491"/>
            <a:chOff x="2924921" y="2815452"/>
            <a:chExt cx="1988398" cy="148159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119" y="2934469"/>
              <a:ext cx="1819030" cy="1258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15 Rectángulo redondeado"/>
            <p:cNvSpPr/>
            <p:nvPr/>
          </p:nvSpPr>
          <p:spPr>
            <a:xfrm>
              <a:off x="2924921" y="2815452"/>
              <a:ext cx="1988398" cy="148159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600" b="1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3024119" y="3052508"/>
              <a:ext cx="1399935" cy="342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/>
                <a:t>PLANTAS TERMOELECTRICAS A GAS Y DE VAPOR</a:t>
              </a:r>
            </a:p>
          </p:txBody>
        </p:sp>
      </p:grpSp>
      <p:grpSp>
        <p:nvGrpSpPr>
          <p:cNvPr id="1025" name="1024 Grupo"/>
          <p:cNvGrpSpPr/>
          <p:nvPr/>
        </p:nvGrpSpPr>
        <p:grpSpPr>
          <a:xfrm>
            <a:off x="3175597" y="4597146"/>
            <a:ext cx="2113577" cy="1534324"/>
            <a:chOff x="2924921" y="4474839"/>
            <a:chExt cx="1946735" cy="1538586"/>
          </a:xfrm>
        </p:grpSpPr>
        <p:sp>
          <p:nvSpPr>
            <p:cNvPr id="17" name="16 Rectángulo redondeado"/>
            <p:cNvSpPr/>
            <p:nvPr/>
          </p:nvSpPr>
          <p:spPr>
            <a:xfrm>
              <a:off x="2924921" y="4474839"/>
              <a:ext cx="1946735" cy="1538586"/>
            </a:xfrm>
            <a:prstGeom prst="round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600" b="1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2996621" y="4633806"/>
              <a:ext cx="1846528" cy="342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800" b="1" dirty="0">
                  <a:solidFill>
                    <a:prstClr val="black"/>
                  </a:solidFill>
                </a:rPr>
                <a:t>ENERGÍA RENOVABLES Y PLANTAS HIDROELÉCTRICAS </a:t>
              </a: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939" y="4968310"/>
              <a:ext cx="1618698" cy="9095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6" name="125 Grupo"/>
          <p:cNvGrpSpPr/>
          <p:nvPr/>
        </p:nvGrpSpPr>
        <p:grpSpPr>
          <a:xfrm>
            <a:off x="3124955" y="1464868"/>
            <a:ext cx="2164219" cy="1300194"/>
            <a:chOff x="2878276" y="1333856"/>
            <a:chExt cx="1993380" cy="1303805"/>
          </a:xfrm>
        </p:grpSpPr>
        <p:sp>
          <p:nvSpPr>
            <p:cNvPr id="15" name="14 Rectángulo redondeado"/>
            <p:cNvSpPr/>
            <p:nvPr/>
          </p:nvSpPr>
          <p:spPr>
            <a:xfrm>
              <a:off x="2924921" y="1333856"/>
              <a:ext cx="1946735" cy="1303805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600" b="1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8"/>
            <a:stretch/>
          </p:blipFill>
          <p:spPr bwMode="auto">
            <a:xfrm>
              <a:off x="3339422" y="1572890"/>
              <a:ext cx="1089281" cy="104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33 Rectángulo"/>
            <p:cNvSpPr/>
            <p:nvPr/>
          </p:nvSpPr>
          <p:spPr>
            <a:xfrm>
              <a:off x="2878276" y="1394493"/>
              <a:ext cx="1993379" cy="342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800" b="1" dirty="0">
                  <a:solidFill>
                    <a:prstClr val="black"/>
                  </a:solidFill>
                </a:rPr>
                <a:t>PLANTAS PROCESADORAS DE GAS NATURAL &amp; REFINERIAS</a:t>
              </a:r>
            </a:p>
          </p:txBody>
        </p:sp>
      </p:grpSp>
      <p:grpSp>
        <p:nvGrpSpPr>
          <p:cNvPr id="1030" name="1029 Grupo"/>
          <p:cNvGrpSpPr/>
          <p:nvPr/>
        </p:nvGrpSpPr>
        <p:grpSpPr>
          <a:xfrm>
            <a:off x="882609" y="3431761"/>
            <a:ext cx="2228940" cy="275560"/>
            <a:chOff x="812937" y="3306215"/>
            <a:chExt cx="2052992" cy="276326"/>
          </a:xfrm>
        </p:grpSpPr>
        <p:sp>
          <p:nvSpPr>
            <p:cNvPr id="10" name="9 Rectángulo redondeado"/>
            <p:cNvSpPr/>
            <p:nvPr/>
          </p:nvSpPr>
          <p:spPr>
            <a:xfrm>
              <a:off x="812937" y="3306215"/>
              <a:ext cx="1469559" cy="276326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" sz="1600" b="1" dirty="0">
                  <a:solidFill>
                    <a:sysClr val="windowText" lastClr="000000"/>
                  </a:solidFill>
                </a:rPr>
                <a:t>GEOTERMICA</a:t>
              </a:r>
            </a:p>
          </p:txBody>
        </p:sp>
        <p:cxnSp>
          <p:nvCxnSpPr>
            <p:cNvPr id="97" name="96 Conector recto de flecha"/>
            <p:cNvCxnSpPr/>
            <p:nvPr/>
          </p:nvCxnSpPr>
          <p:spPr>
            <a:xfrm>
              <a:off x="2106206" y="3438525"/>
              <a:ext cx="7597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29" name="1028 Grupo"/>
          <p:cNvGrpSpPr/>
          <p:nvPr/>
        </p:nvGrpSpPr>
        <p:grpSpPr>
          <a:xfrm>
            <a:off x="1093838" y="3165889"/>
            <a:ext cx="2031116" cy="266863"/>
            <a:chOff x="1007492" y="3039604"/>
            <a:chExt cx="1870784" cy="267605"/>
          </a:xfrm>
        </p:grpSpPr>
        <p:sp>
          <p:nvSpPr>
            <p:cNvPr id="9" name="8 Rectángulo redondeado"/>
            <p:cNvSpPr/>
            <p:nvPr/>
          </p:nvSpPr>
          <p:spPr>
            <a:xfrm>
              <a:off x="1007492" y="3039604"/>
              <a:ext cx="1275004" cy="2676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ysClr val="windowText" lastClr="000000"/>
                  </a:solidFill>
                </a:rPr>
                <a:t>CARBON</a:t>
              </a:r>
            </a:p>
          </p:txBody>
        </p:sp>
        <p:cxnSp>
          <p:nvCxnSpPr>
            <p:cNvPr id="99" name="98 Conector recto de flecha"/>
            <p:cNvCxnSpPr/>
            <p:nvPr/>
          </p:nvCxnSpPr>
          <p:spPr>
            <a:xfrm>
              <a:off x="2118553" y="3186198"/>
              <a:ext cx="7597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28" name="1027 Grupo"/>
          <p:cNvGrpSpPr/>
          <p:nvPr/>
        </p:nvGrpSpPr>
        <p:grpSpPr>
          <a:xfrm>
            <a:off x="902442" y="1983918"/>
            <a:ext cx="2220808" cy="531897"/>
            <a:chOff x="831202" y="1854349"/>
            <a:chExt cx="2045502" cy="533375"/>
          </a:xfrm>
        </p:grpSpPr>
        <p:sp>
          <p:nvSpPr>
            <p:cNvPr id="8" name="7 Rectángulo redondeado"/>
            <p:cNvSpPr/>
            <p:nvPr/>
          </p:nvSpPr>
          <p:spPr>
            <a:xfrm>
              <a:off x="831202" y="1854349"/>
              <a:ext cx="1275004" cy="53337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ysClr val="windowText" lastClr="000000"/>
                  </a:solidFill>
                </a:rPr>
                <a:t>PETROLEO &amp; LIQUIDOS</a:t>
              </a:r>
            </a:p>
          </p:txBody>
        </p:sp>
        <p:cxnSp>
          <p:nvCxnSpPr>
            <p:cNvPr id="104" name="103 Conector recto de flecha"/>
            <p:cNvCxnSpPr/>
            <p:nvPr/>
          </p:nvCxnSpPr>
          <p:spPr>
            <a:xfrm>
              <a:off x="2116981" y="2133005"/>
              <a:ext cx="7597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27" name="1026 Grupo"/>
          <p:cNvGrpSpPr/>
          <p:nvPr/>
        </p:nvGrpSpPr>
        <p:grpSpPr>
          <a:xfrm>
            <a:off x="900228" y="1350949"/>
            <a:ext cx="2176259" cy="531897"/>
            <a:chOff x="829162" y="1219621"/>
            <a:chExt cx="2004470" cy="533375"/>
          </a:xfrm>
        </p:grpSpPr>
        <p:sp>
          <p:nvSpPr>
            <p:cNvPr id="7" name="6 Rectángulo redondeado"/>
            <p:cNvSpPr/>
            <p:nvPr/>
          </p:nvSpPr>
          <p:spPr>
            <a:xfrm>
              <a:off x="829162" y="1219621"/>
              <a:ext cx="1275004" cy="53337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ysClr val="windowText" lastClr="000000"/>
                  </a:solidFill>
                </a:rPr>
                <a:t>GAS NATURAL</a:t>
              </a:r>
            </a:p>
          </p:txBody>
        </p:sp>
        <p:cxnSp>
          <p:nvCxnSpPr>
            <p:cNvPr id="105" name="104 Conector recto de flecha"/>
            <p:cNvCxnSpPr/>
            <p:nvPr/>
          </p:nvCxnSpPr>
          <p:spPr>
            <a:xfrm>
              <a:off x="2073909" y="1566317"/>
              <a:ext cx="75972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21" name="120 Conector angular"/>
          <p:cNvCxnSpPr>
            <a:stCxn id="15" idx="3"/>
            <a:endCxn id="16" idx="3"/>
          </p:cNvCxnSpPr>
          <p:nvPr/>
        </p:nvCxnSpPr>
        <p:spPr>
          <a:xfrm>
            <a:off x="5289176" y="2114966"/>
            <a:ext cx="45234" cy="1566140"/>
          </a:xfrm>
          <a:prstGeom prst="bentConnector3">
            <a:avLst>
              <a:gd name="adj1" fmla="val 64868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 de flecha"/>
          <p:cNvCxnSpPr/>
          <p:nvPr/>
        </p:nvCxnSpPr>
        <p:spPr>
          <a:xfrm>
            <a:off x="5403594" y="3860712"/>
            <a:ext cx="8248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6" name="135 Conector recto de flecha"/>
          <p:cNvCxnSpPr/>
          <p:nvPr/>
        </p:nvCxnSpPr>
        <p:spPr>
          <a:xfrm>
            <a:off x="5356104" y="5381841"/>
            <a:ext cx="82483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/>
          <p:nvPr/>
        </p:nvCxnSpPr>
        <p:spPr>
          <a:xfrm flipV="1">
            <a:off x="8249957" y="4524889"/>
            <a:ext cx="48410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6" name="1085 Grupo"/>
          <p:cNvGrpSpPr/>
          <p:nvPr/>
        </p:nvGrpSpPr>
        <p:grpSpPr>
          <a:xfrm>
            <a:off x="900225" y="1506571"/>
            <a:ext cx="2224729" cy="1554472"/>
            <a:chOff x="829162" y="1375679"/>
            <a:chExt cx="2049114" cy="1558790"/>
          </a:xfrm>
        </p:grpSpPr>
        <p:grpSp>
          <p:nvGrpSpPr>
            <p:cNvPr id="1073" name="1072 Grupo"/>
            <p:cNvGrpSpPr/>
            <p:nvPr/>
          </p:nvGrpSpPr>
          <p:grpSpPr>
            <a:xfrm>
              <a:off x="829162" y="1375679"/>
              <a:ext cx="2049114" cy="1558790"/>
              <a:chOff x="829162" y="1375679"/>
              <a:chExt cx="2049114" cy="1558790"/>
            </a:xfrm>
          </p:grpSpPr>
          <p:cxnSp>
            <p:nvCxnSpPr>
              <p:cNvPr id="38" name="37 Conector recto de flecha"/>
              <p:cNvCxnSpPr/>
              <p:nvPr/>
            </p:nvCxnSpPr>
            <p:spPr>
              <a:xfrm>
                <a:off x="829162" y="2934469"/>
                <a:ext cx="204911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07 Conector recto de flecha"/>
              <p:cNvCxnSpPr/>
              <p:nvPr/>
            </p:nvCxnSpPr>
            <p:spPr>
              <a:xfrm flipH="1" flipV="1">
                <a:off x="829162" y="1375679"/>
                <a:ext cx="2040" cy="155879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163 Conector recto de flecha"/>
            <p:cNvCxnSpPr/>
            <p:nvPr/>
          </p:nvCxnSpPr>
          <p:spPr>
            <a:xfrm>
              <a:off x="833242" y="1394494"/>
              <a:ext cx="29010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3" name="1082 Grupo"/>
          <p:cNvGrpSpPr/>
          <p:nvPr/>
        </p:nvGrpSpPr>
        <p:grpSpPr>
          <a:xfrm>
            <a:off x="1576250" y="843898"/>
            <a:ext cx="10189968" cy="4422305"/>
            <a:chOff x="1468704" y="774229"/>
            <a:chExt cx="9385593" cy="4434589"/>
          </a:xfrm>
        </p:grpSpPr>
        <p:cxnSp>
          <p:nvCxnSpPr>
            <p:cNvPr id="98" name="97 Conector recto de flecha"/>
            <p:cNvCxnSpPr/>
            <p:nvPr/>
          </p:nvCxnSpPr>
          <p:spPr>
            <a:xfrm flipV="1">
              <a:off x="10003956" y="5180718"/>
              <a:ext cx="785649" cy="7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 de flecha"/>
            <p:cNvCxnSpPr/>
            <p:nvPr/>
          </p:nvCxnSpPr>
          <p:spPr>
            <a:xfrm>
              <a:off x="1468704" y="978272"/>
              <a:ext cx="9385593" cy="266690"/>
            </a:xfrm>
            <a:prstGeom prst="bentConnector3">
              <a:avLst>
                <a:gd name="adj1" fmla="val 60068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>
              <a:off x="10003956" y="1244960"/>
              <a:ext cx="0" cy="39638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24 Conector recto de flecha"/>
            <p:cNvCxnSpPr/>
            <p:nvPr/>
          </p:nvCxnSpPr>
          <p:spPr>
            <a:xfrm>
              <a:off x="10021743" y="2815452"/>
              <a:ext cx="8081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24 Proceso alternativo"/>
            <p:cNvSpPr/>
            <p:nvPr/>
          </p:nvSpPr>
          <p:spPr>
            <a:xfrm>
              <a:off x="5579559" y="774229"/>
              <a:ext cx="3680527" cy="397407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638552" y="827640"/>
              <a:ext cx="3621534" cy="3439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A las redes de distribución GAS </a:t>
              </a:r>
            </a:p>
          </p:txBody>
        </p:sp>
        <p:cxnSp>
          <p:nvCxnSpPr>
            <p:cNvPr id="173" name="172 Conector recto de flecha"/>
            <p:cNvCxnSpPr/>
            <p:nvPr/>
          </p:nvCxnSpPr>
          <p:spPr>
            <a:xfrm>
              <a:off x="1483331" y="963986"/>
              <a:ext cx="0" cy="2413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4" name="1073 Grupo"/>
          <p:cNvGrpSpPr/>
          <p:nvPr/>
        </p:nvGrpSpPr>
        <p:grpSpPr>
          <a:xfrm>
            <a:off x="882358" y="4204863"/>
            <a:ext cx="2229192" cy="918228"/>
            <a:chOff x="812705" y="4081463"/>
            <a:chExt cx="2053224" cy="920779"/>
          </a:xfrm>
        </p:grpSpPr>
        <p:grpSp>
          <p:nvGrpSpPr>
            <p:cNvPr id="1036" name="1035 Grupo"/>
            <p:cNvGrpSpPr/>
            <p:nvPr/>
          </p:nvGrpSpPr>
          <p:grpSpPr>
            <a:xfrm>
              <a:off x="812705" y="4081463"/>
              <a:ext cx="2053224" cy="920779"/>
              <a:chOff x="812705" y="4081463"/>
              <a:chExt cx="2053224" cy="920779"/>
            </a:xfrm>
          </p:grpSpPr>
          <p:sp>
            <p:nvSpPr>
              <p:cNvPr id="12" name="11 Rectángulo redondeado"/>
              <p:cNvSpPr/>
              <p:nvPr/>
            </p:nvSpPr>
            <p:spPr>
              <a:xfrm>
                <a:off x="812705" y="4735554"/>
                <a:ext cx="1275005" cy="26668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r>
                  <a:rPr lang="es-ES" sz="1600" b="1" dirty="0">
                    <a:solidFill>
                      <a:schemeClr val="tx1"/>
                    </a:solidFill>
                  </a:rPr>
                  <a:t>SOLAR</a:t>
                </a:r>
              </a:p>
            </p:txBody>
          </p:sp>
          <p:cxnSp>
            <p:nvCxnSpPr>
              <p:cNvPr id="24" name="23 Conector recto de flecha"/>
              <p:cNvCxnSpPr/>
              <p:nvPr/>
            </p:nvCxnSpPr>
            <p:spPr>
              <a:xfrm>
                <a:off x="2207582" y="4868898"/>
                <a:ext cx="564937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179 Conector recto de flecha"/>
              <p:cNvCxnSpPr/>
              <p:nvPr/>
            </p:nvCxnSpPr>
            <p:spPr>
              <a:xfrm>
                <a:off x="2433638" y="4081463"/>
                <a:ext cx="432291" cy="513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178 Conector recto de flecha"/>
            <p:cNvCxnSpPr/>
            <p:nvPr/>
          </p:nvCxnSpPr>
          <p:spPr>
            <a:xfrm>
              <a:off x="2453770" y="4086597"/>
              <a:ext cx="0" cy="7823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89 Rectángulo"/>
          <p:cNvSpPr/>
          <p:nvPr/>
        </p:nvSpPr>
        <p:spPr>
          <a:xfrm>
            <a:off x="10038635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9731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38635" y="190381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3510037" y="188640"/>
            <a:ext cx="62280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_tradnl" sz="2400" b="1" dirty="0" smtClean="0"/>
              <a:t>2.- Antecedente </a:t>
            </a:r>
            <a:r>
              <a:rPr lang="es-ES_tradnl" sz="2400" b="1" dirty="0"/>
              <a:t>de la Electricidad en Venezuela</a:t>
            </a:r>
            <a:endParaRPr lang="es-VE" sz="2400" dirty="0"/>
          </a:p>
        </p:txBody>
      </p:sp>
      <p:sp>
        <p:nvSpPr>
          <p:cNvPr id="4" name="3 Rectángulo"/>
          <p:cNvSpPr/>
          <p:nvPr/>
        </p:nvSpPr>
        <p:spPr>
          <a:xfrm>
            <a:off x="773733" y="764704"/>
            <a:ext cx="11665296" cy="615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ES_tradnl" sz="2000" b="1" u="sng" dirty="0"/>
              <a:t>Se inicia con el alumbrado público en plazas que se realiza con faroles que consumían aceite de coco o manteca de coco</a:t>
            </a:r>
            <a:r>
              <a:rPr lang="es-ES_tradnl" sz="2000" b="1" dirty="0"/>
              <a:t>, posteriormente </a:t>
            </a:r>
            <a:r>
              <a:rPr lang="es-ES_tradnl" sz="2000" b="1" u="sng" dirty="0"/>
              <a:t>estos fueron sustituido por la introducción del Kerosén</a:t>
            </a:r>
            <a:r>
              <a:rPr lang="es-ES_tradnl" sz="2000" b="1" dirty="0"/>
              <a:t>, hasta que </a:t>
            </a:r>
            <a:r>
              <a:rPr lang="es-ES_tradnl" sz="2000" b="1" u="sng" dirty="0"/>
              <a:t>en 1883 Henry Lord </a:t>
            </a:r>
            <a:r>
              <a:rPr lang="es-ES_tradnl" sz="2000" b="1" u="sng" dirty="0" err="1"/>
              <a:t>Boulton</a:t>
            </a:r>
            <a:r>
              <a:rPr lang="es-ES_tradnl" sz="2000" b="1" u="sng" dirty="0"/>
              <a:t> crea la Compañía Anónima de Gas para el alumbrado público</a:t>
            </a:r>
            <a:r>
              <a:rPr lang="es-ES_tradnl" sz="2000" b="1" dirty="0"/>
              <a:t> y </a:t>
            </a:r>
            <a:r>
              <a:rPr lang="es-ES_tradnl" sz="2000" b="1" u="sng" dirty="0"/>
              <a:t>este a su vez es desplazado por el alumbrado público eléctrico, cuando se instala en Caracas una planta eléctrica de vapor para alumbrar el centro de la ciudad en 1883</a:t>
            </a:r>
            <a:r>
              <a:rPr lang="es-ES_tradnl" sz="2000" b="1" dirty="0"/>
              <a:t>, centenario del natalicio del Libertador Simón Bolívar por el empresario Carlos Palacios.</a:t>
            </a:r>
            <a:endParaRPr lang="es-VE" sz="2000" b="1" dirty="0"/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ES_tradnl" sz="2000" b="1" u="sng" dirty="0"/>
              <a:t>El servicio eléctrico nacional se desarrolla bajo el esquema de plantas aisladas</a:t>
            </a:r>
            <a:r>
              <a:rPr lang="es-ES_tradnl" sz="2000" b="1" dirty="0"/>
              <a:t>. Comienza a prestarse en las principales ciudades del país por </a:t>
            </a:r>
            <a:r>
              <a:rPr lang="es-ES_tradnl" sz="2000" b="1" u="sng" dirty="0"/>
              <a:t>iniciativa privada en el año de 1888 en la ciudad de Maracaibo</a:t>
            </a:r>
            <a:r>
              <a:rPr lang="es-ES_tradnl" sz="2000" b="1" dirty="0"/>
              <a:t>, </a:t>
            </a:r>
            <a:r>
              <a:rPr lang="es-VE" sz="2000" b="1" dirty="0"/>
              <a:t>la cual estímulo a otros sectores privados del país a crear empresas para prestar este servicio</a:t>
            </a:r>
            <a:r>
              <a:rPr lang="es-ES_tradnl" sz="2000" b="1" dirty="0"/>
              <a:t>.</a:t>
            </a:r>
            <a:endParaRPr lang="es-VE" sz="2000" b="1" dirty="0"/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sz="2000" b="1" u="sng" dirty="0"/>
              <a:t>Para la época, no había ningún mecanismo que regulara el servicio eléctrico, solo existía la concesión que otorgaba los Ayuntamientos</a:t>
            </a:r>
            <a:r>
              <a:rPr lang="es-VE" sz="2000" dirty="0"/>
              <a:t>. </a:t>
            </a:r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ES_tradnl" sz="2000" b="1" u="sng" dirty="0"/>
              <a:t>Posteriormente se crean empresas en las ciudades de</a:t>
            </a:r>
            <a:r>
              <a:rPr lang="es-ES_tradnl" sz="2000" u="sng" dirty="0"/>
              <a:t> </a:t>
            </a:r>
            <a:r>
              <a:rPr lang="es-ES_tradnl" sz="2000" b="1" u="sng" dirty="0"/>
              <a:t>Valencia (1889)</a:t>
            </a:r>
            <a:r>
              <a:rPr lang="es-ES_tradnl" sz="2000" u="sng" dirty="0"/>
              <a:t>, </a:t>
            </a:r>
            <a:r>
              <a:rPr lang="es-ES_tradnl" sz="2000" b="1" u="sng" dirty="0"/>
              <a:t>Puerto Cabello (1893)</a:t>
            </a:r>
            <a:r>
              <a:rPr lang="es-ES_tradnl" sz="2000" u="sng" dirty="0"/>
              <a:t>, </a:t>
            </a:r>
            <a:r>
              <a:rPr lang="es-ES_tradnl" sz="2000" b="1" u="sng" dirty="0"/>
              <a:t>Caracas (1895)</a:t>
            </a:r>
            <a:r>
              <a:rPr lang="es-ES_tradnl" sz="2000" u="sng" dirty="0"/>
              <a:t>, </a:t>
            </a:r>
            <a:r>
              <a:rPr lang="es-ES_tradnl" sz="2000" b="1" u="sng" dirty="0"/>
              <a:t>Barquisimeto (1896)</a:t>
            </a:r>
            <a:r>
              <a:rPr lang="es-ES_tradnl" sz="2000" u="sng" dirty="0"/>
              <a:t>, </a:t>
            </a:r>
            <a:r>
              <a:rPr lang="es-ES_tradnl" sz="2000" b="1" u="sng" dirty="0"/>
              <a:t>Ciudad Bolívar (1910</a:t>
            </a:r>
            <a:r>
              <a:rPr lang="es-ES_tradnl" sz="2000" b="1" u="sng" dirty="0" smtClean="0"/>
              <a:t>)</a:t>
            </a:r>
            <a:r>
              <a:rPr lang="es-ES_tradnl" sz="2000" u="sng" dirty="0" smtClean="0"/>
              <a:t>, </a:t>
            </a:r>
            <a:r>
              <a:rPr lang="es-ES_tradnl" sz="2000" b="1" dirty="0"/>
              <a:t>entre otras mediante la figura de la </a:t>
            </a:r>
            <a:r>
              <a:rPr lang="es-ES_tradnl" sz="2000" b="1" dirty="0" smtClean="0"/>
              <a:t>concesión. </a:t>
            </a:r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ES_tradnl" sz="2000" b="1" dirty="0"/>
              <a:t>E</a:t>
            </a:r>
            <a:r>
              <a:rPr lang="es-ES_tradnl" sz="2000" b="1" dirty="0" smtClean="0"/>
              <a:t>n </a:t>
            </a:r>
            <a:r>
              <a:rPr lang="es-ES_tradnl" sz="2000" b="1" dirty="0"/>
              <a:t>1946 </a:t>
            </a:r>
            <a:r>
              <a:rPr lang="es-ES_tradnl" sz="2000" dirty="0"/>
              <a:t>el gobierno venezolano </a:t>
            </a:r>
            <a:r>
              <a:rPr lang="es-ES_tradnl" sz="2000" u="sng" dirty="0"/>
              <a:t>crea el Ministerios de Fomento que a su vez creo la Corporación Venezolana de Fomento, organismo que se encargara de organizar al sector eléctrico a través de la Comisión de Energía Eléctrica</a:t>
            </a:r>
            <a:r>
              <a:rPr lang="es-ES_tradnl" sz="2000" dirty="0"/>
              <a:t> que con el asesoramiento de la empresa americana </a:t>
            </a:r>
            <a:r>
              <a:rPr lang="es-ES_tradnl" sz="2000" dirty="0" err="1"/>
              <a:t>Burn</a:t>
            </a:r>
            <a:r>
              <a:rPr lang="es-ES_tradnl" sz="2000" dirty="0"/>
              <a:t> &amp; Roe, </a:t>
            </a:r>
            <a:r>
              <a:rPr lang="es-VE" sz="2000" u="sng" dirty="0"/>
              <a:t>realiza los estudios de l</a:t>
            </a:r>
            <a:r>
              <a:rPr lang="es-VE" sz="2000" b="1" u="sng" dirty="0"/>
              <a:t>a potencialidad eléctrica del país y su posible desarrollo</a:t>
            </a:r>
            <a:r>
              <a:rPr lang="es-VE" sz="2000" b="1" dirty="0" smtClean="0"/>
              <a:t>.</a:t>
            </a:r>
            <a:endParaRPr lang="es-VE" sz="2000" b="1" dirty="0"/>
          </a:p>
        </p:txBody>
      </p:sp>
    </p:spTree>
    <p:extLst>
      <p:ext uri="{BB962C8B-B14F-4D97-AF65-F5344CB8AC3E}">
        <p14:creationId xmlns:p14="http://schemas.microsoft.com/office/powerpoint/2010/main" val="13002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38635" y="188640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3510037" y="260648"/>
            <a:ext cx="622805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_tradnl" sz="2400" b="1" dirty="0" smtClean="0"/>
              <a:t>2.- Antecedente </a:t>
            </a:r>
            <a:r>
              <a:rPr lang="es-ES_tradnl" sz="2400" b="1" dirty="0"/>
              <a:t>de la Electricidad en Venezuela</a:t>
            </a:r>
            <a:endParaRPr lang="es-VE" sz="2400" dirty="0"/>
          </a:p>
        </p:txBody>
      </p:sp>
      <p:sp>
        <p:nvSpPr>
          <p:cNvPr id="4" name="3 Rectángulo"/>
          <p:cNvSpPr/>
          <p:nvPr/>
        </p:nvSpPr>
        <p:spPr>
          <a:xfrm>
            <a:off x="413693" y="908720"/>
            <a:ext cx="6048672" cy="607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b="1" u="sng" dirty="0" smtClean="0"/>
              <a:t>Para </a:t>
            </a:r>
            <a:r>
              <a:rPr lang="es-VE" b="1" u="sng" dirty="0"/>
              <a:t>el año 1948 se preparaba</a:t>
            </a:r>
            <a:r>
              <a:rPr lang="es-VE" b="1" dirty="0"/>
              <a:t> lo que sería </a:t>
            </a:r>
            <a:r>
              <a:rPr lang="es-VE" b="1" u="sng" dirty="0"/>
              <a:t>el Plan Nacional de Electrificación</a:t>
            </a:r>
            <a:r>
              <a:rPr lang="es-VE" b="1" dirty="0"/>
              <a:t> y se trabajaba en la elaboración de una Ley Eléctrica, que se paralizo por producirse ese año un golpe de estado.</a:t>
            </a:r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b="1" dirty="0"/>
              <a:t>El esquema </a:t>
            </a:r>
            <a:r>
              <a:rPr lang="es-VE" b="1" u="sng" dirty="0"/>
              <a:t>contempla, en sintonía con el avance de la tecnología, la construcción de grandes centrales, hidroeléctricas y termoeléctricas</a:t>
            </a:r>
            <a:r>
              <a:rPr lang="es-VE" b="1" dirty="0"/>
              <a:t>, convenientemente ubicadas, con la instalación de  líneas de transmisión de alta tensión para el transporte de la energía a los centros de consumo, y para la interconexión entre las diferentes regiones y empresas.</a:t>
            </a:r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b="1" u="sng" dirty="0"/>
              <a:t>En 1953 se crea la Comisión de Estudio para  la Electrificación del Caroní adscrita a la Corporación Venezolana de Fomento y posteriormente a la Corporación Venezolana de Guayana en </a:t>
            </a:r>
            <a:r>
              <a:rPr lang="es-VE" b="1" u="sng" dirty="0" smtClean="0"/>
              <a:t>1960</a:t>
            </a:r>
            <a:r>
              <a:rPr lang="es-VE" b="1" dirty="0" smtClean="0"/>
              <a:t>.</a:t>
            </a:r>
            <a:endParaRPr lang="es-VE" b="1" dirty="0"/>
          </a:p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s-VE" b="1" u="sng" dirty="0"/>
              <a:t>En 1958</a:t>
            </a:r>
            <a:r>
              <a:rPr lang="es-VE" b="1" dirty="0"/>
              <a:t>, </a:t>
            </a:r>
            <a:r>
              <a:rPr lang="es-VE" b="1" u="sng" dirty="0"/>
              <a:t>se crea la empresa Cadafe </a:t>
            </a:r>
            <a:r>
              <a:rPr lang="es-ES_tradnl" b="1" u="sng" dirty="0"/>
              <a:t>con los activos de las empresas privadas adquiridas por la </a:t>
            </a:r>
            <a:r>
              <a:rPr lang="es-ES_tradnl" b="1" u="sng" dirty="0" smtClean="0"/>
              <a:t>Corporación </a:t>
            </a:r>
            <a:r>
              <a:rPr lang="es-ES_tradnl" b="1" u="sng" dirty="0"/>
              <a:t>Venezolana de Fomento</a:t>
            </a:r>
            <a:r>
              <a:rPr lang="es-ES_tradnl" b="1" dirty="0"/>
              <a:t> con el objetivo de electrificar al país y que </a:t>
            </a:r>
            <a:r>
              <a:rPr lang="es-ES_tradnl" b="1" u="sng" dirty="0"/>
              <a:t>para el año 1956 eran las siguientes</a:t>
            </a:r>
            <a:r>
              <a:rPr lang="es-ES_tradnl" b="1" dirty="0"/>
              <a:t>:</a:t>
            </a:r>
            <a:endParaRPr lang="es-VE" b="1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93" y="1124744"/>
            <a:ext cx="4536504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6534373" y="5541039"/>
            <a:ext cx="660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b="1" u="sng" dirty="0"/>
              <a:t>En 1963</a:t>
            </a:r>
            <a:r>
              <a:rPr lang="es-ES_tradnl" b="1" dirty="0"/>
              <a:t> se </a:t>
            </a:r>
            <a:r>
              <a:rPr lang="es-ES_tradnl" b="1" u="sng" dirty="0"/>
              <a:t>constituye la empresa C.V.G. Electrificación del Caroní C.A. (EDELCA)</a:t>
            </a:r>
            <a:r>
              <a:rPr lang="es-ES_tradnl" b="1" dirty="0"/>
              <a:t>, con la finalidad de generar, transportar, distribuir a grandes consumidores y comercializar la energía eléctrica y </a:t>
            </a:r>
            <a:r>
              <a:rPr lang="es-ES_tradnl" b="1" u="sng" dirty="0"/>
              <a:t>desarrollar el Plan de generación hidroeléctrico del bajo Caroní</a:t>
            </a:r>
            <a:r>
              <a:rPr lang="es-ES_tradnl" b="1" dirty="0"/>
              <a:t>.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1725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 Elipse"/>
          <p:cNvSpPr/>
          <p:nvPr/>
        </p:nvSpPr>
        <p:spPr>
          <a:xfrm>
            <a:off x="1088044" y="2276872"/>
            <a:ext cx="2705276" cy="15841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3" name="4 Elipse"/>
          <p:cNvSpPr/>
          <p:nvPr/>
        </p:nvSpPr>
        <p:spPr>
          <a:xfrm>
            <a:off x="5149696" y="2276872"/>
            <a:ext cx="2913374" cy="15841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4" name="5 Elipse"/>
          <p:cNvSpPr/>
          <p:nvPr/>
        </p:nvSpPr>
        <p:spPr>
          <a:xfrm>
            <a:off x="9623806" y="2348880"/>
            <a:ext cx="2913374" cy="15121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6" name="7 CuadroTexto"/>
          <p:cNvSpPr txBox="1"/>
          <p:nvPr/>
        </p:nvSpPr>
        <p:spPr>
          <a:xfrm>
            <a:off x="1165767" y="2852937"/>
            <a:ext cx="2601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200" b="1" dirty="0" smtClean="0"/>
              <a:t>GENERACION</a:t>
            </a:r>
            <a:endParaRPr lang="es-VE" sz="2200" b="1" dirty="0"/>
          </a:p>
        </p:txBody>
      </p:sp>
      <p:sp>
        <p:nvSpPr>
          <p:cNvPr id="37" name="8 CuadroTexto"/>
          <p:cNvSpPr txBox="1"/>
          <p:nvPr/>
        </p:nvSpPr>
        <p:spPr>
          <a:xfrm>
            <a:off x="5207367" y="2852937"/>
            <a:ext cx="2809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200" b="1" dirty="0" smtClean="0"/>
              <a:t>TRANSMISION</a:t>
            </a:r>
            <a:endParaRPr lang="es-VE" sz="2200" b="1" dirty="0"/>
          </a:p>
        </p:txBody>
      </p:sp>
      <p:sp>
        <p:nvSpPr>
          <p:cNvPr id="38" name="9 CuadroTexto"/>
          <p:cNvSpPr txBox="1"/>
          <p:nvPr/>
        </p:nvSpPr>
        <p:spPr>
          <a:xfrm>
            <a:off x="9311657" y="2915653"/>
            <a:ext cx="3641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200" b="1" dirty="0" smtClean="0"/>
              <a:t>DISTRIBUCION </a:t>
            </a:r>
          </a:p>
        </p:txBody>
      </p:sp>
      <p:sp>
        <p:nvSpPr>
          <p:cNvPr id="39" name="10 Flecha derecha"/>
          <p:cNvSpPr/>
          <p:nvPr/>
        </p:nvSpPr>
        <p:spPr>
          <a:xfrm>
            <a:off x="3963797" y="2944368"/>
            <a:ext cx="104049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0" name="11 Flecha derecha"/>
          <p:cNvSpPr/>
          <p:nvPr/>
        </p:nvSpPr>
        <p:spPr>
          <a:xfrm>
            <a:off x="8375216" y="2944368"/>
            <a:ext cx="104049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CuadroTexto"/>
          <p:cNvSpPr txBox="1"/>
          <p:nvPr/>
        </p:nvSpPr>
        <p:spPr>
          <a:xfrm>
            <a:off x="3360344" y="1268761"/>
            <a:ext cx="646858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latin typeface="+mj-lt"/>
              </a:rPr>
              <a:t>Actividades del Sector Eléctrico, a partir del 2010</a:t>
            </a:r>
            <a:endParaRPr lang="es-VE" sz="2400" b="1" dirty="0">
              <a:latin typeface="+mj-lt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816076" y="4581128"/>
            <a:ext cx="3641717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4672852" y="4797153"/>
            <a:ext cx="3849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200" b="1" dirty="0" smtClean="0"/>
              <a:t>COMERCIALIZACION GRAN ESCALA</a:t>
            </a:r>
            <a:endParaRPr lang="es-VE" sz="2200" b="1" dirty="0"/>
          </a:p>
        </p:txBody>
      </p:sp>
      <p:sp>
        <p:nvSpPr>
          <p:cNvPr id="8" name="7 Flecha izquierda y derecha"/>
          <p:cNvSpPr/>
          <p:nvPr/>
        </p:nvSpPr>
        <p:spPr>
          <a:xfrm rot="1743331">
            <a:off x="2891382" y="4449453"/>
            <a:ext cx="1446630" cy="4072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0" name="19 CuadroTexto"/>
          <p:cNvSpPr txBox="1"/>
          <p:nvPr/>
        </p:nvSpPr>
        <p:spPr>
          <a:xfrm>
            <a:off x="3885117" y="300828"/>
            <a:ext cx="542654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b="1" dirty="0" smtClean="0">
                <a:solidFill>
                  <a:schemeClr val="tx1"/>
                </a:solidFill>
              </a:rPr>
              <a:t>3.- Sector Eléctrico Nacional: Actividades</a:t>
            </a:r>
            <a:endParaRPr lang="es-VE" sz="2400" b="1" dirty="0">
              <a:solidFill>
                <a:schemeClr val="tx1"/>
              </a:solidFill>
            </a:endParaRPr>
          </a:p>
        </p:txBody>
      </p:sp>
      <p:sp>
        <p:nvSpPr>
          <p:cNvPr id="18" name="17 Flecha izquierda y derecha"/>
          <p:cNvSpPr/>
          <p:nvPr/>
        </p:nvSpPr>
        <p:spPr>
          <a:xfrm rot="19277583">
            <a:off x="8834998" y="4424081"/>
            <a:ext cx="1358393" cy="4072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7" name="6 Conector recto"/>
          <p:cNvCxnSpPr/>
          <p:nvPr/>
        </p:nvCxnSpPr>
        <p:spPr>
          <a:xfrm>
            <a:off x="2720228" y="4149080"/>
            <a:ext cx="775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720228" y="422108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0473441" y="422108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2720228" y="6669360"/>
            <a:ext cx="7927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3885117" y="5949281"/>
            <a:ext cx="549952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latin typeface="+mj-lt"/>
              </a:rPr>
              <a:t>Actividad prevista antes del 2010</a:t>
            </a:r>
            <a:endParaRPr lang="es-VE" sz="2000" b="1" dirty="0">
              <a:latin typeface="+mj-lt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9966627" y="188640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546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2271" y="4028949"/>
            <a:ext cx="12636243" cy="28674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8020" tIns="44010" rIns="88020" bIns="44010">
            <a:spAutoFit/>
          </a:bodyPr>
          <a:lstStyle/>
          <a:p>
            <a:pPr algn="just">
              <a:lnSpc>
                <a:spcPct val="108000"/>
              </a:lnSpc>
              <a:spcAft>
                <a:spcPts val="760"/>
              </a:spcAft>
            </a:pPr>
            <a:r>
              <a:rPr lang="es-VE" sz="2300" b="1" dirty="0">
                <a:ln w="28575">
                  <a:noFill/>
                </a:ln>
              </a:rPr>
              <a:t>El parque de generación nacional, inicialmente fue planificado para una generación hidroeléctrica de un 60 % con sus reservas operativas y una generación térmica de un 40 % también con sus respectivas reservas operativas. Esta planificación tenía como propósito garantizar con las reservas operativas, la continuidad del servicio ante cualquiera contingencia que se produzca en la generación hidroeléctrica o en la térmica.  Por ejemplo, los años de hidrología baja.</a:t>
            </a:r>
          </a:p>
          <a:p>
            <a:pPr algn="just">
              <a:lnSpc>
                <a:spcPct val="108000"/>
              </a:lnSpc>
              <a:spcAft>
                <a:spcPts val="760"/>
              </a:spcAft>
            </a:pPr>
            <a:r>
              <a:rPr lang="es-VE" sz="2300" b="1" dirty="0">
                <a:ln w="28575">
                  <a:noFill/>
                </a:ln>
              </a:rPr>
              <a:t>Así mismo, el diseño previsto para una generación hidroeléctrica del 60%, tiene </a:t>
            </a:r>
            <a:r>
              <a:rPr lang="es-VE" sz="2300" b="1" dirty="0">
                <a:ln w="28575">
                  <a:noFill/>
                </a:ln>
                <a:solidFill>
                  <a:schemeClr val="tx1"/>
                </a:solidFill>
              </a:rPr>
              <a:t>como beneficio adicional</a:t>
            </a:r>
            <a:r>
              <a:rPr lang="es-VE" sz="2300" b="1" dirty="0">
                <a:ln w="28575">
                  <a:noFill/>
                </a:ln>
              </a:rPr>
              <a:t> el ahorro de 500.000 BDP/día.  </a:t>
            </a:r>
            <a:endParaRPr lang="es-ES" sz="2300" dirty="0">
              <a:ln w="28575">
                <a:noFill/>
              </a:ln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438029" y="260648"/>
            <a:ext cx="6336704" cy="4680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3022" tIns="56510" rIns="113022" bIns="5651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s-ES_tradnl" sz="2300" b="1" dirty="0" smtClean="0"/>
              <a:t>4.- Diseño del Sistema de Generación Venezolano</a:t>
            </a:r>
            <a:endParaRPr lang="es-ES_tradnl" sz="23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92" y="908720"/>
            <a:ext cx="8967657" cy="29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966627" y="190381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5381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18" y="3822836"/>
            <a:ext cx="3035498" cy="1910421"/>
          </a:xfrm>
          <a:prstGeom prst="rect">
            <a:avLst/>
          </a:prstGeom>
          <a:ln w="28575"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877405" y="5805264"/>
            <a:ext cx="303549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Hidroeléctrica </a:t>
            </a:r>
          </a:p>
          <a:p>
            <a:r>
              <a:rPr lang="es-VE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Simón Bolívar</a:t>
            </a:r>
          </a:p>
          <a:p>
            <a:r>
              <a:rPr lang="es-VE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(GURI) </a:t>
            </a:r>
            <a:r>
              <a:rPr lang="es-VE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MW</a:t>
            </a:r>
            <a:endParaRPr lang="es-VE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8" y="849333"/>
            <a:ext cx="8976906" cy="26148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5701" y="188641"/>
            <a:ext cx="7624537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VE" sz="2600" b="1" i="1" dirty="0" smtClean="0">
                <a:cs typeface="Arial" panose="020B0604020202020204" pitchFamily="34" charset="0"/>
              </a:rPr>
              <a:t>5.-Sistema Hidroeléctrico Bajo Caroní: 15.300 MW</a:t>
            </a:r>
            <a:endParaRPr lang="es-VE" sz="2600" b="1" i="1" dirty="0"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635" y="3853732"/>
            <a:ext cx="3221603" cy="1879525"/>
          </a:xfrm>
          <a:prstGeom prst="rect">
            <a:avLst/>
          </a:prstGeom>
          <a:ln w="28575"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4913503" y="5805264"/>
            <a:ext cx="326834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Hidroeléctrica  </a:t>
            </a:r>
          </a:p>
          <a:p>
            <a:r>
              <a:rPr lang="es-VE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José de Sucre</a:t>
            </a:r>
          </a:p>
          <a:p>
            <a:r>
              <a:rPr lang="es-VE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MACAGUA </a:t>
            </a:r>
            <a:r>
              <a:rPr lang="es-VE" b="1" i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3.140 MW</a:t>
            </a:r>
            <a:endParaRPr lang="es-VE" b="1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099091" y="5818038"/>
            <a:ext cx="330788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Hidroeléctrica  </a:t>
            </a:r>
          </a:p>
          <a:p>
            <a:r>
              <a:rPr lang="es-VE" b="1" dirty="0">
                <a:latin typeface="Arial" panose="020B0604020202020204" pitchFamily="34" charset="0"/>
                <a:cs typeface="Arial" panose="020B0604020202020204" pitchFamily="34" charset="0"/>
              </a:rPr>
              <a:t>Francisco de Miranda</a:t>
            </a:r>
          </a:p>
          <a:p>
            <a:r>
              <a:rPr lang="es-VE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CARUACHI  2.160 MW</a:t>
            </a:r>
            <a:endParaRPr lang="es-V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382" y="3875894"/>
            <a:ext cx="3245976" cy="1929371"/>
          </a:xfrm>
          <a:prstGeom prst="rect">
            <a:avLst/>
          </a:prstGeom>
          <a:ln w="28575">
            <a:noFill/>
          </a:ln>
        </p:spPr>
      </p:pic>
      <p:grpSp>
        <p:nvGrpSpPr>
          <p:cNvPr id="14" name="13 Grupo"/>
          <p:cNvGrpSpPr/>
          <p:nvPr/>
        </p:nvGrpSpPr>
        <p:grpSpPr>
          <a:xfrm>
            <a:off x="9184421" y="836712"/>
            <a:ext cx="3795448" cy="3010507"/>
            <a:chOff x="9235181" y="836712"/>
            <a:chExt cx="3816425" cy="3010507"/>
          </a:xfrm>
        </p:grpSpPr>
        <p:sp>
          <p:nvSpPr>
            <p:cNvPr id="12" name="11 CuadroTexto"/>
            <p:cNvSpPr txBox="1"/>
            <p:nvPr/>
          </p:nvSpPr>
          <p:spPr>
            <a:xfrm>
              <a:off x="9235181" y="836712"/>
              <a:ext cx="3816425" cy="1046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2000" b="1" dirty="0" smtClean="0"/>
                <a:t>DEMANDA MÁXIMA POTENCIA </a:t>
              </a:r>
              <a:r>
                <a:rPr lang="es-VE" sz="2000" b="1" u="sng" dirty="0" smtClean="0">
                  <a:solidFill>
                    <a:srgbClr val="C00000"/>
                  </a:solidFill>
                </a:rPr>
                <a:t>estimada</a:t>
              </a:r>
              <a:r>
                <a:rPr lang="es-VE" sz="2000" b="1" dirty="0" smtClean="0"/>
                <a:t> Estado Bolívar año 2007:  </a:t>
              </a:r>
              <a:r>
                <a:rPr lang="es-VE" sz="2200" b="1" dirty="0" smtClean="0"/>
                <a:t>3.246 kW </a:t>
              </a:r>
              <a:r>
                <a:rPr lang="es-VE" sz="2000" b="1" dirty="0" smtClean="0"/>
                <a:t>(</a:t>
              </a:r>
              <a:r>
                <a:rPr lang="es-VE" sz="2200" b="1" dirty="0" smtClean="0"/>
                <a:t>3,25 MW)</a:t>
              </a:r>
              <a:endParaRPr lang="es-VE" sz="22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5181" y="1988840"/>
              <a:ext cx="3816425" cy="1858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10 Conector recto de flecha"/>
          <p:cNvCxnSpPr/>
          <p:nvPr/>
        </p:nvCxnSpPr>
        <p:spPr>
          <a:xfrm flipH="1" flipV="1">
            <a:off x="1593527" y="2492896"/>
            <a:ext cx="873240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5603811" y="2708920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 flipV="1">
            <a:off x="7537340" y="2918029"/>
            <a:ext cx="1289020" cy="9048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9558709" y="111696"/>
            <a:ext cx="2832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b="1" dirty="0">
                <a:solidFill>
                  <a:srgbClr val="0000FF"/>
                </a:solidFill>
              </a:rPr>
              <a:t>Pasado – Presente y Futuro </a:t>
            </a:r>
            <a:endParaRPr lang="es-VE" b="1" dirty="0" smtClean="0">
              <a:solidFill>
                <a:srgbClr val="0000FF"/>
              </a:solidFill>
            </a:endParaRPr>
          </a:p>
          <a:p>
            <a:r>
              <a:rPr lang="es-VE" b="1" dirty="0" smtClean="0">
                <a:solidFill>
                  <a:srgbClr val="0000FF"/>
                </a:solidFill>
              </a:rPr>
              <a:t>Sector </a:t>
            </a:r>
            <a:r>
              <a:rPr lang="es-VE" b="1" dirty="0">
                <a:solidFill>
                  <a:srgbClr val="0000FF"/>
                </a:solidFill>
              </a:rPr>
              <a:t>Eléctrico Venezolano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666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3076</Words>
  <Application>Microsoft Office PowerPoint</Application>
  <PresentationFormat>Personalizado</PresentationFormat>
  <Paragraphs>336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Garamond</vt:lpstr>
      <vt:lpstr>Times New Roman</vt:lpstr>
      <vt:lpstr>Wingdings</vt:lpstr>
      <vt:lpstr>Tema de Office</vt:lpstr>
      <vt:lpstr>Pasado – Presente y Futuro del Sector Eléctrico Venezolano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Natalio1</dc:creator>
  <cp:lastModifiedBy>usuario</cp:lastModifiedBy>
  <cp:revision>57</cp:revision>
  <dcterms:created xsi:type="dcterms:W3CDTF">2022-02-03T21:23:12Z</dcterms:created>
  <dcterms:modified xsi:type="dcterms:W3CDTF">2022-02-08T20:54:11Z</dcterms:modified>
</cp:coreProperties>
</file>