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9" r:id="rId3"/>
  </p:sldMasterIdLst>
  <p:notesMasterIdLst>
    <p:notesMasterId r:id="rId13"/>
  </p:notesMasterIdLst>
  <p:sldIdLst>
    <p:sldId id="260" r:id="rId4"/>
    <p:sldId id="261" r:id="rId5"/>
    <p:sldId id="281" r:id="rId6"/>
    <p:sldId id="282" r:id="rId7"/>
    <p:sldId id="283" r:id="rId8"/>
    <p:sldId id="284" r:id="rId9"/>
    <p:sldId id="285" r:id="rId10"/>
    <p:sldId id="286" r:id="rId11"/>
    <p:sldId id="287" r:id="rId12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7" autoAdjust="0"/>
    <p:restoredTop sz="96408" autoAdjust="0"/>
  </p:normalViewPr>
  <p:slideViewPr>
    <p:cSldViewPr snapToGrid="0" showGuides="1">
      <p:cViewPr>
        <p:scale>
          <a:sx n="92" d="100"/>
          <a:sy n="92" d="100"/>
        </p:scale>
        <p:origin x="-302" y="-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B1DA5-601A-4530-8849-E7C70296C0C9}" type="datetimeFigureOut">
              <a:rPr lang="es-ES" smtClean="0"/>
              <a:t>09/12/2021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9EF7A-2C21-42EC-B497-E17B58F94421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3682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VE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606734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733035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002060"/>
                </a:solidFill>
                <a:latin typeface="Myriad Pro" panose="020B050303040302020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35378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VE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8813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Myriad Pro" panose="020B0503030403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latin typeface="Myriad Pro" panose="020B0503030403020204"/>
              </a:defRPr>
            </a:lvl1pPr>
            <a:lvl2pPr>
              <a:defRPr>
                <a:latin typeface="Myriad Pro" panose="020B0503030403020204"/>
              </a:defRPr>
            </a:lvl2pPr>
            <a:lvl3pPr>
              <a:defRPr>
                <a:latin typeface="Myriad Pro" panose="020B0503030403020204"/>
              </a:defRPr>
            </a:lvl3pPr>
            <a:lvl4pPr>
              <a:defRPr>
                <a:latin typeface="Myriad Pro" panose="020B0503030403020204"/>
              </a:defRPr>
            </a:lvl4pPr>
            <a:lvl5pPr>
              <a:defRPr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Myriad Pro" panose="020B0503030403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>
            <a:lvl1pPr>
              <a:defRPr>
                <a:latin typeface="Myriad Pro" panose="020B0503030403020204"/>
              </a:defRPr>
            </a:lvl1pPr>
            <a:lvl2pPr>
              <a:defRPr>
                <a:latin typeface="Myriad Pro" panose="020B0503030403020204"/>
              </a:defRPr>
            </a:lvl2pPr>
            <a:lvl3pPr>
              <a:defRPr>
                <a:latin typeface="Myriad Pro" panose="020B0503030403020204"/>
              </a:defRPr>
            </a:lvl3pPr>
            <a:lvl4pPr>
              <a:defRPr>
                <a:latin typeface="Myriad Pro" panose="020B0503030403020204"/>
              </a:defRPr>
            </a:lvl4pPr>
            <a:lvl5pPr>
              <a:defRPr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20482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62922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/>
              <a:t>9/12/2021</a:t>
            </a:fld>
            <a:endParaRPr lang="es-VE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171841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 sz="2800"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 sz="2400"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 sz="2000"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 sz="2000">
                <a:solidFill>
                  <a:srgbClr val="002060"/>
                </a:solidFill>
                <a:latin typeface="Myriad Pro" panose="020B050303040302020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Myriad Pro" panose="020B0503030403020204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48664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s-VE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6416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/>
              <a:t>9/12/2021</a:t>
            </a:fld>
            <a:endParaRPr lang="es-VE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154887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/>
              <a:t>9/12/2021</a:t>
            </a:fld>
            <a:endParaRPr lang="es-VE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/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348166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  <a:latin typeface="Myriad Pro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VE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635000" y="1279527"/>
            <a:ext cx="10515600" cy="1325563"/>
          </a:xfrm>
        </p:spPr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93366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VE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89218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6643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58"/>
            <a:ext cx="10515600" cy="2852737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8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002060"/>
                </a:solidFill>
                <a:latin typeface="Myriad Pro" panose="020B050303040302020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3392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VE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600282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Myriad Pro" panose="020B0503030403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latin typeface="Myriad Pro" panose="020B0503030403020204"/>
              </a:defRPr>
            </a:lvl1pPr>
            <a:lvl2pPr>
              <a:defRPr>
                <a:latin typeface="Myriad Pro" panose="020B0503030403020204"/>
              </a:defRPr>
            </a:lvl2pPr>
            <a:lvl3pPr>
              <a:defRPr>
                <a:latin typeface="Myriad Pro" panose="020B0503030403020204"/>
              </a:defRPr>
            </a:lvl3pPr>
            <a:lvl4pPr>
              <a:defRPr>
                <a:latin typeface="Myriad Pro" panose="020B0503030403020204"/>
              </a:defRPr>
            </a:lvl4pPr>
            <a:lvl5pPr>
              <a:defRPr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Myriad Pro" panose="020B0503030403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>
            <a:lvl1pPr>
              <a:defRPr>
                <a:latin typeface="Myriad Pro" panose="020B0503030403020204"/>
              </a:defRPr>
            </a:lvl1pPr>
            <a:lvl2pPr>
              <a:defRPr>
                <a:latin typeface="Myriad Pro" panose="020B0503030403020204"/>
              </a:defRPr>
            </a:lvl2pPr>
            <a:lvl3pPr>
              <a:defRPr>
                <a:latin typeface="Myriad Pro" panose="020B0503030403020204"/>
              </a:defRPr>
            </a:lvl3pPr>
            <a:lvl4pPr>
              <a:defRPr>
                <a:latin typeface="Myriad Pro" panose="020B0503030403020204"/>
              </a:defRPr>
            </a:lvl4pPr>
            <a:lvl5pPr>
              <a:defRPr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9098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560836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777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45"/>
            <a:ext cx="6172200" cy="4873625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 sz="2800"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 sz="2400"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 sz="2000"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 sz="2000">
                <a:solidFill>
                  <a:srgbClr val="002060"/>
                </a:solidFill>
                <a:latin typeface="Myriad Pro" panose="020B050303040302020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Myriad Pro" panose="020B0503030403020204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05465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4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s-VE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53825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43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8934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  <a:latin typeface="Myriad Pro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VE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635000" y="1279527"/>
            <a:ext cx="10515600" cy="1325563"/>
          </a:xfrm>
        </p:spPr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523412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VE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88569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91628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002060"/>
                </a:solidFill>
                <a:latin typeface="Myriad Pro" panose="020B0503030403020204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770312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VE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>
                <a:solidFill>
                  <a:srgbClr val="002060"/>
                </a:solidFill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1246033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Myriad Pro" panose="020B0503030403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latin typeface="Myriad Pro" panose="020B0503030403020204"/>
              </a:defRPr>
            </a:lvl1pPr>
            <a:lvl2pPr>
              <a:defRPr>
                <a:latin typeface="Myriad Pro" panose="020B0503030403020204"/>
              </a:defRPr>
            </a:lvl2pPr>
            <a:lvl3pPr>
              <a:defRPr>
                <a:latin typeface="Myriad Pro" panose="020B0503030403020204"/>
              </a:defRPr>
            </a:lvl3pPr>
            <a:lvl4pPr>
              <a:defRPr>
                <a:latin typeface="Myriad Pro" panose="020B0503030403020204"/>
              </a:defRPr>
            </a:lvl4pPr>
            <a:lvl5pPr>
              <a:defRPr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Myriad Pro" panose="020B050303040302020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>
            <a:lvl1pPr>
              <a:defRPr>
                <a:latin typeface="Myriad Pro" panose="020B0503030403020204"/>
              </a:defRPr>
            </a:lvl1pPr>
            <a:lvl2pPr>
              <a:defRPr>
                <a:latin typeface="Myriad Pro" panose="020B0503030403020204"/>
              </a:defRPr>
            </a:lvl2pPr>
            <a:lvl3pPr>
              <a:defRPr>
                <a:latin typeface="Myriad Pro" panose="020B0503030403020204"/>
              </a:defRPr>
            </a:lvl3pPr>
            <a:lvl4pPr>
              <a:defRPr>
                <a:latin typeface="Myriad Pro" panose="020B0503030403020204"/>
              </a:defRPr>
            </a:lvl4pPr>
            <a:lvl5pPr>
              <a:defRPr>
                <a:latin typeface="Myriad Pro" panose="020B0503030403020204"/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11123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anose="020B0503030403020204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1492454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10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  <a:latin typeface="Myriad Pro" panose="020B0503030403020204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  <a:latin typeface="Myriad Pro" panose="020B0503030403020204"/>
              </a:defRPr>
            </a:lvl1pPr>
            <a:lvl2pPr>
              <a:defRPr sz="2800">
                <a:solidFill>
                  <a:srgbClr val="002060"/>
                </a:solidFill>
                <a:latin typeface="Myriad Pro" panose="020B0503030403020204"/>
              </a:defRPr>
            </a:lvl2pPr>
            <a:lvl3pPr>
              <a:defRPr sz="2400">
                <a:solidFill>
                  <a:srgbClr val="002060"/>
                </a:solidFill>
                <a:latin typeface="Myriad Pro" panose="020B0503030403020204"/>
              </a:defRPr>
            </a:lvl3pPr>
            <a:lvl4pPr>
              <a:defRPr sz="2000">
                <a:solidFill>
                  <a:srgbClr val="002060"/>
                </a:solidFill>
                <a:latin typeface="Myriad Pro" panose="020B0503030403020204"/>
              </a:defRPr>
            </a:lvl4pPr>
            <a:lvl5pPr>
              <a:defRPr sz="2000">
                <a:solidFill>
                  <a:srgbClr val="002060"/>
                </a:solidFill>
                <a:latin typeface="Myriad Pro" panose="020B050303040302020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Myriad Pro" panose="020B0503030403020204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68367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s-VE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98233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20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4260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  <a:latin typeface="Myriad Pro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VE" dirty="0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635000" y="1279527"/>
            <a:ext cx="10515600" cy="1325563"/>
          </a:xfrm>
        </p:spPr>
        <p:txBody>
          <a:bodyPr/>
          <a:lstStyle>
            <a:lvl1pPr>
              <a:defRPr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65979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97B01-2A7E-41DD-B2CF-CE89D8787483}" type="datetimeFigureOut">
              <a:rPr lang="es-VE" smtClean="0"/>
              <a:t>9/12/2021</a:t>
            </a:fld>
            <a:endParaRPr lang="es-VE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3E55-4300-46C5-BEF7-8EB6368AD85E}" type="slidenum">
              <a:rPr lang="es-VE" smtClean="0"/>
              <a:t>‹Nº›</a:t>
            </a:fld>
            <a:endParaRPr lang="es-VE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1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2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97B01-2A7E-41DD-B2CF-CE89D8787483}" type="datetimeFigureOut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9/12/2021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43E55-4300-46C5-BEF7-8EB6368AD85E}" type="slidenum">
              <a:rPr lang="es-V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VE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4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facebook.com/RedAAVen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://redagroalimentaria.org/" TargetMode="Externa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.png"/><Relationship Id="rId5" Type="http://schemas.openxmlformats.org/officeDocument/2006/relationships/hyperlink" Target="https://www.youtube.com/channel/UC9WJdFQ1EnC2CDWENvmAcWA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s://twitter.com/RedAgroaliment1" TargetMode="External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body" idx="1"/>
          </p:nvPr>
        </p:nvSpPr>
        <p:spPr>
          <a:xfrm>
            <a:off x="199504" y="869742"/>
            <a:ext cx="11912139" cy="2737981"/>
          </a:xfrm>
          <a:ln w="38100"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 algn="ctr"/>
            <a:endParaRPr lang="es-VE" sz="4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s-VE" sz="5600" b="1" dirty="0" smtClean="0">
              <a:solidFill>
                <a:srgbClr val="00B050"/>
              </a:solidFill>
            </a:endParaRPr>
          </a:p>
          <a:p>
            <a:pPr algn="ctr"/>
            <a:endParaRPr lang="es-VE" sz="5600" b="1" dirty="0">
              <a:solidFill>
                <a:srgbClr val="00B050"/>
              </a:solidFill>
            </a:endParaRPr>
          </a:p>
          <a:p>
            <a:pPr algn="ctr"/>
            <a:endParaRPr lang="es-VE" sz="5600" b="1" dirty="0" smtClean="0">
              <a:solidFill>
                <a:srgbClr val="00B050"/>
              </a:solidFill>
            </a:endParaRPr>
          </a:p>
          <a:p>
            <a:pPr algn="ctr"/>
            <a:endParaRPr lang="es-VE" sz="5600" b="1" dirty="0">
              <a:solidFill>
                <a:srgbClr val="00B050"/>
              </a:solidFill>
            </a:endParaRPr>
          </a:p>
          <a:p>
            <a:pPr algn="ctr"/>
            <a:r>
              <a:rPr lang="es-VE" sz="3400" b="1" dirty="0" smtClean="0">
                <a:solidFill>
                  <a:schemeClr val="accent6">
                    <a:lumMod val="50000"/>
                  </a:schemeClr>
                </a:solidFill>
              </a:rPr>
              <a:t>Alejandro Gutiérrez S.</a:t>
            </a:r>
          </a:p>
          <a:p>
            <a:pPr algn="ctr"/>
            <a:r>
              <a:rPr lang="es-VE" sz="3400" b="1" dirty="0" smtClean="0">
                <a:solidFill>
                  <a:schemeClr val="accent6">
                    <a:lumMod val="50000"/>
                  </a:schemeClr>
                </a:solidFill>
              </a:rPr>
              <a:t>(Coordinador del SIR-RAV Andes-Sur del Lago)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0" y="5394960"/>
            <a:ext cx="9601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1600" b="1" dirty="0" smtClean="0">
                <a:solidFill>
                  <a:schemeClr val="accent6">
                    <a:lumMod val="50000"/>
                  </a:schemeClr>
                </a:solidFill>
                <a:latin typeface="Myriad Pro" panose="020B0503030403020204"/>
              </a:rPr>
              <a:t>Presentación en el Foro Propuestas para el Presente y el Futuro de Venezuela. Organizado por la UCAB-Economía y Konrad Adenauer Stiftung. 8 de diciembre de 2021.</a:t>
            </a:r>
            <a:endParaRPr lang="es-VE" sz="1600" b="1" dirty="0">
              <a:solidFill>
                <a:schemeClr val="accent6">
                  <a:lumMod val="50000"/>
                </a:schemeClr>
              </a:solidFill>
              <a:latin typeface="Myriad Pro" panose="020B0503030403020204"/>
            </a:endParaRP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40820" y="1251669"/>
            <a:ext cx="11546380" cy="1752778"/>
          </a:xfrm>
        </p:spPr>
        <p:txBody>
          <a:bodyPr>
            <a:noAutofit/>
          </a:bodyPr>
          <a:lstStyle/>
          <a:p>
            <a:pPr algn="ctr"/>
            <a:r>
              <a:rPr lang="es-419" sz="3200" dirty="0" smtClean="0"/>
              <a:t/>
            </a:r>
            <a:br>
              <a:rPr lang="es-419" sz="3200" dirty="0" smtClean="0"/>
            </a:br>
            <a:r>
              <a:rPr lang="es-419" sz="3200" dirty="0"/>
              <a:t/>
            </a:r>
            <a:br>
              <a:rPr lang="es-419" sz="3200" dirty="0"/>
            </a:br>
            <a:r>
              <a:rPr lang="es-419" sz="3200" dirty="0" smtClean="0"/>
              <a:t/>
            </a:r>
            <a:br>
              <a:rPr lang="es-419" sz="3200" dirty="0" smtClean="0"/>
            </a:br>
            <a:r>
              <a:rPr lang="es-419" sz="3200" dirty="0" smtClean="0"/>
              <a:t/>
            </a:r>
            <a:br>
              <a:rPr lang="es-419" sz="3200" dirty="0" smtClean="0"/>
            </a:br>
            <a:r>
              <a:rPr lang="es-419" sz="3200" dirty="0"/>
              <a:t/>
            </a:r>
            <a:br>
              <a:rPr lang="es-419" sz="3200" dirty="0"/>
            </a:br>
            <a:r>
              <a:rPr lang="es-419" sz="3200" dirty="0" smtClean="0"/>
              <a:t/>
            </a:r>
            <a:br>
              <a:rPr lang="es-419" sz="3200" dirty="0" smtClean="0"/>
            </a:br>
            <a:r>
              <a:rPr lang="es-419" sz="3200" dirty="0" smtClean="0"/>
              <a:t/>
            </a:r>
            <a:br>
              <a:rPr lang="es-419" sz="3200" dirty="0" smtClean="0"/>
            </a:br>
            <a:r>
              <a:rPr lang="es-419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 SISTEMA AGROALIMENTARIO  EN VENEZUELA DESDE UNA </a:t>
            </a:r>
            <a:br>
              <a:rPr lang="es-419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419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VISIÓN REGIONAL </a:t>
            </a:r>
            <a:br>
              <a:rPr lang="es-419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419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419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419" sz="2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ELEMENTOS DESTACADOS DE LO SOCIOALIMENTARIO </a:t>
            </a:r>
            <a:br>
              <a:rPr lang="es-419" sz="2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s-419" sz="2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 LA REGIÓN ANDES-SUR DEL LAGO</a:t>
            </a:r>
            <a:br>
              <a:rPr lang="es-419" sz="28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s-ES" sz="2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▷ ESTADOS DE VENEZUELA Y SUS CAPITALES【2021】¿Cuáles son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79" y="2884516"/>
            <a:ext cx="2931622" cy="243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90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658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s-VE" sz="24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ALGUNAS CARACTERÍSTICAS DE LA REGIÓN ANDES-SUR DEL LAGO</a:t>
            </a:r>
            <a:endParaRPr lang="es-VE" sz="24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7817" y="708152"/>
            <a:ext cx="11629507" cy="5950343"/>
          </a:xfrm>
          <a:ln>
            <a:solidFill>
              <a:srgbClr val="FFC000"/>
            </a:solidFill>
          </a:ln>
        </p:spPr>
        <p:txBody>
          <a:bodyPr>
            <a:noAutofit/>
          </a:bodyPr>
          <a:lstStyle/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Actividad económica poco dependiente del sector público: Sector Agrícola primario+Agroindustria dinamizan el resto de actividades: comercio y servicios. Turismo.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" sz="1600" b="1" dirty="0" smtClean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Condiciones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agroecológicas variadas: pisos altos, medios y bajos. Tierras muy fértiles. </a:t>
            </a:r>
            <a:r>
              <a:rPr lang="es-419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Producción agroalimentaria sustentada en la dotación de factores (ventajas comparativas).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Producción agrícola: Andes: Papa consumo-industrial, semilla de papa, hortalizas, café, cacao, palma aceitera, Platano, cambur, yuca, caña de azúcar,  frutas tropicales, frutas de piso alto (fresa, mora, otras), Ganadería vacuna de altura, Vacunos y bufalinos en pisos bajos (leche y carne), Truchas, pesca fluvial y lacustre.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Desarrollo Agroindustrial: Frigoríficos procesadores de carnes, procesadora de leche, frutas, café y cacao, queseras artesanalas, queso en finca, pequeña agroindustria (mermeladas, encurtidos, frutas, papa, plátano, otros).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Cercanía a la frontera con Colombia. </a:t>
            </a:r>
            <a:r>
              <a:rPr lang="es-ES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Intenso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Intercambio comercial legal e ilegal. Inseguridad </a:t>
            </a:r>
            <a:r>
              <a:rPr lang="es-419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jurídica y personal alta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Operan grupos ilegales. </a:t>
            </a:r>
            <a:r>
              <a:rPr lang="es-419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Problemas de tenencia de la tierra en Sur del 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Lago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Wingdings" pitchFamily="2" charset="2"/>
              </a:rPr>
              <a:t>Institucionalidad “ad-hoc”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Potencial 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exportador. Cadenas: Cacao</a:t>
            </a:r>
            <a:r>
              <a:rPr lang="es-419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café, plátanos, cambur, frutas tropicales, lácteos, flores, </a:t>
            </a:r>
            <a:r>
              <a:rPr lang="es-419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bovinos-carne.</a:t>
            </a:r>
            <a:endParaRPr lang="es-419" sz="1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419" sz="1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s-ES" sz="1600" b="1" u="sng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Poblaciones de la Región </a:t>
            </a:r>
            <a:r>
              <a:rPr lang="es-ES" sz="1600" b="1" u="sng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Andes-Sur </a:t>
            </a:r>
            <a:r>
              <a:rPr lang="es-ES" sz="1600" b="1" u="sng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del Lago</a:t>
            </a:r>
            <a:r>
              <a:rPr lang="es-ES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Santa  Elena  de  Arenales, Bailadores, El  </a:t>
            </a:r>
            <a:r>
              <a:rPr lang="es-ES" sz="16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Moralito</a:t>
            </a:r>
            <a:r>
              <a:rPr lang="es-ES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Santa  Cruz  del </a:t>
            </a:r>
            <a:r>
              <a:rPr lang="es-ES" sz="16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Zulia,Tucaní</a:t>
            </a:r>
            <a:r>
              <a:rPr lang="es-ES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s-ES" sz="16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Coloncito,Timotes</a:t>
            </a:r>
            <a:r>
              <a:rPr lang="es-ES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Pueblo  Llano, Santa  Cruz  de  Mora, </a:t>
            </a:r>
            <a:r>
              <a:rPr lang="es-ES" sz="16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Bramón</a:t>
            </a:r>
            <a:r>
              <a:rPr lang="es-ES" sz="1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Seboruco, Flor  de  Patria, </a:t>
            </a:r>
            <a:r>
              <a:rPr lang="es-ES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Tienditas y </a:t>
            </a:r>
            <a:r>
              <a:rPr lang="es-ES" sz="1600" b="1" dirty="0" err="1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Mosquey</a:t>
            </a:r>
            <a:r>
              <a:rPr lang="es-ES" sz="1600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es-419" sz="1600" b="1" dirty="0" smtClean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419" sz="1700" b="1" dirty="0" smtClean="0">
              <a:solidFill>
                <a:schemeClr val="tx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419" sz="17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419" sz="1700" b="1" dirty="0" smtClean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s-ES" sz="17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VE" sz="1600" b="1" dirty="0"/>
          </a:p>
        </p:txBody>
      </p:sp>
    </p:spTree>
    <p:extLst>
      <p:ext uri="{BB962C8B-B14F-4D97-AF65-F5344CB8AC3E}">
        <p14:creationId xmlns:p14="http://schemas.microsoft.com/office/powerpoint/2010/main" val="52907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16378" y="461683"/>
            <a:ext cx="7905404" cy="558614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ha estabilizado el empleo con salario fijo, con tendencia a mejorar.</a:t>
            </a: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Región aumentó el trabajo informal en comercio y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ilegales en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localidades se mantienen altas, según la mayor parte de los informantes.</a:t>
            </a: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Región, los  tres  problemas más sentidos por la comunidad son: la falta de ingresos para comprar lo que se necesita, la situación de salud y asistencia médica y los problemas de transporte y movilización.</a:t>
            </a: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 pesimismo en la Región sobre el 2021. La percepción de los informantes (86%) es que 2021 será peor o mucho peor que 2020.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públicos: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telefonía fija CANTV, telefonía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celular-internet,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transporte público y electricidad han empeorado.  Gas doméstico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mostró una mejoría en septiembre-octubre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ha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bajado el porcentaje de hogares pobres que cocinan con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leña. </a:t>
            </a: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VE" sz="1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3"/>
          <p:cNvSpPr txBox="1"/>
          <p:nvPr/>
        </p:nvSpPr>
        <p:spPr>
          <a:xfrm>
            <a:off x="0" y="18"/>
            <a:ext cx="121920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ELEMENTOS DESTACADOS DE LO SOCIOALIMENTARIO ANDES-SUR DEL LAGO  2021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782" y="461683"/>
            <a:ext cx="4170218" cy="568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095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34194" y="714477"/>
            <a:ext cx="7920592" cy="4601260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mejorado la percepción sobre el porcentaje de personas vacunadas con primera y segunda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dosis de vacunas antiCovid-19. </a:t>
            </a: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bonos del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gobierno (sistema Patria)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reciben con alta frecuencia (menos de 30 días),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 montos siguen siendo muy bajos.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Región, durante todo el año ha sido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muy  dificultoso e inexistente el suministro de gasolina para el 100% de los </a:t>
            </a: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informantes. El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precio </a:t>
            </a: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 en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mercado </a:t>
            </a: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ilegal desde agosto se mantiene en 1,6 USD/l.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mediados de años se mantiene alta la percepción Regional y nacional de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nuevos casos de Coronavirus (100% de </a:t>
            </a: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respuestas). La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gente sigue sin creer en las estadísticas gubernamentales </a:t>
            </a: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 poco o muy poco el tapabocas.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mejora la situación de los centros de </a:t>
            </a:r>
            <a:r>
              <a:rPr lang="es-VE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salud, En octubre  </a:t>
            </a:r>
            <a:r>
              <a:rPr lang="es-VE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reportó empeoramiento al nivel regional y nacional.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605" y="678813"/>
            <a:ext cx="3895898" cy="487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3"/>
          <p:cNvSpPr txBox="1"/>
          <p:nvPr/>
        </p:nvSpPr>
        <p:spPr>
          <a:xfrm>
            <a:off x="0" y="199524"/>
            <a:ext cx="12268253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ELEMENTOS DESTACADOS DE LO SOCIOALIMENTARIO ANDES-SUR DEL LAGO  2021 </a:t>
            </a:r>
          </a:p>
        </p:txBody>
      </p:sp>
    </p:spTree>
    <p:extLst>
      <p:ext uri="{BB962C8B-B14F-4D97-AF65-F5344CB8AC3E}">
        <p14:creationId xmlns:p14="http://schemas.microsoft.com/office/powerpoint/2010/main" val="32473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62236" y="646113"/>
            <a:ext cx="7525027" cy="506292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percepción del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93%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informantes es que en la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Región,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último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(octubre),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familias recibieron ayuda del exterior. Resultados similares al nivel nacional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419" sz="17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 percepción de los informantes es que </a:t>
            </a:r>
            <a:r>
              <a:rPr lang="es-419" sz="17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continúa la emigración de venezolanos hacia otros países. No </a:t>
            </a:r>
            <a:r>
              <a:rPr lang="es-419" sz="17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hay regreso de los </a:t>
            </a:r>
            <a:r>
              <a:rPr lang="es-419" sz="17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que emigraron.</a:t>
            </a:r>
            <a:endParaRPr lang="es-419" sz="17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419" sz="17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conflictividad por protestas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Región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sido muy baja durante el año. La escasez de combustible, las fallas de electricidad y la escasez del gas doméstico han sido las causas principales de las pocas protestas reportadas en la Región.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respecto al mes pasado, la inseguridad personal y la delincuencia se mantiene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 (alta)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Región.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robos, la venta ilegal de productos y la extorsión son las actividades delictivas más importantes.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87" y="487025"/>
            <a:ext cx="4430848" cy="5398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adroTexto 3"/>
          <p:cNvSpPr txBox="1"/>
          <p:nvPr/>
        </p:nvSpPr>
        <p:spPr>
          <a:xfrm>
            <a:off x="0" y="18"/>
            <a:ext cx="121920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ELEMENTOS DESTACADOS DE LO SOCIOALIMENTARIO ANDES-SUR DEL LAGO  2021 </a:t>
            </a:r>
          </a:p>
        </p:txBody>
      </p:sp>
    </p:spTree>
    <p:extLst>
      <p:ext uri="{BB962C8B-B14F-4D97-AF65-F5344CB8AC3E}">
        <p14:creationId xmlns:p14="http://schemas.microsoft.com/office/powerpoint/2010/main" val="424578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08064" y="600237"/>
            <a:ext cx="7331826" cy="48013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formas predominantes de pago en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compra de alimentos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son: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 en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efectivo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otras monedas diferentes al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Bolívar, carnet de la patria y transferencias. Dólares-pesos predominan en transacciones con otras monedas.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hay problemas graves de escasez de alimentos ni en la Región ni en el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País. En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Región, la dificultad más importante en la compra de alimentos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el transporte  (71%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respuestas).</a:t>
            </a: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VE" sz="1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Variación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costo de la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canasta alimentaria RAV (9 alimentos). En Bs. enero-febrero/septiembre-octubre   166%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Región;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Total-Nacional 181%. En USD enero-febrero/septiembre-octubre   9,7% (Región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Total-Nacional 8,5%. </a:t>
            </a:r>
          </a:p>
          <a:p>
            <a:endParaRPr lang="es-VE" sz="17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la región, la calidad y cantidad de los productos son  </a:t>
            </a:r>
            <a:r>
              <a:rPr lang="es-VE" sz="1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quejas más frecuente de los </a:t>
            </a:r>
            <a:r>
              <a:rPr lang="es-VE" sz="1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beneficiarios de la bolsa CLAP. Por primera vez en el año, en octubre, mejoró la percepción sobre el tiempo en que se entrega la bolsa CLAP.</a:t>
            </a:r>
            <a:endParaRPr lang="es-ES" dirty="0">
              <a:solidFill>
                <a:prstClr val="black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022" y="3162993"/>
            <a:ext cx="4455622" cy="273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022" y="465512"/>
            <a:ext cx="4455622" cy="260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adroTexto 3"/>
          <p:cNvSpPr txBox="1"/>
          <p:nvPr/>
        </p:nvSpPr>
        <p:spPr>
          <a:xfrm>
            <a:off x="0" y="18"/>
            <a:ext cx="121920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VE" sz="20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ELEMENTOS DESTACADOS DE LO SOCIOALIMENTARIO ANDES-SUR DEL LAGO  2021 </a:t>
            </a:r>
          </a:p>
        </p:txBody>
      </p:sp>
    </p:spTree>
    <p:extLst>
      <p:ext uri="{BB962C8B-B14F-4D97-AF65-F5344CB8AC3E}">
        <p14:creationId xmlns:p14="http://schemas.microsoft.com/office/powerpoint/2010/main" val="34319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26862"/>
            <a:ext cx="1211164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sz="2400" b="1" dirty="0" smtClean="0">
                <a:latin typeface="Arial" pitchFamily="34" charset="0"/>
                <a:cs typeface="Arial" pitchFamily="34" charset="0"/>
              </a:rPr>
              <a:t>3. Elementos destacados de la producción agrícola vegetal, 2021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" y="488527"/>
            <a:ext cx="11809412" cy="606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46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26862"/>
            <a:ext cx="1211164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sz="2400" b="1" dirty="0">
                <a:latin typeface="Arial" pitchFamily="34" charset="0"/>
                <a:cs typeface="Arial" pitchFamily="34" charset="0"/>
              </a:rPr>
              <a:t>4</a:t>
            </a:r>
            <a:r>
              <a:rPr lang="es-419" sz="2400" b="1" dirty="0" smtClean="0">
                <a:latin typeface="Arial" pitchFamily="34" charset="0"/>
                <a:cs typeface="Arial" pitchFamily="34" charset="0"/>
              </a:rPr>
              <a:t>. Elementos destacados de la producción agrícola animal, 2021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4565" y="565265"/>
            <a:ext cx="11745884" cy="529375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 producción de leche vacuna y bufalina, con respecto al trimestre anterior tiende a estabilizarse. No obstante, hay señales de crecimiento en un porcentaje de las respuestas de los informantes. La producción de Truchas es menor con respecto al trimestre anterior. 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 ha realizado la campaña de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vacunación (con recursos de productores)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contra la fiebre aftosa.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 existen dificultades en el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abastecimiento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insumos y medicinas para la producción animal.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scasez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diesel y las comisiones que se pagan son las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principales restricciones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 movilización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animales.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ormas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más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comúnes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comercialización: venta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animales para los mataderos, la leche se vende a la agroindustria y las truchas van al mercado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nacional.</a:t>
            </a:r>
            <a:endParaRPr lang="es-419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tamaño de los rebaños vacuno y bufalino, con respecto al año anterior, muestra tendencia a estabilizarse, pero hay señales de que en algunos casos ha crecido.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419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 materia laboral: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predomina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trabajo fijo con una participación destacada del productor y su </a:t>
            </a:r>
            <a:r>
              <a:rPr lang="es-419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familia, pero es importante el contrato de trabajadores en el mercado. La </a:t>
            </a:r>
            <a:r>
              <a:rPr lang="es-419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demanda de trabajo tiende a disminuir debido a mermas de producción y altos costos. Los salarios se pagan en moneda extranjera en la mayoría de los casos y predomina el pago de salarios con bonos.</a:t>
            </a:r>
            <a:endParaRPr lang="es-ES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183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8113" y="292514"/>
            <a:ext cx="10515600" cy="1325563"/>
          </a:xfrm>
        </p:spPr>
        <p:txBody>
          <a:bodyPr/>
          <a:lstStyle/>
          <a:p>
            <a:pPr algn="r"/>
            <a:r>
              <a:rPr lang="es-VE" dirty="0"/>
              <a:t>Contáctanos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020887" y="2312219"/>
            <a:ext cx="6492827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VE" altLang="es-VE" sz="1400" dirty="0" smtClean="0">
                <a:hlinkClick r:id="rId2"/>
              </a:rPr>
              <a:t>http</a:t>
            </a:r>
            <a:r>
              <a:rPr lang="es-VE" altLang="es-VE" sz="1400" dirty="0">
                <a:hlinkClick r:id="rId2"/>
              </a:rPr>
              <a:t>://redagroalimentaria.org</a:t>
            </a:r>
            <a:r>
              <a:rPr lang="es-VE" altLang="es-VE" sz="1400" dirty="0" smtClean="0">
                <a:hlinkClick r:id="rId2"/>
              </a:rPr>
              <a:t>/</a:t>
            </a:r>
            <a:r>
              <a:rPr lang="es-VE" altLang="es-VE" sz="1400" dirty="0" smtClean="0"/>
              <a:t> </a:t>
            </a:r>
            <a:r>
              <a:rPr kumimoji="0" lang="es-VE" altLang="es-VE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</a:rPr>
              <a:t> 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altLang="es-VE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hlinkClick r:id="rId3"/>
              </a:rPr>
              <a:t>https</a:t>
            </a:r>
            <a:r>
              <a:rPr kumimoji="0" lang="es-VE" altLang="es-VE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hlinkClick r:id="rId3"/>
              </a:rPr>
              <a:t>://</a:t>
            </a: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hlinkClick r:id="rId3"/>
              </a:rPr>
              <a:t>www.facebook.com/RedAAVen</a:t>
            </a: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</a:t>
            </a:r>
            <a:endParaRPr kumimoji="0" lang="es-VE" altLang="es-VE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VE" altLang="es-VE" sz="1400" b="0" dirty="0"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altLang="es-VE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altLang="es-VE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hlinkClick r:id="rId4"/>
              </a:rPr>
              <a:t>https://</a:t>
            </a: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hlinkClick r:id="rId4"/>
              </a:rPr>
              <a:t>twitter.com/RedAgroaliment1</a:t>
            </a: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</a:t>
            </a:r>
            <a:endParaRPr kumimoji="0" lang="es-VE" altLang="es-VE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VE" altLang="es-VE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VE" altLang="es-VE" sz="1400" b="0" dirty="0"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altLang="es-VE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</a:rPr>
              <a:t>@</a:t>
            </a: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redagroalimentaria  </a:t>
            </a:r>
            <a:r>
              <a:rPr kumimoji="0" lang="es-VE" altLang="es-VE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</a:rPr>
              <a:t/>
            </a:r>
            <a:br>
              <a:rPr kumimoji="0" lang="es-VE" altLang="es-VE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</a:rPr>
            </a:br>
            <a:endParaRPr kumimoji="0" lang="es-VE" altLang="es-VE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hlinkClick r:id="rId5"/>
              </a:rPr>
              <a:t>https</a:t>
            </a:r>
            <a:r>
              <a:rPr kumimoji="0" lang="es-VE" altLang="es-VE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hlinkClick r:id="rId5"/>
              </a:rPr>
              <a:t>://</a:t>
            </a: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hlinkClick r:id="rId5"/>
              </a:rPr>
              <a:t>www.youtube.com/channel/UC9WJdFQ1EnC2CDWENvmAcWA</a:t>
            </a:r>
            <a:r>
              <a:rPr kumimoji="0" lang="es-VE" altLang="es-VE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 </a:t>
            </a:r>
            <a:endParaRPr kumimoji="0" lang="es-VE" altLang="es-VE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altLang="es-VE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yriad Pro"/>
              </a:rPr>
              <a:t/>
            </a:r>
            <a:br>
              <a:rPr kumimoji="0" lang="es-VE" altLang="es-VE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yriad Pro"/>
              </a:rPr>
            </a:br>
            <a:endParaRPr kumimoji="0" lang="es-VE" altLang="es-VE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Myriad Pro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VE" altLang="es-VE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yriad Pro"/>
              </a:rPr>
              <a:t/>
            </a:r>
            <a:br>
              <a:rPr kumimoji="0" lang="es-VE" altLang="es-VE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Myriad Pro"/>
              </a:rPr>
            </a:br>
            <a:endParaRPr kumimoji="0" lang="es-VE" altLang="es-VE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Myriad Pro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442" y="2696523"/>
            <a:ext cx="623036" cy="62303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526" y="3859109"/>
            <a:ext cx="695459" cy="69545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666" y="3411050"/>
            <a:ext cx="726067" cy="7260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638" y="4402604"/>
            <a:ext cx="734096" cy="73409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01789" cy="40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55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ema1" id="{AC1DE51E-1CC5-4BC4-A563-A0D6651DC415}" vid="{7B26E695-9B88-4A4C-87DD-901BA8563E46}"/>
    </a:ext>
  </a:extLst>
</a:theme>
</file>

<file path=ppt/theme/theme2.xml><?xml version="1.0" encoding="utf-8"?>
<a:theme xmlns:a="http://schemas.openxmlformats.org/drawingml/2006/main" name="1_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ema1" id="{AC1DE51E-1CC5-4BC4-A563-A0D6651DC415}" vid="{7B26E695-9B88-4A4C-87DD-901BA8563E46}"/>
    </a:ext>
  </a:extLst>
</a:theme>
</file>

<file path=ppt/theme/theme3.xml><?xml version="1.0" encoding="utf-8"?>
<a:theme xmlns:a="http://schemas.openxmlformats.org/drawingml/2006/main" name="2_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ema1" id="{AC1DE51E-1CC5-4BC4-A563-A0D6651DC415}" vid="{7B26E695-9B88-4A4C-87DD-901BA8563E46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2219</TotalTime>
  <Words>1212</Words>
  <Application>Microsoft Office PowerPoint</Application>
  <PresentationFormat>Personalizado</PresentationFormat>
  <Paragraphs>95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Tema1</vt:lpstr>
      <vt:lpstr>1_Tema1</vt:lpstr>
      <vt:lpstr>2_Tema1</vt:lpstr>
      <vt:lpstr>       EL SISTEMA AGROALIMENTARIO  EN VENEZUELA DESDE UNA  VISIÓN REGIONAL   ELEMENTOS DESTACADOS DE LO SOCIOALIMENTARIO  EN LA REGIÓN ANDES-SUR DEL LAGO </vt:lpstr>
      <vt:lpstr>1. ALGUNAS CARACTERÍSTICAS DE LA REGIÓN ANDES-SUR DEL LAGO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Contáctanos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Maylin</dc:creator>
  <cp:lastModifiedBy>Usuario de Windows</cp:lastModifiedBy>
  <cp:revision>169</cp:revision>
  <dcterms:created xsi:type="dcterms:W3CDTF">2021-08-09T22:40:20Z</dcterms:created>
  <dcterms:modified xsi:type="dcterms:W3CDTF">2021-12-09T14:39:58Z</dcterms:modified>
</cp:coreProperties>
</file>