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6" r:id="rId2"/>
    <p:sldId id="257" r:id="rId3"/>
    <p:sldId id="258" r:id="rId4"/>
    <p:sldId id="259" r:id="rId5"/>
    <p:sldId id="270" r:id="rId6"/>
    <p:sldId id="275" r:id="rId7"/>
    <p:sldId id="261" r:id="rId8"/>
    <p:sldId id="263" r:id="rId9"/>
    <p:sldId id="269" r:id="rId10"/>
    <p:sldId id="264" r:id="rId11"/>
    <p:sldId id="271" r:id="rId12"/>
    <p:sldId id="268" r:id="rId13"/>
    <p:sldId id="265" r:id="rId14"/>
    <p:sldId id="273" r:id="rId15"/>
    <p:sldId id="274" r:id="rId16"/>
    <p:sldId id="272" r:id="rId17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 snapToObjects="1" showGuides="1">
      <p:cViewPr varScale="1">
        <p:scale>
          <a:sx n="67" d="100"/>
          <a:sy n="67" d="100"/>
        </p:scale>
        <p:origin x="756" y="48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18740-DC78-A644-A61C-A2FB72CC97FB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V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0DF67-7FAF-4A43-A052-6FB2BE987787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70328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0DF67-7FAF-4A43-A052-6FB2BE987787}" type="slidenum">
              <a:rPr lang="es-VE" smtClean="0"/>
              <a:t>3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052759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V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0DF67-7FAF-4A43-A052-6FB2BE987787}" type="slidenum">
              <a:rPr lang="es-VE" smtClean="0"/>
              <a:t>14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988601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32CE25F-6D8C-3945-9517-B710D565A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V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FDA27AA-CA16-554D-8373-91ACC878A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F41F0AE-FC0B-2640-B87F-0393AC478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3577933-CCD1-7747-8230-A0C41D9EA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AF9D2C1-E883-7141-BB5F-332F8BB53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28738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565EB5-B75C-5D4C-828B-94A663041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CA2565D-0CD0-0C4A-9CC1-CDCAB7866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24780CF-0E04-374E-A920-FCBE16C9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3AFD4A3-D5AD-0340-8A0E-33168F819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74B914C5-D7CC-7F44-B6CC-5210302CA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70666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EF9C4F5-ADF3-9541-85D7-8006778BA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DA0BA32-A2BA-F84E-8E06-EFC3E20C5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17061F2-ECC0-7445-9DB0-B5EFC2B50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2553C53-2F45-A242-AF3C-EAF1D1A1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4EBA2BF-416D-6849-9C5C-AE055892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92659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E8D1BC9-C877-F14B-BB26-AD0A87A47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B8F6670-C546-7642-8A5E-3393E3890B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V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F440EDCE-FDAC-F74A-86AB-939A81149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607AD83-1CBE-F049-A064-1A2FA405B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1B746F3B-B49E-2F4B-8540-54B0B810F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EDC28C1-ACEC-884B-B7EB-ED94F0C8B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851688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83558E4-BAB3-2148-8120-C628459F7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6F82C57-8BEE-8A40-8FA2-431BE6896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2E9010A-D0AA-0646-8C0E-BBB6F1055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V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694B9EC5-1C12-9E4A-ABA3-3C50C55569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4A6CA60D-7F78-2940-BF23-ECAEA003F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V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F161EF36-2DAA-AA49-AB7B-98059A956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1CBE055B-4ADC-7944-9ED7-DFB721FB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6E0E590D-C17B-574E-9617-69F05C89C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604574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BCA4852-01C6-4C45-A76A-EA1ADC111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V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C2BB97B3-985A-5745-8E19-2E0A7ACC7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F092726F-177F-E442-A2EC-2DE092C43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EE32078C-4265-8D45-BDEE-A3188A6E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1649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BF0F757C-21A0-1E41-BA5B-63CD96C68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22A70D9A-0CE0-D74E-ADE2-CBEB89994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E45E88DF-13DF-6841-ADF1-B3B9966B0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000606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F22CF25-1FCE-5C41-9C57-B9B443F0F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648836D-84AE-EF48-958A-5409D8257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B59A0774-97F1-AD42-9483-FAB072F09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84BE95C6-4B51-7F42-B794-2EBB98CE5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915F140-DDBB-854A-A0FF-FF9726E61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0FD2B6E-0C60-454D-9915-BCB365A71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172436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4D4A7DE-6D20-BD4A-8366-857DED569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V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FF98098A-7169-104A-A4E6-F235B2EAA6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E96D3C5-A746-E544-8586-94642946F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13AEA833-D4BE-0E45-906F-68B1ACDDA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C485D62-2593-EA46-AEB7-E914A24F3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7597D60-E681-3848-A8F7-80515D957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29183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0119D5D-FCDB-DE4D-9771-0D13567E1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D435A59-DAC6-964A-BBB9-9D9CD1F2F4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457A1DE-E237-AA43-9851-2E2032583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6997E44-48FF-AA4D-8B98-580A765EB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F2B8A56-236E-B24B-B399-3DC9C0F6D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790927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CE50F4AF-DF90-524A-B1FF-7D0BC8E31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752DFA8D-0095-BA42-9BC0-AEFAFDC85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F37C8D3-8A1A-B543-A3C1-A6BD34F97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AB304AC-BAD6-484B-83AA-48DF55E79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BEC955B-9B8A-664D-BCE1-EAFCFDD41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53310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5FD90031-16DC-3140-9E49-3605E3382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0B5B5A7-603D-6A46-A8C0-120128B88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EFE06EA-4346-BF40-B8FA-2F5F2317DF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0E256-F91F-C24C-8D67-B8DEDF7DA066}" type="datetimeFigureOut">
              <a:rPr lang="es-VE" smtClean="0"/>
              <a:t>10/02/2022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9B575A8-BB3A-CB40-A6A8-6185FECB17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57224D1-597D-B846-9E1B-4DA457A7E2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609CB-00B1-DE4B-B312-047DE98D8775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293622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5DE368E-A687-E94B-B2D5-A63965C40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104" y="0"/>
            <a:ext cx="9791700" cy="36576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xmlns="" id="{5433EE88-252B-554C-8C44-A81711CD3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104" y="3658384"/>
            <a:ext cx="9791700" cy="2209981"/>
          </a:xfrm>
        </p:spPr>
        <p:txBody>
          <a:bodyPr>
            <a:normAutofit fontScale="90000"/>
          </a:bodyPr>
          <a:lstStyle/>
          <a:p>
            <a:pPr algn="ctr"/>
            <a:r>
              <a:rPr lang="es-VE" dirty="0"/>
              <a:t>La necesidad de un plan de GIRH para reconstruir los sistemas de agua potable y saneamiento de la cuenca del Lago de Valencia</a:t>
            </a:r>
            <a:br>
              <a:rPr lang="es-VE" dirty="0"/>
            </a:br>
            <a:r>
              <a:rPr lang="es-VE" sz="2200" dirty="0"/>
              <a:t>German Uzcátegui B, Caracas 14 de febrero de 2002</a:t>
            </a:r>
          </a:p>
        </p:txBody>
      </p:sp>
    </p:spTree>
    <p:extLst>
      <p:ext uri="{BB962C8B-B14F-4D97-AF65-F5344CB8AC3E}">
        <p14:creationId xmlns:p14="http://schemas.microsoft.com/office/powerpoint/2010/main" val="134591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764786B5-C013-1C40-861A-841BD3E19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0" y="590550"/>
            <a:ext cx="7823200" cy="567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07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69E7151C-76BB-FF44-98C3-B96193136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13" y="64144"/>
            <a:ext cx="10459233" cy="672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0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95904552-C088-164B-9279-2BBAE7491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092" y="0"/>
            <a:ext cx="11569815" cy="682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05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78A70D48-166D-8743-A5CC-D65EDDF04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71" y="88901"/>
            <a:ext cx="11010029" cy="671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6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xmlns="" id="{2B025559-6AF3-1B49-90D9-5AE374042FBB}"/>
              </a:ext>
            </a:extLst>
          </p:cNvPr>
          <p:cNvSpPr/>
          <p:nvPr/>
        </p:nvSpPr>
        <p:spPr>
          <a:xfrm>
            <a:off x="2392471" y="651354"/>
            <a:ext cx="2931091" cy="25427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3200" dirty="0"/>
              <a:t>Modelo de sustitución de importaciones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xmlns="" id="{07E5066A-E4EB-6E4F-B3E8-CB9818B82F37}"/>
              </a:ext>
            </a:extLst>
          </p:cNvPr>
          <p:cNvSpPr/>
          <p:nvPr/>
        </p:nvSpPr>
        <p:spPr>
          <a:xfrm>
            <a:off x="6678460" y="450938"/>
            <a:ext cx="2931091" cy="254278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3200" dirty="0"/>
              <a:t>Consiste en sustituir productos procedentes del exterior</a:t>
            </a: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xmlns="" id="{99116420-CC97-D749-89D4-844C8090ADA8}"/>
              </a:ext>
            </a:extLst>
          </p:cNvPr>
          <p:cNvSpPr/>
          <p:nvPr/>
        </p:nvSpPr>
        <p:spPr>
          <a:xfrm>
            <a:off x="2392470" y="3964486"/>
            <a:ext cx="2931091" cy="254278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VE" sz="3200" dirty="0"/>
              <a:t>Para garantizar el consumo de los productos en el pais</a:t>
            </a:r>
          </a:p>
        </p:txBody>
      </p:sp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xmlns="" id="{775017EE-BA68-9F4F-AF67-41184B618728}"/>
              </a:ext>
            </a:extLst>
          </p:cNvPr>
          <p:cNvSpPr/>
          <p:nvPr/>
        </p:nvSpPr>
        <p:spPr>
          <a:xfrm>
            <a:off x="6678459" y="3870541"/>
            <a:ext cx="2931091" cy="254278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VE" sz="3200" dirty="0"/>
              <a:t>Por productos producidos por la industria nacional</a:t>
            </a:r>
          </a:p>
        </p:txBody>
      </p:sp>
      <p:sp>
        <p:nvSpPr>
          <p:cNvPr id="7" name="Flecha arriba 6">
            <a:extLst>
              <a:ext uri="{FF2B5EF4-FFF2-40B4-BE49-F238E27FC236}">
                <a16:creationId xmlns:a16="http://schemas.microsoft.com/office/drawing/2014/main" xmlns="" id="{8A4E81C3-A1F5-3649-8ADF-0C151FBFD31C}"/>
              </a:ext>
            </a:extLst>
          </p:cNvPr>
          <p:cNvSpPr/>
          <p:nvPr/>
        </p:nvSpPr>
        <p:spPr>
          <a:xfrm rot="5400000">
            <a:off x="5458736" y="1245296"/>
            <a:ext cx="1084547" cy="1354900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Flecha arriba 7">
            <a:extLst>
              <a:ext uri="{FF2B5EF4-FFF2-40B4-BE49-F238E27FC236}">
                <a16:creationId xmlns:a16="http://schemas.microsoft.com/office/drawing/2014/main" xmlns="" id="{4EBDF739-DE0C-114F-B64A-4CDA2D27BFB7}"/>
              </a:ext>
            </a:extLst>
          </p:cNvPr>
          <p:cNvSpPr/>
          <p:nvPr/>
        </p:nvSpPr>
        <p:spPr>
          <a:xfrm rot="16200000">
            <a:off x="5458736" y="4257804"/>
            <a:ext cx="1084547" cy="1354900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Flecha arriba 8">
            <a:extLst>
              <a:ext uri="{FF2B5EF4-FFF2-40B4-BE49-F238E27FC236}">
                <a16:creationId xmlns:a16="http://schemas.microsoft.com/office/drawing/2014/main" xmlns="" id="{F1469120-85FC-3E49-B80B-FBBF8C95EF1A}"/>
              </a:ext>
            </a:extLst>
          </p:cNvPr>
          <p:cNvSpPr/>
          <p:nvPr/>
        </p:nvSpPr>
        <p:spPr>
          <a:xfrm rot="10800000">
            <a:off x="7601729" y="2993723"/>
            <a:ext cx="1084547" cy="870556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Flecha arriba 9">
            <a:extLst>
              <a:ext uri="{FF2B5EF4-FFF2-40B4-BE49-F238E27FC236}">
                <a16:creationId xmlns:a16="http://schemas.microsoft.com/office/drawing/2014/main" xmlns="" id="{93816186-143C-454B-AD2C-FD613E47289D}"/>
              </a:ext>
            </a:extLst>
          </p:cNvPr>
          <p:cNvSpPr/>
          <p:nvPr/>
        </p:nvSpPr>
        <p:spPr>
          <a:xfrm>
            <a:off x="3315741" y="3194138"/>
            <a:ext cx="1084547" cy="782874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VE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11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33CDCF0-B0AB-2D4F-AF3C-E76600D57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597" y="-762"/>
            <a:ext cx="9356943" cy="696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2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93C9DE2-AD0C-9641-AC0E-2C1DF69E9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914" y="0"/>
            <a:ext cx="9085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1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1D304B8-8259-FE43-BC8A-77DD90B08B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78" t="20741" r="6571" b="22406"/>
          <a:stretch/>
        </p:blipFill>
        <p:spPr>
          <a:xfrm>
            <a:off x="964663" y="0"/>
            <a:ext cx="106779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25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6ECE9658-5D86-4D48-AFC6-125E7047F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031" y="0"/>
            <a:ext cx="105099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6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DCC3E40-C037-CF49-95D6-E0B5422F1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1401441"/>
            <a:ext cx="12192000" cy="545655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84158FE-5ECE-6C41-AC19-C94E70F9C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512" y="1289443"/>
            <a:ext cx="12192000" cy="545655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61E2627B-D5AD-AF40-979C-5832B5714A93}"/>
              </a:ext>
            </a:extLst>
          </p:cNvPr>
          <p:cNvSpPr txBox="1"/>
          <p:nvPr/>
        </p:nvSpPr>
        <p:spPr>
          <a:xfrm>
            <a:off x="1052187" y="413360"/>
            <a:ext cx="10440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dirty="0"/>
              <a:t>Estres hídrico en la zona norte centro del pais y en la cuenca del lago de valencia</a:t>
            </a:r>
          </a:p>
        </p:txBody>
      </p:sp>
    </p:spTree>
    <p:extLst>
      <p:ext uri="{BB962C8B-B14F-4D97-AF65-F5344CB8AC3E}">
        <p14:creationId xmlns:p14="http://schemas.microsoft.com/office/powerpoint/2010/main" val="117358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227E1E5B-A96D-DA4F-948C-5F38F58A2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989" y="0"/>
            <a:ext cx="9147811" cy="690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54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xmlns="" id="{BA9A5454-799A-AC4C-8777-14735A62FD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366910"/>
              </p:ext>
            </p:extLst>
          </p:nvPr>
        </p:nvGraphicFramePr>
        <p:xfrm>
          <a:off x="801666" y="175364"/>
          <a:ext cx="9358334" cy="63757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79167">
                  <a:extLst>
                    <a:ext uri="{9D8B030D-6E8A-4147-A177-3AD203B41FA5}">
                      <a16:colId xmlns:a16="http://schemas.microsoft.com/office/drawing/2014/main" xmlns="" val="620794528"/>
                    </a:ext>
                  </a:extLst>
                </a:gridCol>
                <a:gridCol w="4679167">
                  <a:extLst>
                    <a:ext uri="{9D8B030D-6E8A-4147-A177-3AD203B41FA5}">
                      <a16:colId xmlns:a16="http://schemas.microsoft.com/office/drawing/2014/main" xmlns="" val="1107474181"/>
                    </a:ext>
                  </a:extLst>
                </a:gridCol>
              </a:tblGrid>
              <a:tr h="3187874"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2169495"/>
                  </a:ext>
                </a:extLst>
              </a:tr>
              <a:tr h="3187874"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V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6769394"/>
                  </a:ext>
                </a:extLst>
              </a:tr>
            </a:tbl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9C84102-3BC2-2846-BF5B-CD92BA7E0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2190" y="27067"/>
            <a:ext cx="5898030" cy="340193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42A260F-AA82-B042-BF02-3628792A3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35" y="27067"/>
            <a:ext cx="4903786" cy="344356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D850E43D-B309-5643-BC46-D2212D16B6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328"/>
          <a:stretch/>
        </p:blipFill>
        <p:spPr>
          <a:xfrm>
            <a:off x="5653820" y="3470627"/>
            <a:ext cx="5966679" cy="329635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2936B15-71A0-0147-B956-CCB7A1C3F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35" y="3487238"/>
            <a:ext cx="4852156" cy="327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9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618A4F90-CF17-9248-B7F6-196DA1FDB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65" y="0"/>
            <a:ext cx="11180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0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xmlns="" id="{F2A741B3-A175-7249-9605-8DCA96DE823E}"/>
              </a:ext>
            </a:extLst>
          </p:cNvPr>
          <p:cNvGrpSpPr/>
          <p:nvPr/>
        </p:nvGrpSpPr>
        <p:grpSpPr>
          <a:xfrm>
            <a:off x="0" y="-173706"/>
            <a:ext cx="12260410" cy="7031706"/>
            <a:chOff x="0" y="-173706"/>
            <a:chExt cx="12260410" cy="7031706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xmlns="" id="{EAACE8DC-44AA-F542-A692-D9F5021A6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73706"/>
              <a:ext cx="12260410" cy="7031706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xmlns="" id="{C5E72671-1274-2247-92AD-0BB12E2A0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1425" y="4364244"/>
              <a:ext cx="1627823" cy="14353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231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A10E86D5-E4F3-7D4D-A63B-8D2293360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4" y="375911"/>
            <a:ext cx="12040228" cy="694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11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5149</TotalTime>
  <Words>71</Words>
  <Application>Microsoft Office PowerPoint</Application>
  <PresentationFormat>Panorámica</PresentationFormat>
  <Paragraphs>8</Paragraphs>
  <Slides>16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de Office</vt:lpstr>
      <vt:lpstr>La necesidad de un plan de GIRH para reconstruir los sistemas de agua potable y saneamiento de la cuenca del Lago de Valencia German Uzcátegui B, Caracas 14 de febrero de 2002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Germán Uzcátegui</dc:creator>
  <cp:lastModifiedBy>usuario</cp:lastModifiedBy>
  <cp:revision>15</cp:revision>
  <dcterms:created xsi:type="dcterms:W3CDTF">2022-01-30T01:52:33Z</dcterms:created>
  <dcterms:modified xsi:type="dcterms:W3CDTF">2022-02-10T11:15:45Z</dcterms:modified>
</cp:coreProperties>
</file>