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media/image35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06" r:id="rId3"/>
    <p:sldId id="263" r:id="rId4"/>
    <p:sldId id="303" r:id="rId5"/>
    <p:sldId id="304" r:id="rId6"/>
    <p:sldId id="282" r:id="rId7"/>
    <p:sldId id="285" r:id="rId8"/>
    <p:sldId id="287" r:id="rId9"/>
    <p:sldId id="299" r:id="rId10"/>
    <p:sldId id="297" r:id="rId11"/>
    <p:sldId id="264" r:id="rId12"/>
    <p:sldId id="265" r:id="rId13"/>
    <p:sldId id="258" r:id="rId14"/>
    <p:sldId id="260" r:id="rId15"/>
    <p:sldId id="262" r:id="rId16"/>
    <p:sldId id="266" r:id="rId17"/>
    <p:sldId id="267" r:id="rId18"/>
    <p:sldId id="269" r:id="rId19"/>
    <p:sldId id="268" r:id="rId20"/>
    <p:sldId id="305" r:id="rId21"/>
    <p:sldId id="259" r:id="rId22"/>
    <p:sldId id="308" r:id="rId23"/>
    <p:sldId id="271" r:id="rId24"/>
    <p:sldId id="270" r:id="rId25"/>
    <p:sldId id="272" r:id="rId26"/>
    <p:sldId id="307" r:id="rId27"/>
    <p:sldId id="274" r:id="rId28"/>
    <p:sldId id="275" r:id="rId29"/>
    <p:sldId id="276" r:id="rId30"/>
    <p:sldId id="309" r:id="rId31"/>
    <p:sldId id="277" r:id="rId32"/>
    <p:sldId id="300" r:id="rId33"/>
    <p:sldId id="301" r:id="rId34"/>
    <p:sldId id="310" r:id="rId35"/>
    <p:sldId id="302" r:id="rId36"/>
  </p:sldIdLst>
  <p:sldSz cx="9144000" cy="6858000" type="screen4x3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-8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280A43-1B7A-4F51-8BD1-E7AF0C46F71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444B5F5-D334-45D8-8CF1-E1BDB2ACEA3F}">
      <dgm:prSet phldrT="[Texto]"/>
      <dgm:spPr/>
      <dgm:t>
        <a:bodyPr/>
        <a:lstStyle/>
        <a:p>
          <a:r>
            <a:rPr lang="es-VE" b="1" dirty="0" smtClean="0">
              <a:latin typeface="Arial" pitchFamily="34" charset="0"/>
              <a:cs typeface="Arial" pitchFamily="34" charset="0"/>
            </a:rPr>
            <a:t>1873</a:t>
          </a:r>
          <a:endParaRPr lang="es-VE" b="1" dirty="0">
            <a:latin typeface="Arial" pitchFamily="34" charset="0"/>
            <a:cs typeface="Arial" pitchFamily="34" charset="0"/>
          </a:endParaRPr>
        </a:p>
      </dgm:t>
    </dgm:pt>
    <dgm:pt modelId="{99A5F9A0-A091-4FFE-BC3C-01B88D9E3D46}" type="parTrans" cxnId="{6B05F861-EFCD-43A6-8331-81FC6E5A834F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C8A71160-0206-49B9-878F-FD3CF6E1D658}" type="sibTrans" cxnId="{6B05F861-EFCD-43A6-8331-81FC6E5A834F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4355C099-6EEC-43FD-979F-0630166A505C}">
      <dgm:prSet phldrT="[Texto]"/>
      <dgm:spPr/>
      <dgm:t>
        <a:bodyPr/>
        <a:lstStyle/>
        <a:p>
          <a:r>
            <a:rPr lang="es-VE" b="1" dirty="0" smtClean="0">
              <a:latin typeface="Arial" pitchFamily="34" charset="0"/>
              <a:cs typeface="Arial" pitchFamily="34" charset="0"/>
            </a:rPr>
            <a:t>1883</a:t>
          </a:r>
          <a:endParaRPr lang="es-VE" b="1" dirty="0">
            <a:latin typeface="Arial" pitchFamily="34" charset="0"/>
            <a:cs typeface="Arial" pitchFamily="34" charset="0"/>
          </a:endParaRPr>
        </a:p>
      </dgm:t>
    </dgm:pt>
    <dgm:pt modelId="{920E77C3-3414-44C7-B6B5-343F448C70D0}" type="parTrans" cxnId="{B59DE7AC-A042-4F2C-A6E6-8CEF124383A3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1548CC00-987A-4AC1-8C1A-40E8CD80FC82}" type="sibTrans" cxnId="{B59DE7AC-A042-4F2C-A6E6-8CEF124383A3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60068CD4-341C-4498-8825-B7B1E330281A}">
      <dgm:prSet phldrT="[Texto]"/>
      <dgm:spPr/>
      <dgm:t>
        <a:bodyPr/>
        <a:lstStyle/>
        <a:p>
          <a:r>
            <a:rPr lang="es-VE" b="1" dirty="0" smtClean="0">
              <a:latin typeface="Arial" pitchFamily="34" charset="0"/>
              <a:cs typeface="Arial" pitchFamily="34" charset="0"/>
            </a:rPr>
            <a:t>1886</a:t>
          </a:r>
          <a:endParaRPr lang="es-VE" b="1" dirty="0">
            <a:latin typeface="Arial" pitchFamily="34" charset="0"/>
            <a:cs typeface="Arial" pitchFamily="34" charset="0"/>
          </a:endParaRPr>
        </a:p>
      </dgm:t>
    </dgm:pt>
    <dgm:pt modelId="{28C87F19-9472-4323-9343-94E5B9C14CA4}" type="parTrans" cxnId="{66FF2BCF-A908-4DE4-9B69-5620B2A3CF46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0554D0D2-A657-459B-87CB-8D2161E9EE6F}" type="sibTrans" cxnId="{66FF2BCF-A908-4DE4-9B69-5620B2A3CF46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29E6819B-0561-497D-8C9B-46447F8419F3}">
      <dgm:prSet phldrT="[Texto]"/>
      <dgm:spPr/>
      <dgm:t>
        <a:bodyPr/>
        <a:lstStyle/>
        <a:p>
          <a:r>
            <a:rPr lang="es-VE" b="1" dirty="0" smtClean="0">
              <a:latin typeface="Arial" pitchFamily="34" charset="0"/>
              <a:cs typeface="Arial" pitchFamily="34" charset="0"/>
            </a:rPr>
            <a:t>1888</a:t>
          </a:r>
          <a:endParaRPr lang="es-VE" b="1" dirty="0">
            <a:latin typeface="Arial" pitchFamily="34" charset="0"/>
            <a:cs typeface="Arial" pitchFamily="34" charset="0"/>
          </a:endParaRPr>
        </a:p>
      </dgm:t>
    </dgm:pt>
    <dgm:pt modelId="{5F1A17F7-E821-4E70-9BCB-AE41919285FB}" type="parTrans" cxnId="{55855ECA-ECC4-4BDE-9545-3D035D56F8B3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23BCF651-E1A9-4F43-90A1-6E64E41A4E27}" type="sibTrans" cxnId="{55855ECA-ECC4-4BDE-9545-3D035D56F8B3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93B2F5F1-867C-4A6D-9D0F-4B2B73C36CDD}">
      <dgm:prSet phldrT="[Texto]"/>
      <dgm:spPr/>
      <dgm:t>
        <a:bodyPr/>
        <a:lstStyle/>
        <a:p>
          <a:r>
            <a:rPr lang="es-VE" b="1" dirty="0" smtClean="0">
              <a:latin typeface="Arial" pitchFamily="34" charset="0"/>
              <a:cs typeface="Arial" pitchFamily="34" charset="0"/>
            </a:rPr>
            <a:t>1894</a:t>
          </a:r>
          <a:endParaRPr lang="es-VE" b="1" dirty="0">
            <a:latin typeface="Arial" pitchFamily="34" charset="0"/>
            <a:cs typeface="Arial" pitchFamily="34" charset="0"/>
          </a:endParaRPr>
        </a:p>
      </dgm:t>
    </dgm:pt>
    <dgm:pt modelId="{F10EB14F-A247-428F-8E61-F9C2EDEA33FB}" type="parTrans" cxnId="{5E195EC8-76C9-4EEF-B85A-8B07BFCC3ECE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68C54BD7-2723-46BB-B630-22CDEFDF0FDD}" type="sibTrans" cxnId="{5E195EC8-76C9-4EEF-B85A-8B07BFCC3ECE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720F11EF-927F-4799-98C2-99B9062EA567}">
      <dgm:prSet phldrT="[Texto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VE" b="1" dirty="0" smtClean="0">
              <a:latin typeface="Arial" pitchFamily="34" charset="0"/>
              <a:cs typeface="Arial" pitchFamily="34" charset="0"/>
            </a:rPr>
            <a:t>1897</a:t>
          </a:r>
          <a:endParaRPr lang="es-VE" b="1" dirty="0">
            <a:latin typeface="Arial" pitchFamily="34" charset="0"/>
            <a:cs typeface="Arial" pitchFamily="34" charset="0"/>
          </a:endParaRPr>
        </a:p>
      </dgm:t>
    </dgm:pt>
    <dgm:pt modelId="{69B6DBC0-FD19-4C2B-80BB-CEB8D68C5F28}" type="parTrans" cxnId="{AF6A786B-167E-4AB9-B6D6-D9F15ABF3E35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F4BEAE6D-98FC-455A-B919-1B70B85CF440}" type="sibTrans" cxnId="{AF6A786B-167E-4AB9-B6D6-D9F15ABF3E35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9819A965-0363-4EB7-AC32-9CD0640DC3C9}">
      <dgm:prSet phldrT="[Texto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VE" b="1" dirty="0" smtClean="0">
              <a:latin typeface="Arial" pitchFamily="34" charset="0"/>
              <a:cs typeface="Arial" pitchFamily="34" charset="0"/>
            </a:rPr>
            <a:t>1910</a:t>
          </a:r>
          <a:endParaRPr lang="es-VE" b="1" dirty="0">
            <a:latin typeface="Arial" pitchFamily="34" charset="0"/>
            <a:cs typeface="Arial" pitchFamily="34" charset="0"/>
          </a:endParaRPr>
        </a:p>
      </dgm:t>
    </dgm:pt>
    <dgm:pt modelId="{DE433DFA-F968-426F-ABDF-3FC70BA99573}" type="parTrans" cxnId="{85985473-BDF9-4C57-8569-C2C29ACADF9C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05BD0584-5F72-49DD-8646-F2587381D7F1}" type="sibTrans" cxnId="{85985473-BDF9-4C57-8569-C2C29ACADF9C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05FAAA2A-C1B5-481D-B7C7-2B44C9852BD7}">
      <dgm:prSet phldrT="[Texto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VE" b="1" dirty="0" smtClean="0">
              <a:latin typeface="Arial" pitchFamily="34" charset="0"/>
              <a:cs typeface="Arial" pitchFamily="34" charset="0"/>
            </a:rPr>
            <a:t>1930</a:t>
          </a:r>
          <a:endParaRPr lang="es-VE" b="1" dirty="0">
            <a:latin typeface="Arial" pitchFamily="34" charset="0"/>
            <a:cs typeface="Arial" pitchFamily="34" charset="0"/>
          </a:endParaRPr>
        </a:p>
      </dgm:t>
    </dgm:pt>
    <dgm:pt modelId="{69982265-10D9-4500-A882-8836CCD391B8}" type="parTrans" cxnId="{9939D0FB-9499-444D-A43A-761465573F66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5B41AC7E-BD2F-4579-9287-E86ACFC6A054}" type="sibTrans" cxnId="{9939D0FB-9499-444D-A43A-761465573F66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D2BF33CA-865C-475C-940A-5A38053D0D2F}">
      <dgm:prSet phldrT="[Texto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VE" b="1" dirty="0" smtClean="0">
              <a:latin typeface="Arial" pitchFamily="34" charset="0"/>
              <a:cs typeface="Arial" pitchFamily="34" charset="0"/>
            </a:rPr>
            <a:t>1950</a:t>
          </a:r>
          <a:endParaRPr lang="es-VE" b="1" dirty="0">
            <a:latin typeface="Arial" pitchFamily="34" charset="0"/>
            <a:cs typeface="Arial" pitchFamily="34" charset="0"/>
          </a:endParaRPr>
        </a:p>
      </dgm:t>
    </dgm:pt>
    <dgm:pt modelId="{7197042E-DDEA-445F-888E-C215A6AEBEB9}" type="parTrans" cxnId="{C02993B6-9335-4EFA-B29F-3E74A01C1804}">
      <dgm:prSet/>
      <dgm:spPr/>
      <dgm:t>
        <a:bodyPr/>
        <a:lstStyle/>
        <a:p>
          <a:endParaRPr lang="es-VE"/>
        </a:p>
      </dgm:t>
    </dgm:pt>
    <dgm:pt modelId="{F8DC2C3E-5603-4AE6-B200-BE15DE912C0C}" type="sibTrans" cxnId="{C02993B6-9335-4EFA-B29F-3E74A01C1804}">
      <dgm:prSet/>
      <dgm:spPr/>
      <dgm:t>
        <a:bodyPr/>
        <a:lstStyle/>
        <a:p>
          <a:endParaRPr lang="es-VE"/>
        </a:p>
      </dgm:t>
    </dgm:pt>
    <dgm:pt modelId="{F239526E-6900-4676-84AB-D0F27B446B3A}" type="pres">
      <dgm:prSet presAssocID="{F2280A43-1B7A-4F51-8BD1-E7AF0C46F718}" presName="Name0" presStyleCnt="0">
        <dgm:presLayoutVars>
          <dgm:dir/>
          <dgm:animLvl val="lvl"/>
          <dgm:resizeHandles val="exact"/>
        </dgm:presLayoutVars>
      </dgm:prSet>
      <dgm:spPr/>
    </dgm:pt>
    <dgm:pt modelId="{471D059F-700B-40F6-BF72-0FAEFB00E797}" type="pres">
      <dgm:prSet presAssocID="{E444B5F5-D334-45D8-8CF1-E1BDB2ACEA3F}" presName="parTxOnly" presStyleLbl="node1" presStyleIdx="0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FB2397-65BB-4C47-B8D9-5C3D6318153A}" type="pres">
      <dgm:prSet presAssocID="{C8A71160-0206-49B9-878F-FD3CF6E1D658}" presName="parTxOnlySpace" presStyleCnt="0"/>
      <dgm:spPr/>
    </dgm:pt>
    <dgm:pt modelId="{27BBE0F5-9CFA-4A76-9CD4-48779F62C4E5}" type="pres">
      <dgm:prSet presAssocID="{4355C099-6EEC-43FD-979F-0630166A505C}" presName="parTxOnly" presStyleLbl="node1" presStyleIdx="1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4FA505-9386-4AF1-A534-FDAF715B3DFE}" type="pres">
      <dgm:prSet presAssocID="{1548CC00-987A-4AC1-8C1A-40E8CD80FC82}" presName="parTxOnlySpace" presStyleCnt="0"/>
      <dgm:spPr/>
    </dgm:pt>
    <dgm:pt modelId="{AA95DA1E-A7C8-4589-8AC9-E2FCAEF40B8A}" type="pres">
      <dgm:prSet presAssocID="{60068CD4-341C-4498-8825-B7B1E330281A}" presName="parTxOnly" presStyleLbl="node1" presStyleIdx="2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D2F873-89DC-4B7E-A52B-6B2DB1F265C9}" type="pres">
      <dgm:prSet presAssocID="{0554D0D2-A657-459B-87CB-8D2161E9EE6F}" presName="parTxOnlySpace" presStyleCnt="0"/>
      <dgm:spPr/>
    </dgm:pt>
    <dgm:pt modelId="{BCAE1938-E0E4-4E11-A4DD-2C487558F5B7}" type="pres">
      <dgm:prSet presAssocID="{29E6819B-0561-497D-8C9B-46447F8419F3}" presName="parTxOnly" presStyleLbl="node1" presStyleIdx="3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7406C2-6392-4911-B3B7-55A83940FE81}" type="pres">
      <dgm:prSet presAssocID="{23BCF651-E1A9-4F43-90A1-6E64E41A4E27}" presName="parTxOnlySpace" presStyleCnt="0"/>
      <dgm:spPr/>
    </dgm:pt>
    <dgm:pt modelId="{0CBDECAB-B236-46C6-B869-EFA77E8390C7}" type="pres">
      <dgm:prSet presAssocID="{93B2F5F1-867C-4A6D-9D0F-4B2B73C36CDD}" presName="parTxOnly" presStyleLbl="node1" presStyleIdx="4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0C724D-B487-4C66-8A8D-6C8D958BF7F1}" type="pres">
      <dgm:prSet presAssocID="{68C54BD7-2723-46BB-B630-22CDEFDF0FDD}" presName="parTxOnlySpace" presStyleCnt="0"/>
      <dgm:spPr/>
    </dgm:pt>
    <dgm:pt modelId="{43078764-2540-41DB-B52A-98E459486F3D}" type="pres">
      <dgm:prSet presAssocID="{720F11EF-927F-4799-98C2-99B9062EA567}" presName="parTxOnly" presStyleLbl="node1" presStyleIdx="5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AEBBEB-24AA-4557-9E2E-1A8C711A0F9B}" type="pres">
      <dgm:prSet presAssocID="{F4BEAE6D-98FC-455A-B919-1B70B85CF440}" presName="parTxOnlySpace" presStyleCnt="0"/>
      <dgm:spPr/>
    </dgm:pt>
    <dgm:pt modelId="{EA2E9486-3535-498E-92EA-2BA898B3E337}" type="pres">
      <dgm:prSet presAssocID="{9819A965-0363-4EB7-AC32-9CD0640DC3C9}" presName="parTxOnly" presStyleLbl="node1" presStyleIdx="6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1B1869-2E54-4FEC-9B09-884A8D63C333}" type="pres">
      <dgm:prSet presAssocID="{05BD0584-5F72-49DD-8646-F2587381D7F1}" presName="parTxOnlySpace" presStyleCnt="0"/>
      <dgm:spPr/>
    </dgm:pt>
    <dgm:pt modelId="{CA27E7FA-3457-47FE-B35B-39F491769DC3}" type="pres">
      <dgm:prSet presAssocID="{05FAAA2A-C1B5-481D-B7C7-2B44C9852BD7}" presName="parTxOnly" presStyleLbl="node1" presStyleIdx="7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404923-8F9B-4155-9071-3FBA9A890558}" type="pres">
      <dgm:prSet presAssocID="{5B41AC7E-BD2F-4579-9287-E86ACFC6A054}" presName="parTxOnlySpace" presStyleCnt="0"/>
      <dgm:spPr/>
    </dgm:pt>
    <dgm:pt modelId="{5BBFD2BB-0EC7-45CF-A248-BE041AB433FF}" type="pres">
      <dgm:prSet presAssocID="{D2BF33CA-865C-475C-940A-5A38053D0D2F}" presName="parTxOnly" presStyleLbl="node1" presStyleIdx="8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VE"/>
        </a:p>
      </dgm:t>
    </dgm:pt>
  </dgm:ptLst>
  <dgm:cxnLst>
    <dgm:cxn modelId="{9939D0FB-9499-444D-A43A-761465573F66}" srcId="{F2280A43-1B7A-4F51-8BD1-E7AF0C46F718}" destId="{05FAAA2A-C1B5-481D-B7C7-2B44C9852BD7}" srcOrd="7" destOrd="0" parTransId="{69982265-10D9-4500-A882-8836CCD391B8}" sibTransId="{5B41AC7E-BD2F-4579-9287-E86ACFC6A054}"/>
    <dgm:cxn modelId="{3A9BAF42-E3D8-418D-A370-F5DCD0074208}" type="presOf" srcId="{9819A965-0363-4EB7-AC32-9CD0640DC3C9}" destId="{EA2E9486-3535-498E-92EA-2BA898B3E337}" srcOrd="0" destOrd="0" presId="urn:microsoft.com/office/officeart/2005/8/layout/chevron1"/>
    <dgm:cxn modelId="{5E195EC8-76C9-4EEF-B85A-8B07BFCC3ECE}" srcId="{F2280A43-1B7A-4F51-8BD1-E7AF0C46F718}" destId="{93B2F5F1-867C-4A6D-9D0F-4B2B73C36CDD}" srcOrd="4" destOrd="0" parTransId="{F10EB14F-A247-428F-8E61-F9C2EDEA33FB}" sibTransId="{68C54BD7-2723-46BB-B630-22CDEFDF0FDD}"/>
    <dgm:cxn modelId="{85985473-BDF9-4C57-8569-C2C29ACADF9C}" srcId="{F2280A43-1B7A-4F51-8BD1-E7AF0C46F718}" destId="{9819A965-0363-4EB7-AC32-9CD0640DC3C9}" srcOrd="6" destOrd="0" parTransId="{DE433DFA-F968-426F-ABDF-3FC70BA99573}" sibTransId="{05BD0584-5F72-49DD-8646-F2587381D7F1}"/>
    <dgm:cxn modelId="{B59DE7AC-A042-4F2C-A6E6-8CEF124383A3}" srcId="{F2280A43-1B7A-4F51-8BD1-E7AF0C46F718}" destId="{4355C099-6EEC-43FD-979F-0630166A505C}" srcOrd="1" destOrd="0" parTransId="{920E77C3-3414-44C7-B6B5-343F448C70D0}" sibTransId="{1548CC00-987A-4AC1-8C1A-40E8CD80FC82}"/>
    <dgm:cxn modelId="{AF6A786B-167E-4AB9-B6D6-D9F15ABF3E35}" srcId="{F2280A43-1B7A-4F51-8BD1-E7AF0C46F718}" destId="{720F11EF-927F-4799-98C2-99B9062EA567}" srcOrd="5" destOrd="0" parTransId="{69B6DBC0-FD19-4C2B-80BB-CEB8D68C5F28}" sibTransId="{F4BEAE6D-98FC-455A-B919-1B70B85CF440}"/>
    <dgm:cxn modelId="{9A5BEA39-8BCA-457A-A8B7-4CFC8D7C4F0A}" type="presOf" srcId="{720F11EF-927F-4799-98C2-99B9062EA567}" destId="{43078764-2540-41DB-B52A-98E459486F3D}" srcOrd="0" destOrd="0" presId="urn:microsoft.com/office/officeart/2005/8/layout/chevron1"/>
    <dgm:cxn modelId="{6B05F861-EFCD-43A6-8331-81FC6E5A834F}" srcId="{F2280A43-1B7A-4F51-8BD1-E7AF0C46F718}" destId="{E444B5F5-D334-45D8-8CF1-E1BDB2ACEA3F}" srcOrd="0" destOrd="0" parTransId="{99A5F9A0-A091-4FFE-BC3C-01B88D9E3D46}" sibTransId="{C8A71160-0206-49B9-878F-FD3CF6E1D658}"/>
    <dgm:cxn modelId="{75CCA0C6-A70A-4B87-A7FC-5D508D63EA37}" type="presOf" srcId="{93B2F5F1-867C-4A6D-9D0F-4B2B73C36CDD}" destId="{0CBDECAB-B236-46C6-B869-EFA77E8390C7}" srcOrd="0" destOrd="0" presId="urn:microsoft.com/office/officeart/2005/8/layout/chevron1"/>
    <dgm:cxn modelId="{E27341A2-094A-4A71-9B8C-12470ABB361B}" type="presOf" srcId="{29E6819B-0561-497D-8C9B-46447F8419F3}" destId="{BCAE1938-E0E4-4E11-A4DD-2C487558F5B7}" srcOrd="0" destOrd="0" presId="urn:microsoft.com/office/officeart/2005/8/layout/chevron1"/>
    <dgm:cxn modelId="{8ADF6708-7E30-46DA-990A-1EB8F9898DFC}" type="presOf" srcId="{F2280A43-1B7A-4F51-8BD1-E7AF0C46F718}" destId="{F239526E-6900-4676-84AB-D0F27B446B3A}" srcOrd="0" destOrd="0" presId="urn:microsoft.com/office/officeart/2005/8/layout/chevron1"/>
    <dgm:cxn modelId="{C02993B6-9335-4EFA-B29F-3E74A01C1804}" srcId="{F2280A43-1B7A-4F51-8BD1-E7AF0C46F718}" destId="{D2BF33CA-865C-475C-940A-5A38053D0D2F}" srcOrd="8" destOrd="0" parTransId="{7197042E-DDEA-445F-888E-C215A6AEBEB9}" sibTransId="{F8DC2C3E-5603-4AE6-B200-BE15DE912C0C}"/>
    <dgm:cxn modelId="{66FF2BCF-A908-4DE4-9B69-5620B2A3CF46}" srcId="{F2280A43-1B7A-4F51-8BD1-E7AF0C46F718}" destId="{60068CD4-341C-4498-8825-B7B1E330281A}" srcOrd="2" destOrd="0" parTransId="{28C87F19-9472-4323-9343-94E5B9C14CA4}" sibTransId="{0554D0D2-A657-459B-87CB-8D2161E9EE6F}"/>
    <dgm:cxn modelId="{8AF011CD-DB4B-40B8-BA12-B1276A763FB4}" type="presOf" srcId="{05FAAA2A-C1B5-481D-B7C7-2B44C9852BD7}" destId="{CA27E7FA-3457-47FE-B35B-39F491769DC3}" srcOrd="0" destOrd="0" presId="urn:microsoft.com/office/officeart/2005/8/layout/chevron1"/>
    <dgm:cxn modelId="{FEF29D20-E6AE-40D3-B6CC-F8F3AAD0B3E0}" type="presOf" srcId="{4355C099-6EEC-43FD-979F-0630166A505C}" destId="{27BBE0F5-9CFA-4A76-9CD4-48779F62C4E5}" srcOrd="0" destOrd="0" presId="urn:microsoft.com/office/officeart/2005/8/layout/chevron1"/>
    <dgm:cxn modelId="{5E71154A-BBB8-4E17-AF80-61A6401F8E5C}" type="presOf" srcId="{D2BF33CA-865C-475C-940A-5A38053D0D2F}" destId="{5BBFD2BB-0EC7-45CF-A248-BE041AB433FF}" srcOrd="0" destOrd="0" presId="urn:microsoft.com/office/officeart/2005/8/layout/chevron1"/>
    <dgm:cxn modelId="{0F847F5F-2689-46A3-9B74-129250DA500C}" type="presOf" srcId="{60068CD4-341C-4498-8825-B7B1E330281A}" destId="{AA95DA1E-A7C8-4589-8AC9-E2FCAEF40B8A}" srcOrd="0" destOrd="0" presId="urn:microsoft.com/office/officeart/2005/8/layout/chevron1"/>
    <dgm:cxn modelId="{55855ECA-ECC4-4BDE-9545-3D035D56F8B3}" srcId="{F2280A43-1B7A-4F51-8BD1-E7AF0C46F718}" destId="{29E6819B-0561-497D-8C9B-46447F8419F3}" srcOrd="3" destOrd="0" parTransId="{5F1A17F7-E821-4E70-9BCB-AE41919285FB}" sibTransId="{23BCF651-E1A9-4F43-90A1-6E64E41A4E27}"/>
    <dgm:cxn modelId="{D0C9519F-DF59-48AE-8868-679BF5EDDFF6}" type="presOf" srcId="{E444B5F5-D334-45D8-8CF1-E1BDB2ACEA3F}" destId="{471D059F-700B-40F6-BF72-0FAEFB00E797}" srcOrd="0" destOrd="0" presId="urn:microsoft.com/office/officeart/2005/8/layout/chevron1"/>
    <dgm:cxn modelId="{36D653D5-79F6-4BD0-85C3-1271DFD97119}" type="presParOf" srcId="{F239526E-6900-4676-84AB-D0F27B446B3A}" destId="{471D059F-700B-40F6-BF72-0FAEFB00E797}" srcOrd="0" destOrd="0" presId="urn:microsoft.com/office/officeart/2005/8/layout/chevron1"/>
    <dgm:cxn modelId="{950B44C1-AA2D-43F6-BF4C-01C8C13929EC}" type="presParOf" srcId="{F239526E-6900-4676-84AB-D0F27B446B3A}" destId="{B3FB2397-65BB-4C47-B8D9-5C3D6318153A}" srcOrd="1" destOrd="0" presId="urn:microsoft.com/office/officeart/2005/8/layout/chevron1"/>
    <dgm:cxn modelId="{8FE6F06A-1947-4527-BA82-C981D1477A2C}" type="presParOf" srcId="{F239526E-6900-4676-84AB-D0F27B446B3A}" destId="{27BBE0F5-9CFA-4A76-9CD4-48779F62C4E5}" srcOrd="2" destOrd="0" presId="urn:microsoft.com/office/officeart/2005/8/layout/chevron1"/>
    <dgm:cxn modelId="{07E7322F-947D-47C2-8655-188E918911F9}" type="presParOf" srcId="{F239526E-6900-4676-84AB-D0F27B446B3A}" destId="{DC4FA505-9386-4AF1-A534-FDAF715B3DFE}" srcOrd="3" destOrd="0" presId="urn:microsoft.com/office/officeart/2005/8/layout/chevron1"/>
    <dgm:cxn modelId="{86216B8B-4D68-4538-883E-D8AF585E5E1D}" type="presParOf" srcId="{F239526E-6900-4676-84AB-D0F27B446B3A}" destId="{AA95DA1E-A7C8-4589-8AC9-E2FCAEF40B8A}" srcOrd="4" destOrd="0" presId="urn:microsoft.com/office/officeart/2005/8/layout/chevron1"/>
    <dgm:cxn modelId="{ACC66C23-44F3-4995-8AB9-309641D0FF3D}" type="presParOf" srcId="{F239526E-6900-4676-84AB-D0F27B446B3A}" destId="{D3D2F873-89DC-4B7E-A52B-6B2DB1F265C9}" srcOrd="5" destOrd="0" presId="urn:microsoft.com/office/officeart/2005/8/layout/chevron1"/>
    <dgm:cxn modelId="{839BFAEA-3806-4BE3-8B39-92ED3733995D}" type="presParOf" srcId="{F239526E-6900-4676-84AB-D0F27B446B3A}" destId="{BCAE1938-E0E4-4E11-A4DD-2C487558F5B7}" srcOrd="6" destOrd="0" presId="urn:microsoft.com/office/officeart/2005/8/layout/chevron1"/>
    <dgm:cxn modelId="{3EFAFDF9-E4AA-4228-9CD9-FFAA40B03D39}" type="presParOf" srcId="{F239526E-6900-4676-84AB-D0F27B446B3A}" destId="{8A7406C2-6392-4911-B3B7-55A83940FE81}" srcOrd="7" destOrd="0" presId="urn:microsoft.com/office/officeart/2005/8/layout/chevron1"/>
    <dgm:cxn modelId="{1DFBA6F7-2CF4-4D1C-A98C-7284715A4378}" type="presParOf" srcId="{F239526E-6900-4676-84AB-D0F27B446B3A}" destId="{0CBDECAB-B236-46C6-B869-EFA77E8390C7}" srcOrd="8" destOrd="0" presId="urn:microsoft.com/office/officeart/2005/8/layout/chevron1"/>
    <dgm:cxn modelId="{B1F74E16-85F2-4E7E-B665-4E7466C439B4}" type="presParOf" srcId="{F239526E-6900-4676-84AB-D0F27B446B3A}" destId="{F30C724D-B487-4C66-8A8D-6C8D958BF7F1}" srcOrd="9" destOrd="0" presId="urn:microsoft.com/office/officeart/2005/8/layout/chevron1"/>
    <dgm:cxn modelId="{8A8487A2-A8EB-4E68-BCA8-C78458A1B87A}" type="presParOf" srcId="{F239526E-6900-4676-84AB-D0F27B446B3A}" destId="{43078764-2540-41DB-B52A-98E459486F3D}" srcOrd="10" destOrd="0" presId="urn:microsoft.com/office/officeart/2005/8/layout/chevron1"/>
    <dgm:cxn modelId="{A1EA4F17-1D7B-4236-88EE-E06B91B61A91}" type="presParOf" srcId="{F239526E-6900-4676-84AB-D0F27B446B3A}" destId="{5EAEBBEB-24AA-4557-9E2E-1A8C711A0F9B}" srcOrd="11" destOrd="0" presId="urn:microsoft.com/office/officeart/2005/8/layout/chevron1"/>
    <dgm:cxn modelId="{0B21BE65-13C5-4518-AC2F-8E67029CD8E5}" type="presParOf" srcId="{F239526E-6900-4676-84AB-D0F27B446B3A}" destId="{EA2E9486-3535-498E-92EA-2BA898B3E337}" srcOrd="12" destOrd="0" presId="urn:microsoft.com/office/officeart/2005/8/layout/chevron1"/>
    <dgm:cxn modelId="{0FB856A4-E80C-4B82-BDEC-64BC88F29C9C}" type="presParOf" srcId="{F239526E-6900-4676-84AB-D0F27B446B3A}" destId="{6A1B1869-2E54-4FEC-9B09-884A8D63C333}" srcOrd="13" destOrd="0" presId="urn:microsoft.com/office/officeart/2005/8/layout/chevron1"/>
    <dgm:cxn modelId="{582E3BBA-A04F-43B2-9F41-5EAE8BC76AB5}" type="presParOf" srcId="{F239526E-6900-4676-84AB-D0F27B446B3A}" destId="{CA27E7FA-3457-47FE-B35B-39F491769DC3}" srcOrd="14" destOrd="0" presId="urn:microsoft.com/office/officeart/2005/8/layout/chevron1"/>
    <dgm:cxn modelId="{2BD0FE5B-633B-4D83-B46F-C4F7D28377EA}" type="presParOf" srcId="{F239526E-6900-4676-84AB-D0F27B446B3A}" destId="{2F404923-8F9B-4155-9071-3FBA9A890558}" srcOrd="15" destOrd="0" presId="urn:microsoft.com/office/officeart/2005/8/layout/chevron1"/>
    <dgm:cxn modelId="{66FCC548-ADC7-421C-9A6B-248902D409E1}" type="presParOf" srcId="{F239526E-6900-4676-84AB-D0F27B446B3A}" destId="{5BBFD2BB-0EC7-45CF-A248-BE041AB433FF}" srcOrd="1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280A43-1B7A-4F51-8BD1-E7AF0C46F71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444B5F5-D334-45D8-8CF1-E1BDB2ACEA3F}">
      <dgm:prSet phldrT="[Texto]"/>
      <dgm:spPr/>
      <dgm:t>
        <a:bodyPr/>
        <a:lstStyle/>
        <a:p>
          <a:r>
            <a:rPr lang="es-VE" b="1" dirty="0" smtClean="0">
              <a:latin typeface="Arial" pitchFamily="34" charset="0"/>
              <a:cs typeface="Arial" pitchFamily="34" charset="0"/>
            </a:rPr>
            <a:t>1930</a:t>
          </a:r>
          <a:endParaRPr lang="es-VE" b="1" dirty="0">
            <a:latin typeface="Arial" pitchFamily="34" charset="0"/>
            <a:cs typeface="Arial" pitchFamily="34" charset="0"/>
          </a:endParaRPr>
        </a:p>
      </dgm:t>
    </dgm:pt>
    <dgm:pt modelId="{99A5F9A0-A091-4FFE-BC3C-01B88D9E3D46}" type="parTrans" cxnId="{6B05F861-EFCD-43A6-8331-81FC6E5A834F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C8A71160-0206-49B9-878F-FD3CF6E1D658}" type="sibTrans" cxnId="{6B05F861-EFCD-43A6-8331-81FC6E5A834F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29E6819B-0561-497D-8C9B-46447F8419F3}">
      <dgm:prSet phldrT="[Texto]"/>
      <dgm:spPr/>
      <dgm:t>
        <a:bodyPr/>
        <a:lstStyle/>
        <a:p>
          <a:r>
            <a:rPr lang="es-VE" b="1" dirty="0" smtClean="0">
              <a:latin typeface="Arial" pitchFamily="34" charset="0"/>
              <a:cs typeface="Arial" pitchFamily="34" charset="0"/>
            </a:rPr>
            <a:t>1946</a:t>
          </a:r>
          <a:endParaRPr lang="es-VE" b="1" dirty="0">
            <a:latin typeface="Arial" pitchFamily="34" charset="0"/>
            <a:cs typeface="Arial" pitchFamily="34" charset="0"/>
          </a:endParaRPr>
        </a:p>
      </dgm:t>
    </dgm:pt>
    <dgm:pt modelId="{5F1A17F7-E821-4E70-9BCB-AE41919285FB}" type="parTrans" cxnId="{55855ECA-ECC4-4BDE-9545-3D035D56F8B3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23BCF651-E1A9-4F43-90A1-6E64E41A4E27}" type="sibTrans" cxnId="{55855ECA-ECC4-4BDE-9545-3D035D56F8B3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93B2F5F1-867C-4A6D-9D0F-4B2B73C36CDD}">
      <dgm:prSet phldrT="[Texto]"/>
      <dgm:spPr/>
      <dgm:t>
        <a:bodyPr/>
        <a:lstStyle/>
        <a:p>
          <a:r>
            <a:rPr lang="es-VE" b="1" dirty="0" smtClean="0">
              <a:latin typeface="Arial" pitchFamily="34" charset="0"/>
              <a:cs typeface="Arial" pitchFamily="34" charset="0"/>
            </a:rPr>
            <a:t>1950</a:t>
          </a:r>
          <a:endParaRPr lang="es-VE" b="1" dirty="0">
            <a:latin typeface="Arial" pitchFamily="34" charset="0"/>
            <a:cs typeface="Arial" pitchFamily="34" charset="0"/>
          </a:endParaRPr>
        </a:p>
      </dgm:t>
    </dgm:pt>
    <dgm:pt modelId="{F10EB14F-A247-428F-8E61-F9C2EDEA33FB}" type="parTrans" cxnId="{5E195EC8-76C9-4EEF-B85A-8B07BFCC3ECE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68C54BD7-2723-46BB-B630-22CDEFDF0FDD}" type="sibTrans" cxnId="{5E195EC8-76C9-4EEF-B85A-8B07BFCC3ECE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720F11EF-927F-4799-98C2-99B9062EA567}">
      <dgm:prSet phldrT="[Texto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VE" b="1" dirty="0" smtClean="0">
              <a:latin typeface="Arial" pitchFamily="34" charset="0"/>
              <a:cs typeface="Arial" pitchFamily="34" charset="0"/>
            </a:rPr>
            <a:t>1960</a:t>
          </a:r>
          <a:endParaRPr lang="es-VE" b="1" dirty="0">
            <a:latin typeface="Arial" pitchFamily="34" charset="0"/>
            <a:cs typeface="Arial" pitchFamily="34" charset="0"/>
          </a:endParaRPr>
        </a:p>
      </dgm:t>
    </dgm:pt>
    <dgm:pt modelId="{69B6DBC0-FD19-4C2B-80BB-CEB8D68C5F28}" type="parTrans" cxnId="{AF6A786B-167E-4AB9-B6D6-D9F15ABF3E35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F4BEAE6D-98FC-455A-B919-1B70B85CF440}" type="sibTrans" cxnId="{AF6A786B-167E-4AB9-B6D6-D9F15ABF3E35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9819A965-0363-4EB7-AC32-9CD0640DC3C9}">
      <dgm:prSet phldrT="[Texto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VE" b="1" dirty="0" smtClean="0">
              <a:latin typeface="Arial" pitchFamily="34" charset="0"/>
              <a:cs typeface="Arial" pitchFamily="34" charset="0"/>
            </a:rPr>
            <a:t>1999</a:t>
          </a:r>
          <a:endParaRPr lang="es-VE" b="1" dirty="0">
            <a:latin typeface="Arial" pitchFamily="34" charset="0"/>
            <a:cs typeface="Arial" pitchFamily="34" charset="0"/>
          </a:endParaRPr>
        </a:p>
      </dgm:t>
    </dgm:pt>
    <dgm:pt modelId="{DE433DFA-F968-426F-ABDF-3FC70BA99573}" type="parTrans" cxnId="{85985473-BDF9-4C57-8569-C2C29ACADF9C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05BD0584-5F72-49DD-8646-F2587381D7F1}" type="sibTrans" cxnId="{85985473-BDF9-4C57-8569-C2C29ACADF9C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05FAAA2A-C1B5-481D-B7C7-2B44C9852BD7}">
      <dgm:prSet phldrT="[Texto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VE" b="1" dirty="0" smtClean="0">
              <a:latin typeface="Arial" pitchFamily="34" charset="0"/>
              <a:cs typeface="Arial" pitchFamily="34" charset="0"/>
            </a:rPr>
            <a:t>2000</a:t>
          </a:r>
          <a:endParaRPr lang="es-VE" b="1" dirty="0">
            <a:latin typeface="Arial" pitchFamily="34" charset="0"/>
            <a:cs typeface="Arial" pitchFamily="34" charset="0"/>
          </a:endParaRPr>
        </a:p>
      </dgm:t>
    </dgm:pt>
    <dgm:pt modelId="{69982265-10D9-4500-A882-8836CCD391B8}" type="parTrans" cxnId="{9939D0FB-9499-444D-A43A-761465573F66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5B41AC7E-BD2F-4579-9287-E86ACFC6A054}" type="sibTrans" cxnId="{9939D0FB-9499-444D-A43A-761465573F66}">
      <dgm:prSet/>
      <dgm:spPr/>
      <dgm:t>
        <a:bodyPr/>
        <a:lstStyle/>
        <a:p>
          <a:endParaRPr lang="es-VE" b="1">
            <a:latin typeface="Arial" pitchFamily="34" charset="0"/>
            <a:cs typeface="Arial" pitchFamily="34" charset="0"/>
          </a:endParaRPr>
        </a:p>
      </dgm:t>
    </dgm:pt>
    <dgm:pt modelId="{F239526E-6900-4676-84AB-D0F27B446B3A}" type="pres">
      <dgm:prSet presAssocID="{F2280A43-1B7A-4F51-8BD1-E7AF0C46F718}" presName="Name0" presStyleCnt="0">
        <dgm:presLayoutVars>
          <dgm:dir/>
          <dgm:animLvl val="lvl"/>
          <dgm:resizeHandles val="exact"/>
        </dgm:presLayoutVars>
      </dgm:prSet>
      <dgm:spPr/>
    </dgm:pt>
    <dgm:pt modelId="{471D059F-700B-40F6-BF72-0FAEFB00E797}" type="pres">
      <dgm:prSet presAssocID="{E444B5F5-D334-45D8-8CF1-E1BDB2ACEA3F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FB2397-65BB-4C47-B8D9-5C3D6318153A}" type="pres">
      <dgm:prSet presAssocID="{C8A71160-0206-49B9-878F-FD3CF6E1D658}" presName="parTxOnlySpace" presStyleCnt="0"/>
      <dgm:spPr/>
    </dgm:pt>
    <dgm:pt modelId="{BCAE1938-E0E4-4E11-A4DD-2C487558F5B7}" type="pres">
      <dgm:prSet presAssocID="{29E6819B-0561-497D-8C9B-46447F8419F3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7406C2-6392-4911-B3B7-55A83940FE81}" type="pres">
      <dgm:prSet presAssocID="{23BCF651-E1A9-4F43-90A1-6E64E41A4E27}" presName="parTxOnlySpace" presStyleCnt="0"/>
      <dgm:spPr/>
    </dgm:pt>
    <dgm:pt modelId="{0CBDECAB-B236-46C6-B869-EFA77E8390C7}" type="pres">
      <dgm:prSet presAssocID="{93B2F5F1-867C-4A6D-9D0F-4B2B73C36CDD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0C724D-B487-4C66-8A8D-6C8D958BF7F1}" type="pres">
      <dgm:prSet presAssocID="{68C54BD7-2723-46BB-B630-22CDEFDF0FDD}" presName="parTxOnlySpace" presStyleCnt="0"/>
      <dgm:spPr/>
    </dgm:pt>
    <dgm:pt modelId="{43078764-2540-41DB-B52A-98E459486F3D}" type="pres">
      <dgm:prSet presAssocID="{720F11EF-927F-4799-98C2-99B9062EA567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AEBBEB-24AA-4557-9E2E-1A8C711A0F9B}" type="pres">
      <dgm:prSet presAssocID="{F4BEAE6D-98FC-455A-B919-1B70B85CF440}" presName="parTxOnlySpace" presStyleCnt="0"/>
      <dgm:spPr/>
    </dgm:pt>
    <dgm:pt modelId="{EA2E9486-3535-498E-92EA-2BA898B3E337}" type="pres">
      <dgm:prSet presAssocID="{9819A965-0363-4EB7-AC32-9CD0640DC3C9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1B1869-2E54-4FEC-9B09-884A8D63C333}" type="pres">
      <dgm:prSet presAssocID="{05BD0584-5F72-49DD-8646-F2587381D7F1}" presName="parTxOnlySpace" presStyleCnt="0"/>
      <dgm:spPr/>
    </dgm:pt>
    <dgm:pt modelId="{CA27E7FA-3457-47FE-B35B-39F491769DC3}" type="pres">
      <dgm:prSet presAssocID="{05FAAA2A-C1B5-481D-B7C7-2B44C9852BD7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7FB95F-FFAC-4BFB-8ADF-1FC6E1332888}" type="presOf" srcId="{05FAAA2A-C1B5-481D-B7C7-2B44C9852BD7}" destId="{CA27E7FA-3457-47FE-B35B-39F491769DC3}" srcOrd="0" destOrd="0" presId="urn:microsoft.com/office/officeart/2005/8/layout/chevron1"/>
    <dgm:cxn modelId="{FCA63E51-A347-4F3B-8DE0-EBA09A0730CA}" type="presOf" srcId="{F2280A43-1B7A-4F51-8BD1-E7AF0C46F718}" destId="{F239526E-6900-4676-84AB-D0F27B446B3A}" srcOrd="0" destOrd="0" presId="urn:microsoft.com/office/officeart/2005/8/layout/chevron1"/>
    <dgm:cxn modelId="{55855ECA-ECC4-4BDE-9545-3D035D56F8B3}" srcId="{F2280A43-1B7A-4F51-8BD1-E7AF0C46F718}" destId="{29E6819B-0561-497D-8C9B-46447F8419F3}" srcOrd="1" destOrd="0" parTransId="{5F1A17F7-E821-4E70-9BCB-AE41919285FB}" sibTransId="{23BCF651-E1A9-4F43-90A1-6E64E41A4E27}"/>
    <dgm:cxn modelId="{AF6A786B-167E-4AB9-B6D6-D9F15ABF3E35}" srcId="{F2280A43-1B7A-4F51-8BD1-E7AF0C46F718}" destId="{720F11EF-927F-4799-98C2-99B9062EA567}" srcOrd="3" destOrd="0" parTransId="{69B6DBC0-FD19-4C2B-80BB-CEB8D68C5F28}" sibTransId="{F4BEAE6D-98FC-455A-B919-1B70B85CF440}"/>
    <dgm:cxn modelId="{5E195EC8-76C9-4EEF-B85A-8B07BFCC3ECE}" srcId="{F2280A43-1B7A-4F51-8BD1-E7AF0C46F718}" destId="{93B2F5F1-867C-4A6D-9D0F-4B2B73C36CDD}" srcOrd="2" destOrd="0" parTransId="{F10EB14F-A247-428F-8E61-F9C2EDEA33FB}" sibTransId="{68C54BD7-2723-46BB-B630-22CDEFDF0FDD}"/>
    <dgm:cxn modelId="{3AEBF20B-E98C-4E40-9F81-8F10F6080858}" type="presOf" srcId="{93B2F5F1-867C-4A6D-9D0F-4B2B73C36CDD}" destId="{0CBDECAB-B236-46C6-B869-EFA77E8390C7}" srcOrd="0" destOrd="0" presId="urn:microsoft.com/office/officeart/2005/8/layout/chevron1"/>
    <dgm:cxn modelId="{85985473-BDF9-4C57-8569-C2C29ACADF9C}" srcId="{F2280A43-1B7A-4F51-8BD1-E7AF0C46F718}" destId="{9819A965-0363-4EB7-AC32-9CD0640DC3C9}" srcOrd="4" destOrd="0" parTransId="{DE433DFA-F968-426F-ABDF-3FC70BA99573}" sibTransId="{05BD0584-5F72-49DD-8646-F2587381D7F1}"/>
    <dgm:cxn modelId="{9939D0FB-9499-444D-A43A-761465573F66}" srcId="{F2280A43-1B7A-4F51-8BD1-E7AF0C46F718}" destId="{05FAAA2A-C1B5-481D-B7C7-2B44C9852BD7}" srcOrd="5" destOrd="0" parTransId="{69982265-10D9-4500-A882-8836CCD391B8}" sibTransId="{5B41AC7E-BD2F-4579-9287-E86ACFC6A054}"/>
    <dgm:cxn modelId="{5C03BC1C-3674-43E3-80AB-D27254083506}" type="presOf" srcId="{29E6819B-0561-497D-8C9B-46447F8419F3}" destId="{BCAE1938-E0E4-4E11-A4DD-2C487558F5B7}" srcOrd="0" destOrd="0" presId="urn:microsoft.com/office/officeart/2005/8/layout/chevron1"/>
    <dgm:cxn modelId="{6B05F861-EFCD-43A6-8331-81FC6E5A834F}" srcId="{F2280A43-1B7A-4F51-8BD1-E7AF0C46F718}" destId="{E444B5F5-D334-45D8-8CF1-E1BDB2ACEA3F}" srcOrd="0" destOrd="0" parTransId="{99A5F9A0-A091-4FFE-BC3C-01B88D9E3D46}" sibTransId="{C8A71160-0206-49B9-878F-FD3CF6E1D658}"/>
    <dgm:cxn modelId="{4A258CE5-23A5-4B25-90BD-AB4A510E3EBF}" type="presOf" srcId="{9819A965-0363-4EB7-AC32-9CD0640DC3C9}" destId="{EA2E9486-3535-498E-92EA-2BA898B3E337}" srcOrd="0" destOrd="0" presId="urn:microsoft.com/office/officeart/2005/8/layout/chevron1"/>
    <dgm:cxn modelId="{151006A2-2806-4B33-A9BD-4DB0C606D04D}" type="presOf" srcId="{E444B5F5-D334-45D8-8CF1-E1BDB2ACEA3F}" destId="{471D059F-700B-40F6-BF72-0FAEFB00E797}" srcOrd="0" destOrd="0" presId="urn:microsoft.com/office/officeart/2005/8/layout/chevron1"/>
    <dgm:cxn modelId="{E8338880-705E-4DE1-8E31-F4A75E89AFA0}" type="presOf" srcId="{720F11EF-927F-4799-98C2-99B9062EA567}" destId="{43078764-2540-41DB-B52A-98E459486F3D}" srcOrd="0" destOrd="0" presId="urn:microsoft.com/office/officeart/2005/8/layout/chevron1"/>
    <dgm:cxn modelId="{437A69F7-1FB1-4C89-B881-39D718ADC48D}" type="presParOf" srcId="{F239526E-6900-4676-84AB-D0F27B446B3A}" destId="{471D059F-700B-40F6-BF72-0FAEFB00E797}" srcOrd="0" destOrd="0" presId="urn:microsoft.com/office/officeart/2005/8/layout/chevron1"/>
    <dgm:cxn modelId="{89FCCC6D-4E67-446C-A6B3-55C3C322F5CF}" type="presParOf" srcId="{F239526E-6900-4676-84AB-D0F27B446B3A}" destId="{B3FB2397-65BB-4C47-B8D9-5C3D6318153A}" srcOrd="1" destOrd="0" presId="urn:microsoft.com/office/officeart/2005/8/layout/chevron1"/>
    <dgm:cxn modelId="{1062CA6B-A996-4D6B-A9CB-DD7D19EFC098}" type="presParOf" srcId="{F239526E-6900-4676-84AB-D0F27B446B3A}" destId="{BCAE1938-E0E4-4E11-A4DD-2C487558F5B7}" srcOrd="2" destOrd="0" presId="urn:microsoft.com/office/officeart/2005/8/layout/chevron1"/>
    <dgm:cxn modelId="{C87DC14C-2F24-4311-ADE7-572A375ABE77}" type="presParOf" srcId="{F239526E-6900-4676-84AB-D0F27B446B3A}" destId="{8A7406C2-6392-4911-B3B7-55A83940FE81}" srcOrd="3" destOrd="0" presId="urn:microsoft.com/office/officeart/2005/8/layout/chevron1"/>
    <dgm:cxn modelId="{F1ABCB6D-DD0A-4C8A-BD2A-16D91417E07E}" type="presParOf" srcId="{F239526E-6900-4676-84AB-D0F27B446B3A}" destId="{0CBDECAB-B236-46C6-B869-EFA77E8390C7}" srcOrd="4" destOrd="0" presId="urn:microsoft.com/office/officeart/2005/8/layout/chevron1"/>
    <dgm:cxn modelId="{E834CF9D-C0BF-4C88-846B-0802BCB5E071}" type="presParOf" srcId="{F239526E-6900-4676-84AB-D0F27B446B3A}" destId="{F30C724D-B487-4C66-8A8D-6C8D958BF7F1}" srcOrd="5" destOrd="0" presId="urn:microsoft.com/office/officeart/2005/8/layout/chevron1"/>
    <dgm:cxn modelId="{8AA6D962-2BB4-43C7-8516-C2037A4EE0FE}" type="presParOf" srcId="{F239526E-6900-4676-84AB-D0F27B446B3A}" destId="{43078764-2540-41DB-B52A-98E459486F3D}" srcOrd="6" destOrd="0" presId="urn:microsoft.com/office/officeart/2005/8/layout/chevron1"/>
    <dgm:cxn modelId="{E5A23B1B-AD08-4A66-81C2-ACE94CC5B613}" type="presParOf" srcId="{F239526E-6900-4676-84AB-D0F27B446B3A}" destId="{5EAEBBEB-24AA-4557-9E2E-1A8C711A0F9B}" srcOrd="7" destOrd="0" presId="urn:microsoft.com/office/officeart/2005/8/layout/chevron1"/>
    <dgm:cxn modelId="{31CAF4F8-7212-4772-BAC0-67016DAD2FFE}" type="presParOf" srcId="{F239526E-6900-4676-84AB-D0F27B446B3A}" destId="{EA2E9486-3535-498E-92EA-2BA898B3E337}" srcOrd="8" destOrd="0" presId="urn:microsoft.com/office/officeart/2005/8/layout/chevron1"/>
    <dgm:cxn modelId="{5A3982C9-608D-451E-8919-B9BAB5935F31}" type="presParOf" srcId="{F239526E-6900-4676-84AB-D0F27B446B3A}" destId="{6A1B1869-2E54-4FEC-9B09-884A8D63C333}" srcOrd="9" destOrd="0" presId="urn:microsoft.com/office/officeart/2005/8/layout/chevron1"/>
    <dgm:cxn modelId="{1A2C22FA-4554-4F4C-B2C6-47F99CCC8658}" type="presParOf" srcId="{F239526E-6900-4676-84AB-D0F27B446B3A}" destId="{CA27E7FA-3457-47FE-B35B-39F491769DC3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1D059F-700B-40F6-BF72-0FAEFB00E797}">
      <dsp:nvSpPr>
        <dsp:cNvPr id="0" name=""/>
        <dsp:cNvSpPr/>
      </dsp:nvSpPr>
      <dsp:spPr>
        <a:xfrm>
          <a:off x="96" y="223359"/>
          <a:ext cx="965937" cy="3863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700" b="1" kern="1200" dirty="0" smtClean="0">
              <a:latin typeface="Arial" pitchFamily="34" charset="0"/>
              <a:cs typeface="Arial" pitchFamily="34" charset="0"/>
            </a:rPr>
            <a:t>1873</a:t>
          </a:r>
          <a:endParaRPr lang="es-VE" sz="1700" b="1" kern="1200" dirty="0">
            <a:latin typeface="Arial" pitchFamily="34" charset="0"/>
            <a:cs typeface="Arial" pitchFamily="34" charset="0"/>
          </a:endParaRPr>
        </a:p>
      </dsp:txBody>
      <dsp:txXfrm>
        <a:off x="193283" y="223359"/>
        <a:ext cx="579563" cy="386374"/>
      </dsp:txXfrm>
    </dsp:sp>
    <dsp:sp modelId="{27BBE0F5-9CFA-4A76-9CD4-48779F62C4E5}">
      <dsp:nvSpPr>
        <dsp:cNvPr id="0" name=""/>
        <dsp:cNvSpPr/>
      </dsp:nvSpPr>
      <dsp:spPr>
        <a:xfrm>
          <a:off x="869440" y="223359"/>
          <a:ext cx="965937" cy="3863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700" b="1" kern="1200" dirty="0" smtClean="0">
              <a:latin typeface="Arial" pitchFamily="34" charset="0"/>
              <a:cs typeface="Arial" pitchFamily="34" charset="0"/>
            </a:rPr>
            <a:t>1883</a:t>
          </a:r>
          <a:endParaRPr lang="es-VE" sz="1700" b="1" kern="1200" dirty="0">
            <a:latin typeface="Arial" pitchFamily="34" charset="0"/>
            <a:cs typeface="Arial" pitchFamily="34" charset="0"/>
          </a:endParaRPr>
        </a:p>
      </dsp:txBody>
      <dsp:txXfrm>
        <a:off x="1062627" y="223359"/>
        <a:ext cx="579563" cy="386374"/>
      </dsp:txXfrm>
    </dsp:sp>
    <dsp:sp modelId="{AA95DA1E-A7C8-4589-8AC9-E2FCAEF40B8A}">
      <dsp:nvSpPr>
        <dsp:cNvPr id="0" name=""/>
        <dsp:cNvSpPr/>
      </dsp:nvSpPr>
      <dsp:spPr>
        <a:xfrm>
          <a:off x="1738783" y="223359"/>
          <a:ext cx="965937" cy="3863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700" b="1" kern="1200" dirty="0" smtClean="0">
              <a:latin typeface="Arial" pitchFamily="34" charset="0"/>
              <a:cs typeface="Arial" pitchFamily="34" charset="0"/>
            </a:rPr>
            <a:t>1886</a:t>
          </a:r>
          <a:endParaRPr lang="es-VE" sz="1700" b="1" kern="1200" dirty="0">
            <a:latin typeface="Arial" pitchFamily="34" charset="0"/>
            <a:cs typeface="Arial" pitchFamily="34" charset="0"/>
          </a:endParaRPr>
        </a:p>
      </dsp:txBody>
      <dsp:txXfrm>
        <a:off x="1931970" y="223359"/>
        <a:ext cx="579563" cy="386374"/>
      </dsp:txXfrm>
    </dsp:sp>
    <dsp:sp modelId="{BCAE1938-E0E4-4E11-A4DD-2C487558F5B7}">
      <dsp:nvSpPr>
        <dsp:cNvPr id="0" name=""/>
        <dsp:cNvSpPr/>
      </dsp:nvSpPr>
      <dsp:spPr>
        <a:xfrm>
          <a:off x="2608127" y="223359"/>
          <a:ext cx="965937" cy="3863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700" b="1" kern="1200" dirty="0" smtClean="0">
              <a:latin typeface="Arial" pitchFamily="34" charset="0"/>
              <a:cs typeface="Arial" pitchFamily="34" charset="0"/>
            </a:rPr>
            <a:t>1888</a:t>
          </a:r>
          <a:endParaRPr lang="es-VE" sz="1700" b="1" kern="1200" dirty="0">
            <a:latin typeface="Arial" pitchFamily="34" charset="0"/>
            <a:cs typeface="Arial" pitchFamily="34" charset="0"/>
          </a:endParaRPr>
        </a:p>
      </dsp:txBody>
      <dsp:txXfrm>
        <a:off x="2801314" y="223359"/>
        <a:ext cx="579563" cy="386374"/>
      </dsp:txXfrm>
    </dsp:sp>
    <dsp:sp modelId="{0CBDECAB-B236-46C6-B869-EFA77E8390C7}">
      <dsp:nvSpPr>
        <dsp:cNvPr id="0" name=""/>
        <dsp:cNvSpPr/>
      </dsp:nvSpPr>
      <dsp:spPr>
        <a:xfrm>
          <a:off x="3477471" y="223359"/>
          <a:ext cx="965937" cy="3863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700" b="1" kern="1200" dirty="0" smtClean="0">
              <a:latin typeface="Arial" pitchFamily="34" charset="0"/>
              <a:cs typeface="Arial" pitchFamily="34" charset="0"/>
            </a:rPr>
            <a:t>1894</a:t>
          </a:r>
          <a:endParaRPr lang="es-VE" sz="1700" b="1" kern="1200" dirty="0">
            <a:latin typeface="Arial" pitchFamily="34" charset="0"/>
            <a:cs typeface="Arial" pitchFamily="34" charset="0"/>
          </a:endParaRPr>
        </a:p>
      </dsp:txBody>
      <dsp:txXfrm>
        <a:off x="3670658" y="223359"/>
        <a:ext cx="579563" cy="386374"/>
      </dsp:txXfrm>
    </dsp:sp>
    <dsp:sp modelId="{43078764-2540-41DB-B52A-98E459486F3D}">
      <dsp:nvSpPr>
        <dsp:cNvPr id="0" name=""/>
        <dsp:cNvSpPr/>
      </dsp:nvSpPr>
      <dsp:spPr>
        <a:xfrm>
          <a:off x="4346814" y="223359"/>
          <a:ext cx="965937" cy="386374"/>
        </a:xfrm>
        <a:prstGeom prst="chevron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700" b="1" kern="1200" dirty="0" smtClean="0">
              <a:latin typeface="Arial" pitchFamily="34" charset="0"/>
              <a:cs typeface="Arial" pitchFamily="34" charset="0"/>
            </a:rPr>
            <a:t>1897</a:t>
          </a:r>
          <a:endParaRPr lang="es-VE" sz="1700" b="1" kern="1200" dirty="0">
            <a:latin typeface="Arial" pitchFamily="34" charset="0"/>
            <a:cs typeface="Arial" pitchFamily="34" charset="0"/>
          </a:endParaRPr>
        </a:p>
      </dsp:txBody>
      <dsp:txXfrm>
        <a:off x="4540001" y="223359"/>
        <a:ext cx="579563" cy="386374"/>
      </dsp:txXfrm>
    </dsp:sp>
    <dsp:sp modelId="{EA2E9486-3535-498E-92EA-2BA898B3E337}">
      <dsp:nvSpPr>
        <dsp:cNvPr id="0" name=""/>
        <dsp:cNvSpPr/>
      </dsp:nvSpPr>
      <dsp:spPr>
        <a:xfrm>
          <a:off x="5216158" y="223359"/>
          <a:ext cx="965937" cy="386374"/>
        </a:xfrm>
        <a:prstGeom prst="chevron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700" b="1" kern="1200" dirty="0" smtClean="0">
              <a:latin typeface="Arial" pitchFamily="34" charset="0"/>
              <a:cs typeface="Arial" pitchFamily="34" charset="0"/>
            </a:rPr>
            <a:t>1910</a:t>
          </a:r>
          <a:endParaRPr lang="es-VE" sz="1700" b="1" kern="1200" dirty="0">
            <a:latin typeface="Arial" pitchFamily="34" charset="0"/>
            <a:cs typeface="Arial" pitchFamily="34" charset="0"/>
          </a:endParaRPr>
        </a:p>
      </dsp:txBody>
      <dsp:txXfrm>
        <a:off x="5409345" y="223359"/>
        <a:ext cx="579563" cy="386374"/>
      </dsp:txXfrm>
    </dsp:sp>
    <dsp:sp modelId="{CA27E7FA-3457-47FE-B35B-39F491769DC3}">
      <dsp:nvSpPr>
        <dsp:cNvPr id="0" name=""/>
        <dsp:cNvSpPr/>
      </dsp:nvSpPr>
      <dsp:spPr>
        <a:xfrm>
          <a:off x="6085502" y="223359"/>
          <a:ext cx="965937" cy="386374"/>
        </a:xfrm>
        <a:prstGeom prst="chevron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700" b="1" kern="1200" dirty="0" smtClean="0">
              <a:latin typeface="Arial" pitchFamily="34" charset="0"/>
              <a:cs typeface="Arial" pitchFamily="34" charset="0"/>
            </a:rPr>
            <a:t>1930</a:t>
          </a:r>
          <a:endParaRPr lang="es-VE" sz="1700" b="1" kern="1200" dirty="0">
            <a:latin typeface="Arial" pitchFamily="34" charset="0"/>
            <a:cs typeface="Arial" pitchFamily="34" charset="0"/>
          </a:endParaRPr>
        </a:p>
      </dsp:txBody>
      <dsp:txXfrm>
        <a:off x="6278689" y="223359"/>
        <a:ext cx="579563" cy="386374"/>
      </dsp:txXfrm>
    </dsp:sp>
    <dsp:sp modelId="{5BBFD2BB-0EC7-45CF-A248-BE041AB433FF}">
      <dsp:nvSpPr>
        <dsp:cNvPr id="0" name=""/>
        <dsp:cNvSpPr/>
      </dsp:nvSpPr>
      <dsp:spPr>
        <a:xfrm>
          <a:off x="6954845" y="223359"/>
          <a:ext cx="965937" cy="386374"/>
        </a:xfrm>
        <a:prstGeom prst="chevron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1700" b="1" kern="1200" dirty="0" smtClean="0">
              <a:latin typeface="Arial" pitchFamily="34" charset="0"/>
              <a:cs typeface="Arial" pitchFamily="34" charset="0"/>
            </a:rPr>
            <a:t>1950</a:t>
          </a:r>
          <a:endParaRPr lang="es-VE" sz="1700" b="1" kern="1200" dirty="0">
            <a:latin typeface="Arial" pitchFamily="34" charset="0"/>
            <a:cs typeface="Arial" pitchFamily="34" charset="0"/>
          </a:endParaRPr>
        </a:p>
      </dsp:txBody>
      <dsp:txXfrm>
        <a:off x="7148032" y="223359"/>
        <a:ext cx="579563" cy="3863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1D059F-700B-40F6-BF72-0FAEFB00E797}">
      <dsp:nvSpPr>
        <dsp:cNvPr id="0" name=""/>
        <dsp:cNvSpPr/>
      </dsp:nvSpPr>
      <dsp:spPr>
        <a:xfrm>
          <a:off x="3867" y="165098"/>
          <a:ext cx="1438753" cy="5755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2500" b="1" kern="1200" dirty="0" smtClean="0">
              <a:latin typeface="Arial" pitchFamily="34" charset="0"/>
              <a:cs typeface="Arial" pitchFamily="34" charset="0"/>
            </a:rPr>
            <a:t>1930</a:t>
          </a:r>
          <a:endParaRPr lang="es-VE" sz="2500" b="1" kern="1200" dirty="0">
            <a:latin typeface="Arial" pitchFamily="34" charset="0"/>
            <a:cs typeface="Arial" pitchFamily="34" charset="0"/>
          </a:endParaRPr>
        </a:p>
      </dsp:txBody>
      <dsp:txXfrm>
        <a:off x="291618" y="165098"/>
        <a:ext cx="863252" cy="575501"/>
      </dsp:txXfrm>
    </dsp:sp>
    <dsp:sp modelId="{BCAE1938-E0E4-4E11-A4DD-2C487558F5B7}">
      <dsp:nvSpPr>
        <dsp:cNvPr id="0" name=""/>
        <dsp:cNvSpPr/>
      </dsp:nvSpPr>
      <dsp:spPr>
        <a:xfrm>
          <a:off x="1298745" y="165098"/>
          <a:ext cx="1438753" cy="5755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2500" b="1" kern="1200" dirty="0" smtClean="0">
              <a:latin typeface="Arial" pitchFamily="34" charset="0"/>
              <a:cs typeface="Arial" pitchFamily="34" charset="0"/>
            </a:rPr>
            <a:t>1946</a:t>
          </a:r>
          <a:endParaRPr lang="es-VE" sz="2500" b="1" kern="1200" dirty="0">
            <a:latin typeface="Arial" pitchFamily="34" charset="0"/>
            <a:cs typeface="Arial" pitchFamily="34" charset="0"/>
          </a:endParaRPr>
        </a:p>
      </dsp:txBody>
      <dsp:txXfrm>
        <a:off x="1586496" y="165098"/>
        <a:ext cx="863252" cy="575501"/>
      </dsp:txXfrm>
    </dsp:sp>
    <dsp:sp modelId="{0CBDECAB-B236-46C6-B869-EFA77E8390C7}">
      <dsp:nvSpPr>
        <dsp:cNvPr id="0" name=""/>
        <dsp:cNvSpPr/>
      </dsp:nvSpPr>
      <dsp:spPr>
        <a:xfrm>
          <a:off x="2593624" y="165098"/>
          <a:ext cx="1438753" cy="5755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2500" b="1" kern="1200" dirty="0" smtClean="0">
              <a:latin typeface="Arial" pitchFamily="34" charset="0"/>
              <a:cs typeface="Arial" pitchFamily="34" charset="0"/>
            </a:rPr>
            <a:t>1950</a:t>
          </a:r>
          <a:endParaRPr lang="es-VE" sz="2500" b="1" kern="1200" dirty="0">
            <a:latin typeface="Arial" pitchFamily="34" charset="0"/>
            <a:cs typeface="Arial" pitchFamily="34" charset="0"/>
          </a:endParaRPr>
        </a:p>
      </dsp:txBody>
      <dsp:txXfrm>
        <a:off x="2881375" y="165098"/>
        <a:ext cx="863252" cy="575501"/>
      </dsp:txXfrm>
    </dsp:sp>
    <dsp:sp modelId="{43078764-2540-41DB-B52A-98E459486F3D}">
      <dsp:nvSpPr>
        <dsp:cNvPr id="0" name=""/>
        <dsp:cNvSpPr/>
      </dsp:nvSpPr>
      <dsp:spPr>
        <a:xfrm>
          <a:off x="3888502" y="165098"/>
          <a:ext cx="1438753" cy="575501"/>
        </a:xfrm>
        <a:prstGeom prst="chevron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2500" b="1" kern="1200" dirty="0" smtClean="0">
              <a:latin typeface="Arial" pitchFamily="34" charset="0"/>
              <a:cs typeface="Arial" pitchFamily="34" charset="0"/>
            </a:rPr>
            <a:t>1960</a:t>
          </a:r>
          <a:endParaRPr lang="es-VE" sz="2500" b="1" kern="1200" dirty="0">
            <a:latin typeface="Arial" pitchFamily="34" charset="0"/>
            <a:cs typeface="Arial" pitchFamily="34" charset="0"/>
          </a:endParaRPr>
        </a:p>
      </dsp:txBody>
      <dsp:txXfrm>
        <a:off x="4176253" y="165098"/>
        <a:ext cx="863252" cy="575501"/>
      </dsp:txXfrm>
    </dsp:sp>
    <dsp:sp modelId="{EA2E9486-3535-498E-92EA-2BA898B3E337}">
      <dsp:nvSpPr>
        <dsp:cNvPr id="0" name=""/>
        <dsp:cNvSpPr/>
      </dsp:nvSpPr>
      <dsp:spPr>
        <a:xfrm>
          <a:off x="5183380" y="165098"/>
          <a:ext cx="1438753" cy="575501"/>
        </a:xfrm>
        <a:prstGeom prst="chevron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2500" b="1" kern="1200" dirty="0" smtClean="0">
              <a:latin typeface="Arial" pitchFamily="34" charset="0"/>
              <a:cs typeface="Arial" pitchFamily="34" charset="0"/>
            </a:rPr>
            <a:t>1999</a:t>
          </a:r>
          <a:endParaRPr lang="es-VE" sz="2500" b="1" kern="1200" dirty="0">
            <a:latin typeface="Arial" pitchFamily="34" charset="0"/>
            <a:cs typeface="Arial" pitchFamily="34" charset="0"/>
          </a:endParaRPr>
        </a:p>
      </dsp:txBody>
      <dsp:txXfrm>
        <a:off x="5471131" y="165098"/>
        <a:ext cx="863252" cy="575501"/>
      </dsp:txXfrm>
    </dsp:sp>
    <dsp:sp modelId="{CA27E7FA-3457-47FE-B35B-39F491769DC3}">
      <dsp:nvSpPr>
        <dsp:cNvPr id="0" name=""/>
        <dsp:cNvSpPr/>
      </dsp:nvSpPr>
      <dsp:spPr>
        <a:xfrm>
          <a:off x="6478258" y="165098"/>
          <a:ext cx="1438753" cy="575501"/>
        </a:xfrm>
        <a:prstGeom prst="chevron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VE" sz="2500" b="1" kern="1200" dirty="0" smtClean="0">
              <a:latin typeface="Arial" pitchFamily="34" charset="0"/>
              <a:cs typeface="Arial" pitchFamily="34" charset="0"/>
            </a:rPr>
            <a:t>2000</a:t>
          </a:r>
          <a:endParaRPr lang="es-VE" sz="2500" b="1" kern="1200" dirty="0">
            <a:latin typeface="Arial" pitchFamily="34" charset="0"/>
            <a:cs typeface="Arial" pitchFamily="34" charset="0"/>
          </a:endParaRPr>
        </a:p>
      </dsp:txBody>
      <dsp:txXfrm>
        <a:off x="6766009" y="165098"/>
        <a:ext cx="863252" cy="575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6CFC5-2A8A-4280-A490-5EE322A888B2}" type="datetimeFigureOut">
              <a:rPr lang="es-VE" smtClean="0"/>
              <a:t>14/2/2022</a:t>
            </a:fld>
            <a:endParaRPr lang="es-V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V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A6D25-A0F4-46B3-90A1-E416CCFB6C58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030288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A6D25-A0F4-46B3-90A1-E416CCFB6C58}" type="slidenum">
              <a:rPr lang="es-VE" smtClean="0"/>
              <a:t>4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870783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A6D25-A0F4-46B3-90A1-E416CCFB6C58}" type="slidenum">
              <a:rPr lang="es-VE" smtClean="0"/>
              <a:t>5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870783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78DBC0-905E-430F-A7E4-E2D89CB55694}" type="slidenum">
              <a:rPr lang="es-ES"/>
              <a:pPr/>
              <a:t>23</a:t>
            </a:fld>
            <a:endParaRPr lang="es-ES"/>
          </a:p>
        </p:txBody>
      </p:sp>
      <p:sp>
        <p:nvSpPr>
          <p:cNvPr id="22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5889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6E98-0A76-4845-8D15-9F52DD7F4155}" type="datetimeFigureOut">
              <a:rPr lang="es-VE" smtClean="0"/>
              <a:t>14/2/2022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BB15-A055-495C-9946-E278CA14467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1766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6E98-0A76-4845-8D15-9F52DD7F4155}" type="datetimeFigureOut">
              <a:rPr lang="es-VE" smtClean="0"/>
              <a:t>14/2/2022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BB15-A055-495C-9946-E278CA14467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289367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6E98-0A76-4845-8D15-9F52DD7F4155}" type="datetimeFigureOut">
              <a:rPr lang="es-VE" smtClean="0"/>
              <a:t>14/2/2022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BB15-A055-495C-9946-E278CA14467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99746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6E98-0A76-4845-8D15-9F52DD7F4155}" type="datetimeFigureOut">
              <a:rPr lang="es-VE" smtClean="0"/>
              <a:t>14/2/2022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BB15-A055-495C-9946-E278CA14467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89943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6E98-0A76-4845-8D15-9F52DD7F4155}" type="datetimeFigureOut">
              <a:rPr lang="es-VE" smtClean="0"/>
              <a:t>14/2/2022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BB15-A055-495C-9946-E278CA14467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251596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6E98-0A76-4845-8D15-9F52DD7F4155}" type="datetimeFigureOut">
              <a:rPr lang="es-VE" smtClean="0"/>
              <a:t>14/2/2022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BB15-A055-495C-9946-E278CA14467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61426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6E98-0A76-4845-8D15-9F52DD7F4155}" type="datetimeFigureOut">
              <a:rPr lang="es-VE" smtClean="0"/>
              <a:t>14/2/2022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BB15-A055-495C-9946-E278CA14467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763028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6E98-0A76-4845-8D15-9F52DD7F4155}" type="datetimeFigureOut">
              <a:rPr lang="es-VE" smtClean="0"/>
              <a:t>14/2/2022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BB15-A055-495C-9946-E278CA14467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058909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6E98-0A76-4845-8D15-9F52DD7F4155}" type="datetimeFigureOut">
              <a:rPr lang="es-VE" smtClean="0"/>
              <a:t>14/2/2022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BB15-A055-495C-9946-E278CA14467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218335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6E98-0A76-4845-8D15-9F52DD7F4155}" type="datetimeFigureOut">
              <a:rPr lang="es-VE" smtClean="0"/>
              <a:t>14/2/2022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BB15-A055-495C-9946-E278CA14467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19232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6E98-0A76-4845-8D15-9F52DD7F4155}" type="datetimeFigureOut">
              <a:rPr lang="es-VE" smtClean="0"/>
              <a:t>14/2/2022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6BB15-A055-495C-9946-E278CA14467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102920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544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86E98-0A76-4845-8D15-9F52DD7F4155}" type="datetimeFigureOut">
              <a:rPr lang="es-VE" smtClean="0"/>
              <a:t>14/2/2022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6BB15-A055-495C-9946-E278CA14467D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252627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3.wmf"/><Relationship Id="rId4" Type="http://schemas.openxmlformats.org/officeDocument/2006/relationships/oleObject" Target="../embeddings/Microsoft_Excel_97-2003_Worksheet1.xls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v-magazine-latam.com/2018/08/20/venezuela-fabrica-su-primera-celula-solar/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hyperlink" Target="https://irena.masdar.ac.ae/gallery/#tool/9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13" y="3705617"/>
            <a:ext cx="2091122" cy="28264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9816" y="1988840"/>
            <a:ext cx="7772400" cy="1470025"/>
          </a:xfrm>
        </p:spPr>
        <p:txBody>
          <a:bodyPr>
            <a:normAutofit/>
          </a:bodyPr>
          <a:lstStyle/>
          <a:p>
            <a:r>
              <a:rPr lang="es-VE" sz="4000" b="1" i="1" dirty="0" smtClean="0">
                <a:solidFill>
                  <a:srgbClr val="0000FF"/>
                </a:solidFill>
              </a:rPr>
              <a:t>Pasado – Presente y Futuro del Sector Eléctrico Venezolano</a:t>
            </a:r>
            <a:endParaRPr lang="es-VE" sz="4000" b="1" i="1" dirty="0">
              <a:solidFill>
                <a:srgbClr val="0000FF"/>
              </a:solidFill>
            </a:endParaRPr>
          </a:p>
        </p:txBody>
      </p:sp>
      <p:sp>
        <p:nvSpPr>
          <p:cNvPr id="4" name="AutoShape 2" descr="Convocatorias KAS - Diálogo Polít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/>
          </a:p>
        </p:txBody>
      </p:sp>
      <p:sp>
        <p:nvSpPr>
          <p:cNvPr id="5" name="AutoShape 4" descr="Convocatorias KAS - Diálogo Polític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/>
          </a:p>
        </p:txBody>
      </p:sp>
      <p:sp>
        <p:nvSpPr>
          <p:cNvPr id="7" name="AutoShape 8" descr="https://www.hhri.org/wp-content/uploads/2013/08/KAS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08017"/>
            <a:ext cx="2088232" cy="673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900807" y="369616"/>
            <a:ext cx="2591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000" b="1" dirty="0" smtClean="0"/>
              <a:t>ECONOMÍA</a:t>
            </a:r>
            <a:r>
              <a:rPr lang="es-VE" dirty="0" smtClean="0"/>
              <a:t> </a:t>
            </a:r>
            <a:r>
              <a:rPr lang="es-VE" sz="2000" b="1" dirty="0" smtClean="0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s-VE" dirty="0" smtClean="0"/>
              <a:t> </a:t>
            </a:r>
            <a:r>
              <a:rPr lang="es-VE" sz="2000" b="1" dirty="0" smtClean="0"/>
              <a:t>UCAB</a:t>
            </a:r>
            <a:endParaRPr lang="es-VE" sz="2000" b="1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35" y="169743"/>
            <a:ext cx="678557" cy="738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5868144" y="3562723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PONENTES:</a:t>
            </a:r>
          </a:p>
          <a:p>
            <a:r>
              <a:rPr lang="es-V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ING. NATALIO VALERY</a:t>
            </a:r>
          </a:p>
          <a:p>
            <a:r>
              <a:rPr lang="es-V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ING. RAFAEL SALAZAR</a:t>
            </a:r>
          </a:p>
          <a:p>
            <a:r>
              <a:rPr lang="es-VE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ING. JORGE </a:t>
            </a:r>
            <a:r>
              <a:rPr lang="es-V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NEVADO</a:t>
            </a:r>
            <a:endParaRPr lang="es-VE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660232" y="616270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 smtClean="0"/>
              <a:t>FEBRERO, 2022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81313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 smtClean="0"/>
              <a:t>Contenido</a:t>
            </a:r>
            <a:endParaRPr lang="es-VE" dirty="0"/>
          </a:p>
        </p:txBody>
      </p:sp>
      <p:sp>
        <p:nvSpPr>
          <p:cNvPr id="3" name="2 CuadroTexto"/>
          <p:cNvSpPr txBox="1"/>
          <p:nvPr/>
        </p:nvSpPr>
        <p:spPr>
          <a:xfrm>
            <a:off x="539552" y="1340768"/>
            <a:ext cx="8352928" cy="3946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06000"/>
              </a:lnSpc>
              <a:spcBef>
                <a:spcPts val="0"/>
              </a:spcBef>
              <a:spcAft>
                <a:spcPts val="544"/>
              </a:spcAft>
              <a:defRPr/>
            </a:pPr>
            <a:r>
              <a:rPr lang="es-VE" dirty="0" smtClean="0"/>
              <a:t>1.- Fuentes </a:t>
            </a:r>
            <a:r>
              <a:rPr lang="es-VE" dirty="0"/>
              <a:t>de Energía Primarias de mayor Uso.</a:t>
            </a:r>
          </a:p>
          <a:p>
            <a:pPr algn="just" fontAlgn="auto">
              <a:lnSpc>
                <a:spcPct val="106000"/>
              </a:lnSpc>
              <a:spcBef>
                <a:spcPts val="0"/>
              </a:spcBef>
              <a:spcAft>
                <a:spcPts val="544"/>
              </a:spcAft>
              <a:defRPr/>
            </a:pPr>
            <a:r>
              <a:rPr lang="es-VE" dirty="0"/>
              <a:t>2.- </a:t>
            </a:r>
            <a:r>
              <a:rPr lang="es-VE" dirty="0" smtClean="0"/>
              <a:t>Origen del Sistema Eléctrico Venezolano.</a:t>
            </a:r>
            <a:endParaRPr lang="es-VE" dirty="0"/>
          </a:p>
          <a:p>
            <a:pPr algn="just" fontAlgn="auto">
              <a:lnSpc>
                <a:spcPct val="106000"/>
              </a:lnSpc>
              <a:spcBef>
                <a:spcPts val="0"/>
              </a:spcBef>
              <a:spcAft>
                <a:spcPts val="544"/>
              </a:spcAft>
              <a:defRPr/>
            </a:pPr>
            <a:r>
              <a:rPr lang="es-VE" dirty="0"/>
              <a:t>3.- Actividades del Sector Eléctrico Nacional.</a:t>
            </a:r>
          </a:p>
          <a:p>
            <a:pPr algn="just" fontAlgn="auto">
              <a:lnSpc>
                <a:spcPct val="106000"/>
              </a:lnSpc>
              <a:spcBef>
                <a:spcPts val="0"/>
              </a:spcBef>
              <a:spcAft>
                <a:spcPts val="544"/>
              </a:spcAft>
              <a:defRPr/>
            </a:pPr>
            <a:r>
              <a:rPr lang="es-VE" dirty="0"/>
              <a:t>4.- Diseño del Sistema de Generación Venezolano.</a:t>
            </a:r>
          </a:p>
          <a:p>
            <a:pPr algn="just" fontAlgn="auto">
              <a:lnSpc>
                <a:spcPct val="106000"/>
              </a:lnSpc>
              <a:spcBef>
                <a:spcPts val="0"/>
              </a:spcBef>
              <a:spcAft>
                <a:spcPts val="544"/>
              </a:spcAft>
              <a:defRPr/>
            </a:pPr>
            <a:r>
              <a:rPr lang="es-VE" dirty="0"/>
              <a:t>5.- Parque de Generación del Sistema Eléctrico Venezolano.</a:t>
            </a:r>
          </a:p>
          <a:p>
            <a:pPr algn="just" fontAlgn="auto">
              <a:lnSpc>
                <a:spcPct val="106000"/>
              </a:lnSpc>
              <a:spcBef>
                <a:spcPts val="0"/>
              </a:spcBef>
              <a:spcAft>
                <a:spcPts val="544"/>
              </a:spcAft>
              <a:defRPr/>
            </a:pPr>
            <a:r>
              <a:rPr lang="es-VE" dirty="0" smtClean="0"/>
              <a:t>6</a:t>
            </a:r>
            <a:r>
              <a:rPr lang="es-VE" dirty="0"/>
              <a:t>.- Red </a:t>
            </a:r>
            <a:r>
              <a:rPr lang="es-VE" dirty="0" smtClean="0"/>
              <a:t>de </a:t>
            </a:r>
            <a:r>
              <a:rPr lang="es-VE" dirty="0"/>
              <a:t>Transmisión </a:t>
            </a:r>
            <a:r>
              <a:rPr lang="es-VE" dirty="0" smtClean="0"/>
              <a:t>Interconectado y troncal del </a:t>
            </a:r>
            <a:r>
              <a:rPr lang="es-VE" dirty="0"/>
              <a:t>Sistema Eléctrico Nacional. </a:t>
            </a:r>
          </a:p>
          <a:p>
            <a:pPr algn="just" fontAlgn="auto">
              <a:lnSpc>
                <a:spcPct val="106000"/>
              </a:lnSpc>
              <a:spcBef>
                <a:spcPts val="0"/>
              </a:spcBef>
              <a:spcAft>
                <a:spcPts val="544"/>
              </a:spcAft>
              <a:defRPr/>
            </a:pPr>
            <a:r>
              <a:rPr lang="es-VE" dirty="0"/>
              <a:t>7.- Situación Estructural del Sistema de </a:t>
            </a:r>
            <a:r>
              <a:rPr lang="es-VE" dirty="0" smtClean="0"/>
              <a:t>Eléctrico.</a:t>
            </a:r>
            <a:endParaRPr lang="es-VE" dirty="0"/>
          </a:p>
          <a:p>
            <a:pPr algn="just" fontAlgn="auto">
              <a:lnSpc>
                <a:spcPct val="106000"/>
              </a:lnSpc>
              <a:spcBef>
                <a:spcPts val="0"/>
              </a:spcBef>
              <a:spcAft>
                <a:spcPts val="544"/>
              </a:spcAft>
              <a:defRPr/>
            </a:pPr>
            <a:r>
              <a:rPr lang="es-VE" dirty="0" smtClean="0"/>
              <a:t>8</a:t>
            </a:r>
            <a:r>
              <a:rPr lang="es-VE" dirty="0"/>
              <a:t>.- ¿Qué debemos hacer?</a:t>
            </a:r>
            <a:endParaRPr lang="es-ES" dirty="0"/>
          </a:p>
          <a:p>
            <a:pPr algn="just" fontAlgn="auto">
              <a:lnSpc>
                <a:spcPct val="106000"/>
              </a:lnSpc>
              <a:spcBef>
                <a:spcPts val="0"/>
              </a:spcBef>
              <a:spcAft>
                <a:spcPts val="544"/>
              </a:spcAft>
              <a:defRPr/>
            </a:pPr>
            <a:r>
              <a:rPr lang="es-VE" dirty="0" smtClean="0"/>
              <a:t>9</a:t>
            </a:r>
            <a:r>
              <a:rPr lang="es-VE" dirty="0"/>
              <a:t>.- Recomendaciones para salir de la </a:t>
            </a:r>
            <a:r>
              <a:rPr lang="es-VE" dirty="0">
                <a:solidFill>
                  <a:srgbClr val="FF0000"/>
                </a:solidFill>
              </a:rPr>
              <a:t>Crisis</a:t>
            </a:r>
            <a:r>
              <a:rPr lang="es-VE" dirty="0"/>
              <a:t> Eléctrica Nacional.</a:t>
            </a:r>
          </a:p>
          <a:p>
            <a:pPr algn="just" fontAlgn="auto">
              <a:lnSpc>
                <a:spcPct val="106000"/>
              </a:lnSpc>
              <a:spcBef>
                <a:spcPts val="0"/>
              </a:spcBef>
              <a:spcAft>
                <a:spcPts val="544"/>
              </a:spcAft>
              <a:defRPr/>
            </a:pPr>
            <a:r>
              <a:rPr lang="es-MX" dirty="0" smtClean="0"/>
              <a:t>10</a:t>
            </a:r>
            <a:r>
              <a:rPr lang="es-MX" dirty="0"/>
              <a:t>.- </a:t>
            </a:r>
            <a:r>
              <a:rPr lang="es-VE" dirty="0"/>
              <a:t>Condiciones previas para salir de la </a:t>
            </a:r>
            <a:r>
              <a:rPr lang="es-VE" dirty="0">
                <a:solidFill>
                  <a:srgbClr val="FF0000"/>
                </a:solidFill>
              </a:rPr>
              <a:t>Crisis</a:t>
            </a:r>
            <a:r>
              <a:rPr lang="es-VE" dirty="0"/>
              <a:t> Eléctrica Nacional.</a:t>
            </a:r>
            <a:endParaRPr lang="es-ES" dirty="0"/>
          </a:p>
          <a:p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79166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8" name="1037 Grupo"/>
          <p:cNvGrpSpPr/>
          <p:nvPr/>
        </p:nvGrpSpPr>
        <p:grpSpPr>
          <a:xfrm>
            <a:off x="626074" y="5636350"/>
            <a:ext cx="1447835" cy="262927"/>
            <a:chOff x="1215491" y="5068015"/>
            <a:chExt cx="1544681" cy="263658"/>
          </a:xfrm>
        </p:grpSpPr>
        <p:sp>
          <p:nvSpPr>
            <p:cNvPr id="13" name="12 Rectángulo redondeado"/>
            <p:cNvSpPr/>
            <p:nvPr/>
          </p:nvSpPr>
          <p:spPr>
            <a:xfrm>
              <a:off x="1215491" y="5068015"/>
              <a:ext cx="872219" cy="263658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s-ES" sz="1600" b="1" dirty="0">
                  <a:solidFill>
                    <a:sysClr val="windowText" lastClr="000000"/>
                  </a:solidFill>
                </a:rPr>
                <a:t>EOLICA</a:t>
              </a:r>
            </a:p>
          </p:txBody>
        </p:sp>
        <p:cxnSp>
          <p:nvCxnSpPr>
            <p:cNvPr id="28" name="27 Conector recto de flecha"/>
            <p:cNvCxnSpPr/>
            <p:nvPr/>
          </p:nvCxnSpPr>
          <p:spPr>
            <a:xfrm>
              <a:off x="2176739" y="5199844"/>
              <a:ext cx="58343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0" name="1039 Grupo"/>
          <p:cNvGrpSpPr/>
          <p:nvPr/>
        </p:nvGrpSpPr>
        <p:grpSpPr>
          <a:xfrm>
            <a:off x="202015" y="5935807"/>
            <a:ext cx="1881172" cy="533375"/>
            <a:chOff x="268862" y="5353422"/>
            <a:chExt cx="2503657" cy="533375"/>
          </a:xfrm>
        </p:grpSpPr>
        <p:sp>
          <p:nvSpPr>
            <p:cNvPr id="14" name="13 Rectángulo redondeado"/>
            <p:cNvSpPr/>
            <p:nvPr/>
          </p:nvSpPr>
          <p:spPr>
            <a:xfrm>
              <a:off x="268862" y="5353422"/>
              <a:ext cx="1790928" cy="53337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s-ES" sz="1600" dirty="0">
                  <a:solidFill>
                    <a:sysClr val="windowText" lastClr="000000"/>
                  </a:solidFill>
                </a:rPr>
                <a:t>ENERGÍA</a:t>
              </a:r>
              <a:r>
                <a:rPr lang="es-ES" sz="1600" b="1" dirty="0">
                  <a:solidFill>
                    <a:sysClr val="windowText" lastClr="000000"/>
                  </a:solidFill>
                </a:rPr>
                <a:t> </a:t>
              </a:r>
              <a:r>
                <a:rPr lang="es-ES" sz="1600" dirty="0">
                  <a:solidFill>
                    <a:sysClr val="windowText" lastClr="000000"/>
                  </a:solidFill>
                </a:rPr>
                <a:t>HIDRÁULICA</a:t>
              </a:r>
            </a:p>
          </p:txBody>
        </p:sp>
        <p:cxnSp>
          <p:nvCxnSpPr>
            <p:cNvPr id="29" name="28 Conector recto de flecha"/>
            <p:cNvCxnSpPr/>
            <p:nvPr/>
          </p:nvCxnSpPr>
          <p:spPr>
            <a:xfrm>
              <a:off x="2176739" y="5620110"/>
              <a:ext cx="59578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1" name="1030 Grupo"/>
          <p:cNvGrpSpPr/>
          <p:nvPr/>
        </p:nvGrpSpPr>
        <p:grpSpPr>
          <a:xfrm>
            <a:off x="395536" y="4160095"/>
            <a:ext cx="1767114" cy="296585"/>
            <a:chOff x="1007492" y="3587656"/>
            <a:chExt cx="1870784" cy="297409"/>
          </a:xfrm>
        </p:grpSpPr>
        <p:sp>
          <p:nvSpPr>
            <p:cNvPr id="11" name="10 Rectángulo redondeado"/>
            <p:cNvSpPr/>
            <p:nvPr/>
          </p:nvSpPr>
          <p:spPr>
            <a:xfrm>
              <a:off x="1007492" y="3587656"/>
              <a:ext cx="1275004" cy="29740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1600" dirty="0">
                  <a:solidFill>
                    <a:sysClr val="windowText" lastClr="000000"/>
                  </a:solidFill>
                </a:rPr>
                <a:t>NUCLEAR</a:t>
              </a:r>
            </a:p>
          </p:txBody>
        </p:sp>
        <p:cxnSp>
          <p:nvCxnSpPr>
            <p:cNvPr id="48" name="47 Conector recto de flecha"/>
            <p:cNvCxnSpPr/>
            <p:nvPr/>
          </p:nvCxnSpPr>
          <p:spPr>
            <a:xfrm>
              <a:off x="2118553" y="3736360"/>
              <a:ext cx="75972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076" name="1075 Grupo"/>
          <p:cNvGrpSpPr/>
          <p:nvPr/>
        </p:nvGrpSpPr>
        <p:grpSpPr>
          <a:xfrm>
            <a:off x="4192312" y="4115596"/>
            <a:ext cx="1577991" cy="2482334"/>
            <a:chOff x="5579559" y="3543036"/>
            <a:chExt cx="2100152" cy="248923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9559" y="3543036"/>
              <a:ext cx="2100152" cy="200363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71" name="70 CuadroTexto"/>
            <p:cNvSpPr txBox="1"/>
            <p:nvPr/>
          </p:nvSpPr>
          <p:spPr>
            <a:xfrm>
              <a:off x="5797542" y="5507593"/>
              <a:ext cx="1801178" cy="524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/>
                <a:t>SISTEMA TRANSMISION</a:t>
              </a:r>
            </a:p>
          </p:txBody>
        </p:sp>
      </p:grpSp>
      <p:sp>
        <p:nvSpPr>
          <p:cNvPr id="83" name="82 CuadroTexto"/>
          <p:cNvSpPr txBox="1"/>
          <p:nvPr/>
        </p:nvSpPr>
        <p:spPr>
          <a:xfrm rot="16200000">
            <a:off x="7866254" y="1962717"/>
            <a:ext cx="1333505" cy="339126"/>
          </a:xfrm>
          <a:prstGeom prst="rect">
            <a:avLst/>
          </a:prstGeom>
          <a:noFill/>
        </p:spPr>
        <p:txBody>
          <a:bodyPr wrap="square" lIns="92007" tIns="46003" rIns="92007" bIns="46003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B0F0"/>
                </a:solidFill>
              </a:rPr>
              <a:t>TRANSPORTE</a:t>
            </a:r>
          </a:p>
        </p:txBody>
      </p:sp>
      <p:grpSp>
        <p:nvGrpSpPr>
          <p:cNvPr id="1075" name="1074 Grupo"/>
          <p:cNvGrpSpPr/>
          <p:nvPr/>
        </p:nvGrpSpPr>
        <p:grpSpPr>
          <a:xfrm>
            <a:off x="6044480" y="4136088"/>
            <a:ext cx="1594431" cy="2461845"/>
            <a:chOff x="8044610" y="3563583"/>
            <a:chExt cx="2122032" cy="2468684"/>
          </a:xfrm>
        </p:grpSpPr>
        <p:pic>
          <p:nvPicPr>
            <p:cNvPr id="72" name="Imagen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44610" y="3563583"/>
              <a:ext cx="1980672" cy="20408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84" name="83 CuadroTexto"/>
            <p:cNvSpPr txBox="1"/>
            <p:nvPr/>
          </p:nvSpPr>
          <p:spPr>
            <a:xfrm>
              <a:off x="8339502" y="5507593"/>
              <a:ext cx="1827140" cy="524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/>
                <a:t>REDES DE DISTRIBUCION</a:t>
              </a:r>
            </a:p>
          </p:txBody>
        </p:sp>
      </p:grpSp>
      <p:sp>
        <p:nvSpPr>
          <p:cNvPr id="85" name="84 CuadroTexto"/>
          <p:cNvSpPr txBox="1"/>
          <p:nvPr/>
        </p:nvSpPr>
        <p:spPr>
          <a:xfrm rot="16200000">
            <a:off x="7616964" y="3062899"/>
            <a:ext cx="1832092" cy="831568"/>
          </a:xfrm>
          <a:prstGeom prst="rect">
            <a:avLst/>
          </a:prstGeom>
          <a:noFill/>
        </p:spPr>
        <p:txBody>
          <a:bodyPr wrap="square" lIns="92007" tIns="46003" rIns="92007" bIns="46003" rtlCol="0">
            <a:spAutoFit/>
          </a:bodyPr>
          <a:lstStyle/>
          <a:p>
            <a:pPr algn="ctr"/>
            <a:r>
              <a:rPr lang="es-ES" sz="1600" b="1" dirty="0">
                <a:solidFill>
                  <a:srgbClr val="92D050"/>
                </a:solidFill>
              </a:rPr>
              <a:t>INDUSTRIA PESADA Y </a:t>
            </a:r>
          </a:p>
          <a:p>
            <a:pPr algn="ctr"/>
            <a:r>
              <a:rPr lang="es-ES" sz="1600" b="1" dirty="0">
                <a:solidFill>
                  <a:srgbClr val="92D050"/>
                </a:solidFill>
              </a:rPr>
              <a:t>LIVIANA</a:t>
            </a:r>
          </a:p>
        </p:txBody>
      </p:sp>
      <p:sp>
        <p:nvSpPr>
          <p:cNvPr id="86" name="85 CuadroTexto"/>
          <p:cNvSpPr txBox="1"/>
          <p:nvPr/>
        </p:nvSpPr>
        <p:spPr>
          <a:xfrm rot="16200000">
            <a:off x="7517201" y="5277754"/>
            <a:ext cx="2031613" cy="831568"/>
          </a:xfrm>
          <a:prstGeom prst="rect">
            <a:avLst/>
          </a:prstGeom>
          <a:noFill/>
        </p:spPr>
        <p:txBody>
          <a:bodyPr wrap="square" lIns="92007" tIns="46003" rIns="92007" bIns="46003" rtlCol="0">
            <a:spAutoFit/>
          </a:bodyPr>
          <a:lstStyle/>
          <a:p>
            <a:pPr algn="ctr"/>
            <a:r>
              <a:rPr lang="es-ES" sz="1600" b="1" dirty="0">
                <a:solidFill>
                  <a:srgbClr val="7030A0"/>
                </a:solidFill>
              </a:rPr>
              <a:t>RESIDENCIAL, COMERCIAL </a:t>
            </a:r>
          </a:p>
          <a:p>
            <a:pPr algn="ctr"/>
            <a:r>
              <a:rPr lang="es-ES" sz="1600" b="1" dirty="0">
                <a:solidFill>
                  <a:srgbClr val="7030A0"/>
                </a:solidFill>
              </a:rPr>
              <a:t>Y RURAL</a:t>
            </a:r>
          </a:p>
        </p:txBody>
      </p:sp>
      <p:grpSp>
        <p:nvGrpSpPr>
          <p:cNvPr id="1085" name="1084 Grupo"/>
          <p:cNvGrpSpPr/>
          <p:nvPr/>
        </p:nvGrpSpPr>
        <p:grpSpPr>
          <a:xfrm>
            <a:off x="6826793" y="2503531"/>
            <a:ext cx="1341775" cy="3545982"/>
            <a:chOff x="9085794" y="1926494"/>
            <a:chExt cx="1785773" cy="3555832"/>
          </a:xfrm>
        </p:grpSpPr>
        <p:cxnSp>
          <p:nvCxnSpPr>
            <p:cNvPr id="89" name="88 Conector recto de flecha"/>
            <p:cNvCxnSpPr/>
            <p:nvPr/>
          </p:nvCxnSpPr>
          <p:spPr>
            <a:xfrm>
              <a:off x="10357907" y="5482326"/>
              <a:ext cx="388493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" name="1036 Conector recto"/>
            <p:cNvCxnSpPr/>
            <p:nvPr/>
          </p:nvCxnSpPr>
          <p:spPr>
            <a:xfrm flipV="1">
              <a:off x="10357907" y="1926494"/>
              <a:ext cx="0" cy="355583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1038 Conector recto de flecha"/>
            <p:cNvCxnSpPr/>
            <p:nvPr/>
          </p:nvCxnSpPr>
          <p:spPr>
            <a:xfrm>
              <a:off x="10357910" y="1926495"/>
              <a:ext cx="496388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114 Conector recto de flecha"/>
            <p:cNvCxnSpPr/>
            <p:nvPr/>
          </p:nvCxnSpPr>
          <p:spPr>
            <a:xfrm>
              <a:off x="9085794" y="3348826"/>
              <a:ext cx="1785773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47" name="1046 Conector recto de flecha"/>
          <p:cNvCxnSpPr/>
          <p:nvPr/>
        </p:nvCxnSpPr>
        <p:spPr>
          <a:xfrm flipV="1">
            <a:off x="6826791" y="2799030"/>
            <a:ext cx="16447" cy="1316566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2" name="1051 Conector recto de flecha"/>
          <p:cNvCxnSpPr/>
          <p:nvPr/>
        </p:nvCxnSpPr>
        <p:spPr>
          <a:xfrm>
            <a:off x="4945836" y="3626425"/>
            <a:ext cx="3189059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5" name="1054 Conector recto"/>
          <p:cNvCxnSpPr/>
          <p:nvPr/>
        </p:nvCxnSpPr>
        <p:spPr>
          <a:xfrm>
            <a:off x="4945833" y="3626431"/>
            <a:ext cx="0" cy="4891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Rectángulo"/>
          <p:cNvSpPr/>
          <p:nvPr/>
        </p:nvSpPr>
        <p:spPr>
          <a:xfrm>
            <a:off x="1542140" y="197618"/>
            <a:ext cx="6325439" cy="4622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lIns="92007" tIns="46003" rIns="92007" bIns="46003">
            <a:spAutoFit/>
          </a:bodyPr>
          <a:lstStyle/>
          <a:p>
            <a:pPr lvl="0" algn="ctr"/>
            <a:r>
              <a:rPr lang="es-ES" sz="2400" b="1" i="1" dirty="0" smtClean="0"/>
              <a:t>FUENTES DE ENERGÍA PRIMARIA DE MAYOR USO</a:t>
            </a:r>
            <a:endParaRPr lang="es-ES" sz="2400" b="1" i="1" dirty="0"/>
          </a:p>
        </p:txBody>
      </p:sp>
      <p:grpSp>
        <p:nvGrpSpPr>
          <p:cNvPr id="1084" name="1083 Grupo"/>
          <p:cNvGrpSpPr/>
          <p:nvPr/>
        </p:nvGrpSpPr>
        <p:grpSpPr>
          <a:xfrm>
            <a:off x="3660415" y="2056289"/>
            <a:ext cx="4476803" cy="3402230"/>
            <a:chOff x="4871655" y="1478009"/>
            <a:chExt cx="5958189" cy="3411680"/>
          </a:xfrm>
        </p:grpSpPr>
        <p:cxnSp>
          <p:nvCxnSpPr>
            <p:cNvPr id="1024" name="1023 Conector recto de flecha"/>
            <p:cNvCxnSpPr/>
            <p:nvPr/>
          </p:nvCxnSpPr>
          <p:spPr>
            <a:xfrm>
              <a:off x="10166644" y="4884402"/>
              <a:ext cx="60867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94 Conector recto"/>
            <p:cNvCxnSpPr/>
            <p:nvPr/>
          </p:nvCxnSpPr>
          <p:spPr>
            <a:xfrm>
              <a:off x="10180932" y="1718355"/>
              <a:ext cx="0" cy="317133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122 Conector recto de flecha"/>
            <p:cNvCxnSpPr/>
            <p:nvPr/>
          </p:nvCxnSpPr>
          <p:spPr>
            <a:xfrm>
              <a:off x="10180933" y="2519135"/>
              <a:ext cx="61875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77 Conector recto de flecha"/>
            <p:cNvCxnSpPr/>
            <p:nvPr/>
          </p:nvCxnSpPr>
          <p:spPr>
            <a:xfrm flipV="1">
              <a:off x="4871655" y="1703899"/>
              <a:ext cx="5958189" cy="1445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61 Proceso alternativo"/>
            <p:cNvSpPr/>
            <p:nvPr/>
          </p:nvSpPr>
          <p:spPr>
            <a:xfrm>
              <a:off x="5579559" y="1478009"/>
              <a:ext cx="3680527" cy="710096"/>
            </a:xfrm>
            <a:prstGeom prst="flowChartAlternateProcess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VE"/>
            </a:p>
          </p:txBody>
        </p:sp>
        <p:sp>
          <p:nvSpPr>
            <p:cNvPr id="26" name="25 Rectángulo"/>
            <p:cNvSpPr/>
            <p:nvPr/>
          </p:nvSpPr>
          <p:spPr>
            <a:xfrm>
              <a:off x="5683766" y="1566317"/>
              <a:ext cx="3531106" cy="740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1400" b="1" dirty="0"/>
                <a:t>A los oleoductos y centros de distribución hidrocarburos líquidos</a:t>
              </a:r>
            </a:p>
          </p:txBody>
        </p:sp>
      </p:grpSp>
      <p:grpSp>
        <p:nvGrpSpPr>
          <p:cNvPr id="127" name="126 Grupo"/>
          <p:cNvGrpSpPr/>
          <p:nvPr/>
        </p:nvGrpSpPr>
        <p:grpSpPr>
          <a:xfrm>
            <a:off x="2197697" y="3390028"/>
            <a:ext cx="1494022" cy="1477491"/>
            <a:chOff x="2924921" y="2815452"/>
            <a:chExt cx="1988398" cy="1481596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4119" y="2934469"/>
              <a:ext cx="1819030" cy="1258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15 Rectángulo redondeado"/>
            <p:cNvSpPr/>
            <p:nvPr/>
          </p:nvSpPr>
          <p:spPr>
            <a:xfrm>
              <a:off x="2924921" y="2815452"/>
              <a:ext cx="1988398" cy="1481596"/>
            </a:xfrm>
            <a:prstGeom prst="round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 sz="600" b="1" dirty="0"/>
            </a:p>
          </p:txBody>
        </p:sp>
        <p:sp>
          <p:nvSpPr>
            <p:cNvPr id="31" name="30 Rectángulo"/>
            <p:cNvSpPr/>
            <p:nvPr/>
          </p:nvSpPr>
          <p:spPr>
            <a:xfrm>
              <a:off x="3024119" y="3052508"/>
              <a:ext cx="1399935" cy="4629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800" b="1" dirty="0"/>
                <a:t>PLANTAS TERMOELECTRICAS A GAS Y DE VAPOR</a:t>
              </a:r>
            </a:p>
          </p:txBody>
        </p:sp>
      </p:grpSp>
      <p:grpSp>
        <p:nvGrpSpPr>
          <p:cNvPr id="1025" name="1024 Grupo"/>
          <p:cNvGrpSpPr/>
          <p:nvPr/>
        </p:nvGrpSpPr>
        <p:grpSpPr>
          <a:xfrm>
            <a:off x="2197698" y="5044817"/>
            <a:ext cx="1462718" cy="1534324"/>
            <a:chOff x="2924921" y="4474839"/>
            <a:chExt cx="1946735" cy="1538586"/>
          </a:xfrm>
        </p:grpSpPr>
        <p:sp>
          <p:nvSpPr>
            <p:cNvPr id="17" name="16 Rectángulo redondeado"/>
            <p:cNvSpPr/>
            <p:nvPr/>
          </p:nvSpPr>
          <p:spPr>
            <a:xfrm>
              <a:off x="2924921" y="4474839"/>
              <a:ext cx="1946735" cy="1538586"/>
            </a:xfrm>
            <a:prstGeom prst="roundRect">
              <a:avLst/>
            </a:prstGeom>
            <a:ln w="381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 sz="1600" b="1" dirty="0"/>
            </a:p>
          </p:txBody>
        </p:sp>
        <p:sp>
          <p:nvSpPr>
            <p:cNvPr id="33" name="32 Rectángulo"/>
            <p:cNvSpPr/>
            <p:nvPr/>
          </p:nvSpPr>
          <p:spPr>
            <a:xfrm>
              <a:off x="2996621" y="4633806"/>
              <a:ext cx="1846528" cy="3421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s-ES" sz="800" b="1" dirty="0">
                  <a:solidFill>
                    <a:prstClr val="black"/>
                  </a:solidFill>
                </a:rPr>
                <a:t>ENERGÍA RENOVABLES Y PLANTAS HIDROELÉCTRICAS </a:t>
              </a:r>
            </a:p>
          </p:txBody>
        </p:sp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8939" y="4968310"/>
              <a:ext cx="1618698" cy="90950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6" name="125 Grupo"/>
          <p:cNvGrpSpPr/>
          <p:nvPr/>
        </p:nvGrpSpPr>
        <p:grpSpPr>
          <a:xfrm>
            <a:off x="2162651" y="1912539"/>
            <a:ext cx="1497765" cy="1300194"/>
            <a:chOff x="2878276" y="1333856"/>
            <a:chExt cx="1993380" cy="1303805"/>
          </a:xfrm>
        </p:grpSpPr>
        <p:sp>
          <p:nvSpPr>
            <p:cNvPr id="15" name="14 Rectángulo redondeado"/>
            <p:cNvSpPr/>
            <p:nvPr/>
          </p:nvSpPr>
          <p:spPr>
            <a:xfrm>
              <a:off x="2924921" y="1333856"/>
              <a:ext cx="1946735" cy="1303805"/>
            </a:xfrm>
            <a:prstGeom prst="roundRect">
              <a:avLst/>
            </a:prstGeom>
            <a:ln w="3810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 sz="1600" b="1" dirty="0"/>
            </a:p>
          </p:txBody>
        </p:sp>
        <p:pic>
          <p:nvPicPr>
            <p:cNvPr id="6148" name="Picture 4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98"/>
            <a:stretch/>
          </p:blipFill>
          <p:spPr bwMode="auto">
            <a:xfrm>
              <a:off x="3339422" y="1572890"/>
              <a:ext cx="1089281" cy="10457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33 Rectángulo"/>
            <p:cNvSpPr/>
            <p:nvPr/>
          </p:nvSpPr>
          <p:spPr>
            <a:xfrm>
              <a:off x="2878276" y="1394493"/>
              <a:ext cx="1993379" cy="3421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s-ES" sz="800" b="1" dirty="0">
                  <a:solidFill>
                    <a:prstClr val="black"/>
                  </a:solidFill>
                </a:rPr>
                <a:t>PLANTAS PROCESADORAS DE GAS NATURAL &amp; REFINERIAS</a:t>
              </a:r>
            </a:p>
          </p:txBody>
        </p:sp>
      </p:grpSp>
      <p:grpSp>
        <p:nvGrpSpPr>
          <p:cNvPr id="1030" name="1029 Grupo"/>
          <p:cNvGrpSpPr/>
          <p:nvPr/>
        </p:nvGrpSpPr>
        <p:grpSpPr>
          <a:xfrm>
            <a:off x="107505" y="3804663"/>
            <a:ext cx="2045870" cy="397090"/>
            <a:chOff x="657476" y="3306215"/>
            <a:chExt cx="2208453" cy="276326"/>
          </a:xfrm>
        </p:grpSpPr>
        <p:sp>
          <p:nvSpPr>
            <p:cNvPr id="10" name="9 Rectángulo redondeado"/>
            <p:cNvSpPr/>
            <p:nvPr/>
          </p:nvSpPr>
          <p:spPr>
            <a:xfrm>
              <a:off x="657476" y="3306215"/>
              <a:ext cx="1469559" cy="276326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s-ES" sz="1600" dirty="0">
                  <a:solidFill>
                    <a:sysClr val="windowText" lastClr="000000"/>
                  </a:solidFill>
                </a:rPr>
                <a:t>GEOTERMICA</a:t>
              </a:r>
            </a:p>
          </p:txBody>
        </p:sp>
        <p:cxnSp>
          <p:nvCxnSpPr>
            <p:cNvPr id="97" name="96 Conector recto de flecha"/>
            <p:cNvCxnSpPr/>
            <p:nvPr/>
          </p:nvCxnSpPr>
          <p:spPr>
            <a:xfrm>
              <a:off x="2106206" y="3438525"/>
              <a:ext cx="75972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029" name="1028 Grupo"/>
          <p:cNvGrpSpPr/>
          <p:nvPr/>
        </p:nvGrpSpPr>
        <p:grpSpPr>
          <a:xfrm>
            <a:off x="539552" y="3613561"/>
            <a:ext cx="1623098" cy="266863"/>
            <a:chOff x="718089" y="3039604"/>
            <a:chExt cx="2160187" cy="267605"/>
          </a:xfrm>
        </p:grpSpPr>
        <p:sp>
          <p:nvSpPr>
            <p:cNvPr id="9" name="8 Rectángulo redondeado"/>
            <p:cNvSpPr/>
            <p:nvPr/>
          </p:nvSpPr>
          <p:spPr>
            <a:xfrm>
              <a:off x="718089" y="3039604"/>
              <a:ext cx="1275004" cy="26760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1600" dirty="0">
                  <a:solidFill>
                    <a:sysClr val="windowText" lastClr="000000"/>
                  </a:solidFill>
                </a:rPr>
                <a:t>CARBON</a:t>
              </a:r>
            </a:p>
          </p:txBody>
        </p:sp>
        <p:cxnSp>
          <p:nvCxnSpPr>
            <p:cNvPr id="99" name="98 Conector recto de flecha"/>
            <p:cNvCxnSpPr/>
            <p:nvPr/>
          </p:nvCxnSpPr>
          <p:spPr>
            <a:xfrm>
              <a:off x="2118553" y="3186198"/>
              <a:ext cx="75972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028" name="1027 Grupo"/>
          <p:cNvGrpSpPr/>
          <p:nvPr/>
        </p:nvGrpSpPr>
        <p:grpSpPr>
          <a:xfrm>
            <a:off x="323529" y="2458132"/>
            <a:ext cx="1837939" cy="651006"/>
            <a:chOff x="1115198" y="1866317"/>
            <a:chExt cx="1761506" cy="533375"/>
          </a:xfrm>
        </p:grpSpPr>
        <p:sp>
          <p:nvSpPr>
            <p:cNvPr id="8" name="7 Rectángulo redondeado"/>
            <p:cNvSpPr/>
            <p:nvPr/>
          </p:nvSpPr>
          <p:spPr>
            <a:xfrm>
              <a:off x="1115198" y="1866317"/>
              <a:ext cx="1275004" cy="53337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600" dirty="0">
                  <a:solidFill>
                    <a:sysClr val="windowText" lastClr="000000"/>
                  </a:solidFill>
                </a:rPr>
                <a:t>PETROLEO &amp; LIQUIDOS</a:t>
              </a:r>
            </a:p>
          </p:txBody>
        </p:sp>
        <p:cxnSp>
          <p:nvCxnSpPr>
            <p:cNvPr id="104" name="103 Conector recto de flecha"/>
            <p:cNvCxnSpPr/>
            <p:nvPr/>
          </p:nvCxnSpPr>
          <p:spPr>
            <a:xfrm flipV="1">
              <a:off x="2448800" y="2133005"/>
              <a:ext cx="427904" cy="1261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027" name="1026 Grupo"/>
          <p:cNvGrpSpPr/>
          <p:nvPr/>
        </p:nvGrpSpPr>
        <p:grpSpPr>
          <a:xfrm>
            <a:off x="395536" y="1798621"/>
            <a:ext cx="1733572" cy="611732"/>
            <a:chOff x="829162" y="1219621"/>
            <a:chExt cx="2004470" cy="533375"/>
          </a:xfrm>
        </p:grpSpPr>
        <p:sp>
          <p:nvSpPr>
            <p:cNvPr id="7" name="6 Rectángulo redondeado"/>
            <p:cNvSpPr/>
            <p:nvPr/>
          </p:nvSpPr>
          <p:spPr>
            <a:xfrm>
              <a:off x="829162" y="1219621"/>
              <a:ext cx="1275004" cy="533375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600" dirty="0">
                  <a:solidFill>
                    <a:sysClr val="windowText" lastClr="000000"/>
                  </a:solidFill>
                </a:rPr>
                <a:t>GAS NATURAL</a:t>
              </a:r>
            </a:p>
          </p:txBody>
        </p:sp>
        <p:cxnSp>
          <p:nvCxnSpPr>
            <p:cNvPr id="105" name="104 Conector recto de flecha"/>
            <p:cNvCxnSpPr/>
            <p:nvPr/>
          </p:nvCxnSpPr>
          <p:spPr>
            <a:xfrm>
              <a:off x="2073909" y="1566317"/>
              <a:ext cx="75972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121" name="120 Conector angular"/>
          <p:cNvCxnSpPr>
            <a:stCxn id="15" idx="3"/>
            <a:endCxn id="16" idx="3"/>
          </p:cNvCxnSpPr>
          <p:nvPr/>
        </p:nvCxnSpPr>
        <p:spPr>
          <a:xfrm>
            <a:off x="3660417" y="2562637"/>
            <a:ext cx="31305" cy="1566140"/>
          </a:xfrm>
          <a:prstGeom prst="bentConnector3">
            <a:avLst>
              <a:gd name="adj1" fmla="val 648688"/>
            </a:avLst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134 Conector recto de flecha"/>
          <p:cNvCxnSpPr/>
          <p:nvPr/>
        </p:nvCxnSpPr>
        <p:spPr>
          <a:xfrm>
            <a:off x="3739602" y="4308383"/>
            <a:ext cx="57083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6" name="135 Conector recto de flecha"/>
          <p:cNvCxnSpPr/>
          <p:nvPr/>
        </p:nvCxnSpPr>
        <p:spPr>
          <a:xfrm>
            <a:off x="3706736" y="5829512"/>
            <a:ext cx="57083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5" name="154 Conector recto de flecha"/>
          <p:cNvCxnSpPr/>
          <p:nvPr/>
        </p:nvCxnSpPr>
        <p:spPr>
          <a:xfrm flipV="1">
            <a:off x="5709450" y="4972561"/>
            <a:ext cx="335027" cy="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6" name="1085 Grupo"/>
          <p:cNvGrpSpPr/>
          <p:nvPr/>
        </p:nvGrpSpPr>
        <p:grpSpPr>
          <a:xfrm>
            <a:off x="251520" y="1954242"/>
            <a:ext cx="1911130" cy="1554472"/>
            <a:chOff x="829162" y="1375679"/>
            <a:chExt cx="2049114" cy="1558790"/>
          </a:xfrm>
        </p:grpSpPr>
        <p:grpSp>
          <p:nvGrpSpPr>
            <p:cNvPr id="1073" name="1072 Grupo"/>
            <p:cNvGrpSpPr/>
            <p:nvPr/>
          </p:nvGrpSpPr>
          <p:grpSpPr>
            <a:xfrm>
              <a:off x="829162" y="1375679"/>
              <a:ext cx="2049114" cy="1558790"/>
              <a:chOff x="829162" y="1375679"/>
              <a:chExt cx="2049114" cy="1558790"/>
            </a:xfrm>
          </p:grpSpPr>
          <p:cxnSp>
            <p:nvCxnSpPr>
              <p:cNvPr id="38" name="37 Conector recto de flecha"/>
              <p:cNvCxnSpPr/>
              <p:nvPr/>
            </p:nvCxnSpPr>
            <p:spPr>
              <a:xfrm>
                <a:off x="829162" y="2934469"/>
                <a:ext cx="2049114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107 Conector recto de flecha"/>
              <p:cNvCxnSpPr/>
              <p:nvPr/>
            </p:nvCxnSpPr>
            <p:spPr>
              <a:xfrm flipH="1" flipV="1">
                <a:off x="829162" y="1375679"/>
                <a:ext cx="2040" cy="155879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64" name="163 Conector recto de flecha"/>
            <p:cNvCxnSpPr/>
            <p:nvPr/>
          </p:nvCxnSpPr>
          <p:spPr>
            <a:xfrm>
              <a:off x="833242" y="1394494"/>
              <a:ext cx="29010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3" name="1082 Grupo"/>
          <p:cNvGrpSpPr/>
          <p:nvPr/>
        </p:nvGrpSpPr>
        <p:grpSpPr>
          <a:xfrm>
            <a:off x="1090857" y="1291570"/>
            <a:ext cx="7052050" cy="4422305"/>
            <a:chOff x="1468704" y="774229"/>
            <a:chExt cx="9385593" cy="4434589"/>
          </a:xfrm>
        </p:grpSpPr>
        <p:cxnSp>
          <p:nvCxnSpPr>
            <p:cNvPr id="98" name="97 Conector recto de flecha"/>
            <p:cNvCxnSpPr/>
            <p:nvPr/>
          </p:nvCxnSpPr>
          <p:spPr>
            <a:xfrm flipV="1">
              <a:off x="10003956" y="5180718"/>
              <a:ext cx="785649" cy="760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75 Conector recto de flecha"/>
            <p:cNvCxnSpPr/>
            <p:nvPr/>
          </p:nvCxnSpPr>
          <p:spPr>
            <a:xfrm>
              <a:off x="1468704" y="978272"/>
              <a:ext cx="9385593" cy="266690"/>
            </a:xfrm>
            <a:prstGeom prst="bentConnector3">
              <a:avLst>
                <a:gd name="adj1" fmla="val 60068"/>
              </a:avLst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92 Conector recto"/>
            <p:cNvCxnSpPr/>
            <p:nvPr/>
          </p:nvCxnSpPr>
          <p:spPr>
            <a:xfrm>
              <a:off x="10003956" y="1244960"/>
              <a:ext cx="0" cy="39638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124 Conector recto de flecha"/>
            <p:cNvCxnSpPr/>
            <p:nvPr/>
          </p:nvCxnSpPr>
          <p:spPr>
            <a:xfrm>
              <a:off x="10021743" y="2815452"/>
              <a:ext cx="80810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24 Proceso alternativo"/>
            <p:cNvSpPr/>
            <p:nvPr/>
          </p:nvSpPr>
          <p:spPr>
            <a:xfrm>
              <a:off x="5579559" y="774229"/>
              <a:ext cx="3680527" cy="397407"/>
            </a:xfrm>
            <a:prstGeom prst="flowChartAlternateProcess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VE"/>
            </a:p>
          </p:txBody>
        </p:sp>
        <p:sp>
          <p:nvSpPr>
            <p:cNvPr id="79" name="78 CuadroTexto"/>
            <p:cNvSpPr txBox="1"/>
            <p:nvPr/>
          </p:nvSpPr>
          <p:spPr>
            <a:xfrm>
              <a:off x="5638552" y="827640"/>
              <a:ext cx="3621534" cy="5863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b="1" dirty="0"/>
                <a:t>A las redes de distribución GAS </a:t>
              </a:r>
            </a:p>
          </p:txBody>
        </p:sp>
        <p:cxnSp>
          <p:nvCxnSpPr>
            <p:cNvPr id="173" name="172 Conector recto de flecha"/>
            <p:cNvCxnSpPr/>
            <p:nvPr/>
          </p:nvCxnSpPr>
          <p:spPr>
            <a:xfrm>
              <a:off x="1483331" y="963986"/>
              <a:ext cx="0" cy="24134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4" name="1073 Grupo"/>
          <p:cNvGrpSpPr/>
          <p:nvPr/>
        </p:nvGrpSpPr>
        <p:grpSpPr>
          <a:xfrm>
            <a:off x="539552" y="4652534"/>
            <a:ext cx="1613821" cy="918228"/>
            <a:chOff x="718090" y="4081463"/>
            <a:chExt cx="2147839" cy="920779"/>
          </a:xfrm>
        </p:grpSpPr>
        <p:grpSp>
          <p:nvGrpSpPr>
            <p:cNvPr id="1036" name="1035 Grupo"/>
            <p:cNvGrpSpPr/>
            <p:nvPr/>
          </p:nvGrpSpPr>
          <p:grpSpPr>
            <a:xfrm>
              <a:off x="718090" y="4081463"/>
              <a:ext cx="2147839" cy="920779"/>
              <a:chOff x="718090" y="4081463"/>
              <a:chExt cx="2147839" cy="920779"/>
            </a:xfrm>
          </p:grpSpPr>
          <p:sp>
            <p:nvSpPr>
              <p:cNvPr id="12" name="11 Rectángulo redondeado"/>
              <p:cNvSpPr/>
              <p:nvPr/>
            </p:nvSpPr>
            <p:spPr>
              <a:xfrm>
                <a:off x="718090" y="4735554"/>
                <a:ext cx="1275005" cy="26668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/>
                <a:r>
                  <a:rPr lang="es-ES" sz="1600" b="1" dirty="0">
                    <a:solidFill>
                      <a:sysClr val="windowText" lastClr="000000"/>
                    </a:solidFill>
                  </a:rPr>
                  <a:t>SOLAR</a:t>
                </a:r>
              </a:p>
            </p:txBody>
          </p:sp>
          <p:cxnSp>
            <p:nvCxnSpPr>
              <p:cNvPr id="24" name="23 Conector recto de flecha"/>
              <p:cNvCxnSpPr/>
              <p:nvPr/>
            </p:nvCxnSpPr>
            <p:spPr>
              <a:xfrm>
                <a:off x="2207582" y="4868898"/>
                <a:ext cx="564937" cy="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179 Conector recto de flecha"/>
              <p:cNvCxnSpPr/>
              <p:nvPr/>
            </p:nvCxnSpPr>
            <p:spPr>
              <a:xfrm>
                <a:off x="2433638" y="4081463"/>
                <a:ext cx="432291" cy="513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9" name="178 Conector recto de flecha"/>
            <p:cNvCxnSpPr/>
            <p:nvPr/>
          </p:nvCxnSpPr>
          <p:spPr>
            <a:xfrm>
              <a:off x="2453770" y="4086597"/>
              <a:ext cx="0" cy="78230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602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30 Pentágono"/>
          <p:cNvSpPr/>
          <p:nvPr/>
        </p:nvSpPr>
        <p:spPr>
          <a:xfrm rot="16200000">
            <a:off x="-2424495" y="3012291"/>
            <a:ext cx="5431603" cy="360363"/>
          </a:xfrm>
          <a:prstGeom prst="homePlat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VE" dirty="0" smtClean="0">
                <a:latin typeface="Arial Black" pitchFamily="34" charset="0"/>
              </a:rPr>
              <a:t>PASADO DEL SISTEMA ELECTRICO</a:t>
            </a:r>
            <a:endParaRPr lang="en-US" dirty="0">
              <a:latin typeface="Arial Black" pitchFamily="34" charset="0"/>
            </a:endParaRPr>
          </a:p>
        </p:txBody>
      </p:sp>
      <p:graphicFrame>
        <p:nvGraphicFramePr>
          <p:cNvPr id="38" name="37 Diagrama"/>
          <p:cNvGraphicFramePr/>
          <p:nvPr>
            <p:extLst>
              <p:ext uri="{D42A27DB-BD31-4B8C-83A1-F6EECF244321}">
                <p14:modId xmlns:p14="http://schemas.microsoft.com/office/powerpoint/2010/main" val="2238311102"/>
              </p:ext>
            </p:extLst>
          </p:nvPr>
        </p:nvGraphicFramePr>
        <p:xfrm>
          <a:off x="899592" y="5908274"/>
          <a:ext cx="7920880" cy="833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9" name="1 Título"/>
          <p:cNvSpPr txBox="1">
            <a:spLocks/>
          </p:cNvSpPr>
          <p:nvPr/>
        </p:nvSpPr>
        <p:spPr>
          <a:xfrm>
            <a:off x="1691680" y="188640"/>
            <a:ext cx="6120680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2400" b="1" i="1" dirty="0" smtClean="0"/>
              <a:t>ORIGEN DEL SISTEMA ELÉCTRICO VENEZOLANO</a:t>
            </a:r>
            <a:endParaRPr lang="es-VE" sz="2400" b="1" i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1056624" y="786001"/>
            <a:ext cx="736143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VE" b="1" i="1" dirty="0"/>
              <a:t>Desde finales del siglo XIX, se constituyeron las primeras empresas de energía eléctrica, la mayoría de ellas de carácter privado. 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39552" y="1791980"/>
            <a:ext cx="10801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es-VE" sz="1200" dirty="0"/>
              <a:t>1873: Con los antecedentes del telégrafo y el teléfono quedaron sentadas las bases para la llegada de la luz eléctrica. Caracas, en lo particular, conoció el fenómeno en ocasión del onomástico del Padre de la </a:t>
            </a:r>
            <a:r>
              <a:rPr lang="es-VE" sz="1200" dirty="0" smtClean="0"/>
              <a:t>Patria</a:t>
            </a:r>
            <a:endParaRPr lang="es-VE" sz="1200" dirty="0"/>
          </a:p>
        </p:txBody>
      </p:sp>
      <p:sp>
        <p:nvSpPr>
          <p:cNvPr id="4" name="3 CuadroTexto"/>
          <p:cNvSpPr txBox="1"/>
          <p:nvPr/>
        </p:nvSpPr>
        <p:spPr>
          <a:xfrm>
            <a:off x="1619672" y="1844824"/>
            <a:ext cx="10801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es-VE" sz="1200" dirty="0"/>
              <a:t>1886: La municipalidad de Puerto Cabello firma el primer contrato de suministro eléctrico.</a:t>
            </a:r>
          </a:p>
          <a:p>
            <a:pPr algn="ctr">
              <a:buFont typeface="Wingdings" pitchFamily="2" charset="2"/>
              <a:buChar char="ü"/>
            </a:pPr>
            <a:r>
              <a:rPr lang="es-VE" sz="1200" dirty="0"/>
              <a:t>1888: Maracaibo se convierte en la primera ciudad de Venezuela y la segunda de Sur América en tener un suministro eléctrico regular y continuado</a:t>
            </a:r>
            <a:r>
              <a:rPr lang="es-VE" sz="1200" dirty="0" smtClean="0"/>
              <a:t>.</a:t>
            </a:r>
            <a:endParaRPr lang="es-VE" sz="1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2771800" y="1865878"/>
            <a:ext cx="7920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1200" dirty="0"/>
              <a:t>1889: El sistema eléctrico de Valencia comienza a operar.</a:t>
            </a:r>
          </a:p>
          <a:p>
            <a:pPr algn="ctr"/>
            <a:endParaRPr lang="es-VE" sz="1200" dirty="0"/>
          </a:p>
        </p:txBody>
      </p:sp>
      <p:sp>
        <p:nvSpPr>
          <p:cNvPr id="6" name="5 Rectángulo"/>
          <p:cNvSpPr/>
          <p:nvPr/>
        </p:nvSpPr>
        <p:spPr>
          <a:xfrm>
            <a:off x="2627784" y="3212456"/>
            <a:ext cx="10081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es-VE" sz="1200" dirty="0"/>
              <a:t>1894: Comenzó a prestarse el servicio en </a:t>
            </a:r>
            <a:r>
              <a:rPr lang="es-VE" sz="1200" dirty="0" smtClean="0"/>
              <a:t>Barquisimeto </a:t>
            </a:r>
            <a:r>
              <a:rPr lang="es-VE" sz="1200" dirty="0"/>
              <a:t>inició el servicio de  alumbrado público eléctrico en el centro de la ciudad, 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563888" y="1753646"/>
            <a:ext cx="129614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es-VE" sz="1200" dirty="0"/>
              <a:t>1897: Se inaugura la planta hidroeléctrica de El Encantado que construyó el  Ingeniero Ricardo Zuloaga, La cuidad de Caracas fue iluminada, por la segunda central Hidroeléctrica de América y una de las primeras del mundo.</a:t>
            </a:r>
          </a:p>
          <a:p>
            <a:pPr algn="ctr">
              <a:buFont typeface="Wingdings" pitchFamily="2" charset="2"/>
              <a:buChar char="ü"/>
            </a:pPr>
            <a:r>
              <a:rPr lang="es-VE" sz="1200" dirty="0"/>
              <a:t>1933: Entran en funcionamiento las plantas hidroeléctricas de Mamo, </a:t>
            </a:r>
            <a:r>
              <a:rPr lang="es-VE" sz="1200" dirty="0" err="1"/>
              <a:t>Caoma</a:t>
            </a:r>
            <a:r>
              <a:rPr lang="es-VE" sz="1200" dirty="0"/>
              <a:t> y Carapa, </a:t>
            </a:r>
          </a:p>
        </p:txBody>
      </p:sp>
      <p:sp>
        <p:nvSpPr>
          <p:cNvPr id="8" name="7 Rectángulo"/>
          <p:cNvSpPr/>
          <p:nvPr/>
        </p:nvSpPr>
        <p:spPr>
          <a:xfrm>
            <a:off x="8234306" y="1812360"/>
            <a:ext cx="90498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es-VE" sz="1200" dirty="0"/>
              <a:t>1950: Se inicia el Plan Nacional de Electrificación, el cual contempla la adquisición por parte de la Compañía Venezolana de Fomento.</a:t>
            </a:r>
          </a:p>
        </p:txBody>
      </p:sp>
      <p:sp>
        <p:nvSpPr>
          <p:cNvPr id="9" name="8 Rectángulo"/>
          <p:cNvSpPr/>
          <p:nvPr/>
        </p:nvSpPr>
        <p:spPr>
          <a:xfrm>
            <a:off x="4788024" y="1812360"/>
            <a:ext cx="101180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sz="1200" b="1" dirty="0"/>
              <a:t>El 12 de noviembre de 1895 se efectuó la primera Asamblea de Accionistas de la Compañía Anónima La Electricidad de Caracas, fecha constitutiva de la empresa.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7136947" y="1412776"/>
            <a:ext cx="10973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sz="1200" dirty="0"/>
              <a:t>La Electricidad de Caracas asumió la  conveniencia de comenzar a usar la generación térmica, al principio como complemento de la hidroelectricidad.</a:t>
            </a:r>
          </a:p>
          <a:p>
            <a:pPr algn="ctr">
              <a:buFont typeface="Wingdings" pitchFamily="2" charset="2"/>
              <a:buChar char="ü"/>
            </a:pPr>
            <a:r>
              <a:rPr lang="es-VE" sz="1200" dirty="0"/>
              <a:t>1930: La empresa adquirió unos terrenos en La Guaira, para construir la planta termoeléctrica de nombre “Planta La Guaira”. 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5796135" y="1505108"/>
            <a:ext cx="133578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1200" dirty="0"/>
              <a:t>1910: En casi todas las ciudades del país el servicio eléctrico se inició en pleno siglo XX. De hecho, aparte de Maracaibo, Caracas, Valencia, Barquisimeto y Puerto Cabello, </a:t>
            </a:r>
            <a:r>
              <a:rPr lang="es-VE" sz="1200" b="1" i="1" dirty="0"/>
              <a:t>Ciudad Bolívar fue la siguiente que se electrificó. La empresa de servicio se constituyó en octubre de 1910 por iniciativa del ingeniero Abraham Tirado y</a:t>
            </a:r>
          </a:p>
          <a:p>
            <a:pPr algn="ctr"/>
            <a:r>
              <a:rPr lang="es-VE" sz="1200" b="1" i="1" dirty="0"/>
              <a:t>fue presidida por Don Virgilio </a:t>
            </a:r>
            <a:r>
              <a:rPr lang="es-VE" sz="1200" b="1" i="1" dirty="0" err="1"/>
              <a:t>Casalta</a:t>
            </a:r>
            <a:endParaRPr lang="es-VE" sz="1200" b="1" i="1" dirty="0"/>
          </a:p>
        </p:txBody>
      </p:sp>
    </p:spTree>
    <p:extLst>
      <p:ext uri="{BB962C8B-B14F-4D97-AF65-F5344CB8AC3E}">
        <p14:creationId xmlns:p14="http://schemas.microsoft.com/office/powerpoint/2010/main" val="263179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30 Pentágono"/>
          <p:cNvSpPr/>
          <p:nvPr/>
        </p:nvSpPr>
        <p:spPr>
          <a:xfrm rot="16200000">
            <a:off x="-2424495" y="3012291"/>
            <a:ext cx="5431603" cy="360363"/>
          </a:xfrm>
          <a:prstGeom prst="homePlat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VE" dirty="0" smtClean="0">
                <a:latin typeface="Arial Black" pitchFamily="34" charset="0"/>
              </a:rPr>
              <a:t>PASADO DEL SISTEMA ELECTRICO</a:t>
            </a:r>
            <a:endParaRPr lang="en-US" dirty="0">
              <a:latin typeface="Arial Black" pitchFamily="34" charset="0"/>
            </a:endParaRPr>
          </a:p>
        </p:txBody>
      </p:sp>
      <p:graphicFrame>
        <p:nvGraphicFramePr>
          <p:cNvPr id="38" name="37 Diagrama"/>
          <p:cNvGraphicFramePr/>
          <p:nvPr>
            <p:extLst>
              <p:ext uri="{D42A27DB-BD31-4B8C-83A1-F6EECF244321}">
                <p14:modId xmlns:p14="http://schemas.microsoft.com/office/powerpoint/2010/main" val="1577380915"/>
              </p:ext>
            </p:extLst>
          </p:nvPr>
        </p:nvGraphicFramePr>
        <p:xfrm>
          <a:off x="755576" y="5984562"/>
          <a:ext cx="7920880" cy="9056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755576" y="1037834"/>
            <a:ext cx="12961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es-VE" sz="1200" dirty="0"/>
              <a:t>1930: Luis Zambrano, un campesino ingenioso, con manos prodigiosas, capaces de construir cualquier cosa y aunque nunca fue a la escuela fue capaz de construir una turbina hidráulica, que impulsó un dinamo eléctrico para alumbrar su casa y su taller. Tenia una frase: </a:t>
            </a:r>
            <a:r>
              <a:rPr lang="es-VE" sz="1200" i="1" dirty="0"/>
              <a:t>"No espere saber </a:t>
            </a:r>
            <a:r>
              <a:rPr lang="es-VE" sz="1200" i="1" dirty="0" err="1"/>
              <a:t>pa</a:t>
            </a:r>
            <a:r>
              <a:rPr lang="es-VE" sz="1200" i="1" dirty="0"/>
              <a:t>’ ponerse a hacer, póngase a hacer </a:t>
            </a:r>
            <a:r>
              <a:rPr lang="es-VE" sz="1200" i="1" dirty="0" err="1"/>
              <a:t>pa</a:t>
            </a:r>
            <a:r>
              <a:rPr lang="es-VE" sz="1200" i="1" dirty="0"/>
              <a:t>’ poder saber".</a:t>
            </a:r>
            <a:endParaRPr lang="es-VE" sz="1200" dirty="0"/>
          </a:p>
        </p:txBody>
      </p:sp>
      <p:sp>
        <p:nvSpPr>
          <p:cNvPr id="6" name="5 Rectángulo"/>
          <p:cNvSpPr/>
          <p:nvPr/>
        </p:nvSpPr>
        <p:spPr>
          <a:xfrm>
            <a:off x="2075122" y="942975"/>
            <a:ext cx="133277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sz="1200" b="1" i="1" dirty="0"/>
              <a:t>El 29 de mayo de 1946, se creó formalmente, mediante el Decreto No 319, la Corporación Venezolana de Fomento. Un instituto autónomo que tiene por finalidad</a:t>
            </a:r>
            <a:r>
              <a:rPr lang="es-VE" sz="1200" dirty="0"/>
              <a:t>: </a:t>
            </a:r>
            <a:endParaRPr lang="es-VE" sz="1200" dirty="0" smtClean="0"/>
          </a:p>
          <a:p>
            <a:pPr algn="ctr"/>
            <a:r>
              <a:rPr lang="es-VE" sz="1200" dirty="0"/>
              <a:t>Con la creación de la CVF y los primeros estudios globales encargados a Burns &amp; Roe, se dieron pasos importantes para la transformación del sector eléctrico. </a:t>
            </a:r>
            <a:r>
              <a:rPr lang="es-VE" sz="1200" dirty="0" smtClean="0"/>
              <a:t>De </a:t>
            </a:r>
            <a:r>
              <a:rPr lang="es-VE" sz="1200" dirty="0"/>
              <a:t>aquí surgió la idea del </a:t>
            </a:r>
            <a:r>
              <a:rPr lang="es-VE" sz="1200" b="1" dirty="0"/>
              <a:t>Plan Nacional de Electrificación</a:t>
            </a:r>
            <a:r>
              <a:rPr lang="es-VE" sz="1200" dirty="0" smtClean="0"/>
              <a:t>.</a:t>
            </a:r>
            <a:endParaRPr lang="es-VE" sz="1200" dirty="0"/>
          </a:p>
        </p:txBody>
      </p:sp>
      <p:sp>
        <p:nvSpPr>
          <p:cNvPr id="7" name="6 Rectángulo"/>
          <p:cNvSpPr/>
          <p:nvPr/>
        </p:nvSpPr>
        <p:spPr>
          <a:xfrm>
            <a:off x="3412572" y="2861286"/>
            <a:ext cx="11641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VE" sz="1200" dirty="0"/>
          </a:p>
          <a:p>
            <a:pPr algn="ctr"/>
            <a:r>
              <a:rPr lang="es-VE" sz="1200" dirty="0"/>
              <a:t> </a:t>
            </a:r>
            <a:r>
              <a:rPr lang="es-VE" sz="1200" b="1" i="1" dirty="0" smtClean="0"/>
              <a:t>1958: Se crea CADAFE con </a:t>
            </a:r>
            <a:r>
              <a:rPr lang="es-VE" sz="1200" b="1" i="1" dirty="0"/>
              <a:t>el fin de optimizar la administración y la operación de las empresas de electricidad dependientes del Estado Venezolano que estaban repartidas en todo el país. </a:t>
            </a:r>
            <a:r>
              <a:rPr lang="es-VE" sz="1200" b="1" i="1" dirty="0" smtClean="0"/>
              <a:t> </a:t>
            </a:r>
            <a:endParaRPr lang="es-VE" sz="1200" b="1" i="1" dirty="0"/>
          </a:p>
        </p:txBody>
      </p:sp>
      <p:sp>
        <p:nvSpPr>
          <p:cNvPr id="8" name="7 Rectángulo"/>
          <p:cNvSpPr/>
          <p:nvPr/>
        </p:nvSpPr>
        <p:spPr>
          <a:xfrm>
            <a:off x="6228184" y="1443028"/>
            <a:ext cx="12241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s-VE" sz="1200" dirty="0"/>
              <a:t>En el Plan de la Nación de 1962 se exponían claramente las inversiones en el proyecto </a:t>
            </a:r>
            <a:r>
              <a:rPr lang="es-VE" sz="1200" dirty="0" err="1"/>
              <a:t>Guri</a:t>
            </a:r>
            <a:r>
              <a:rPr lang="es-VE" sz="1200" dirty="0"/>
              <a:t>, que serían la base de todo el complejo del bajo Caroní, pues era el único sitio que permitía una regulación multianual de las aguas del río y accedía a construir aprovechamientos en gran escala. </a:t>
            </a:r>
          </a:p>
        </p:txBody>
      </p:sp>
      <p:sp>
        <p:nvSpPr>
          <p:cNvPr id="9" name="8 Rectángulo"/>
          <p:cNvSpPr/>
          <p:nvPr/>
        </p:nvSpPr>
        <p:spPr>
          <a:xfrm>
            <a:off x="4698035" y="1073697"/>
            <a:ext cx="15057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VE" sz="1200" dirty="0" smtClean="0"/>
              <a:t>Hasta </a:t>
            </a:r>
            <a:r>
              <a:rPr lang="es-VE" sz="1200" dirty="0"/>
              <a:t>entonces, los estudios del río Caroní habían estado a cargo de </a:t>
            </a:r>
            <a:r>
              <a:rPr lang="es-VE" sz="1200" dirty="0" smtClean="0"/>
              <a:t>la CVF.</a:t>
            </a:r>
          </a:p>
          <a:p>
            <a:pPr algn="ctr"/>
            <a:endParaRPr lang="es-VE" sz="1200" dirty="0" smtClean="0"/>
          </a:p>
          <a:p>
            <a:pPr algn="ctr"/>
            <a:r>
              <a:rPr lang="es-VE" sz="1200" b="1" i="1" dirty="0" smtClean="0"/>
              <a:t>1963: Se funda La </a:t>
            </a:r>
            <a:r>
              <a:rPr lang="es-VE" sz="1200" b="1" i="1" dirty="0"/>
              <a:t>Electrificación del Caroní </a:t>
            </a:r>
            <a:r>
              <a:rPr lang="es-VE" sz="1200" b="1" i="1" dirty="0" smtClean="0"/>
              <a:t>como </a:t>
            </a:r>
            <a:r>
              <a:rPr lang="es-VE" sz="1200" b="1" i="1" dirty="0"/>
              <a:t>una empresa tutelada por </a:t>
            </a:r>
            <a:r>
              <a:rPr lang="es-VE" sz="1200" b="1" i="1" dirty="0" smtClean="0"/>
              <a:t>la (CVG</a:t>
            </a:r>
            <a:r>
              <a:rPr lang="es-VE" sz="1200" b="1" i="1" dirty="0"/>
              <a:t>), siendo su primer presidente el general Rafael</a:t>
            </a:r>
          </a:p>
          <a:p>
            <a:pPr algn="ctr"/>
            <a:r>
              <a:rPr lang="es-VE" sz="1200" b="1" i="1" dirty="0"/>
              <a:t>Alfonzo </a:t>
            </a:r>
            <a:r>
              <a:rPr lang="es-VE" sz="1200" b="1" i="1" dirty="0" err="1"/>
              <a:t>Ravard</a:t>
            </a:r>
            <a:r>
              <a:rPr lang="es-VE" sz="1200" b="1" i="1" dirty="0"/>
              <a:t>. El objetivo central de CVG EDELCA era desarrollar el poder hidroeléctrico del río</a:t>
            </a:r>
          </a:p>
          <a:p>
            <a:pPr algn="ctr"/>
            <a:r>
              <a:rPr lang="es-VE" sz="1200" b="1" i="1" dirty="0"/>
              <a:t>Caroní y su cuenca; desde entonces la empresa se dedicaba a generar, transportar y</a:t>
            </a:r>
          </a:p>
          <a:p>
            <a:pPr algn="ctr"/>
            <a:r>
              <a:rPr lang="es-VE" sz="1200" b="1" i="1" dirty="0"/>
              <a:t>comercializar energía eléctrica.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7596336" y="1196752"/>
            <a:ext cx="145563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s-VE" sz="1200" dirty="0"/>
              <a:t>Se puede afirmar que entre finales de los años 70 y comienzos de los 80 el sector había alcanzado un grado de desarrollo notable, casi se podría decir sin parangón. En efecto, aquel viejo sector que a mediados de los años 40 estaba entre los más atrasados de América Latina, se había convertido en el transcurso de 35 años en el más desarrollado de la región y podía mirar sin complejos a algunos países europeos a los que alcanzaría pronto.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412572" y="1196752"/>
            <a:ext cx="11594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1400" b="1" i="1" dirty="0" smtClean="0"/>
              <a:t>1956-1959: </a:t>
            </a:r>
            <a:r>
              <a:rPr lang="es-VE" sz="1400" b="1" i="1" dirty="0"/>
              <a:t>Inicia </a:t>
            </a:r>
            <a:r>
              <a:rPr lang="es-VE" sz="1400" b="1" i="1" dirty="0" err="1"/>
              <a:t>construccion</a:t>
            </a:r>
            <a:r>
              <a:rPr lang="es-VE" sz="1400" b="1" i="1" dirty="0"/>
              <a:t> Macagua I para satisfacer a la industria del acero.</a:t>
            </a:r>
          </a:p>
          <a:p>
            <a:pPr algn="ctr"/>
            <a:endParaRPr lang="es-VE" sz="1400" b="1" i="1" dirty="0"/>
          </a:p>
        </p:txBody>
      </p:sp>
      <p:sp>
        <p:nvSpPr>
          <p:cNvPr id="13" name="1 Título"/>
          <p:cNvSpPr txBox="1">
            <a:spLocks/>
          </p:cNvSpPr>
          <p:nvPr/>
        </p:nvSpPr>
        <p:spPr>
          <a:xfrm>
            <a:off x="1691680" y="188640"/>
            <a:ext cx="6120680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2400" b="1" i="1" dirty="0" smtClean="0"/>
              <a:t>ORIGEN DEL SISTEMA ELÉCTRICO VENEZOLANO</a:t>
            </a:r>
            <a:endParaRPr lang="es-VE" sz="2400" b="1" i="1" dirty="0"/>
          </a:p>
        </p:txBody>
      </p:sp>
    </p:spTree>
    <p:extLst>
      <p:ext uri="{BB962C8B-B14F-4D97-AF65-F5344CB8AC3E}">
        <p14:creationId xmlns:p14="http://schemas.microsoft.com/office/powerpoint/2010/main" val="376344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76872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s-VE" sz="2400" b="1" i="1" dirty="0"/>
              <a:t>Una de las características resaltantes de los inicios del servicio eléctrico en Venezuela fue el </a:t>
            </a:r>
            <a:r>
              <a:rPr lang="es-VE" sz="2400" b="1" i="1" dirty="0" smtClean="0"/>
              <a:t>liderazgo del </a:t>
            </a:r>
            <a:r>
              <a:rPr lang="es-VE" sz="2400" b="1" i="1" dirty="0"/>
              <a:t>sector privado nacional, </a:t>
            </a:r>
            <a:r>
              <a:rPr lang="es-VE" sz="2400" b="1" i="1" dirty="0" smtClean="0"/>
              <a:t>el </a:t>
            </a:r>
            <a:r>
              <a:rPr lang="es-VE" sz="2400" b="1" i="1" dirty="0"/>
              <a:t>comienzo del servicio se debió a la iniciativa </a:t>
            </a:r>
            <a:r>
              <a:rPr lang="es-VE" sz="2400" b="1" i="1" dirty="0" smtClean="0"/>
              <a:t>privada.</a:t>
            </a:r>
          </a:p>
          <a:p>
            <a:pPr marL="0" indent="0" algn="just">
              <a:buNone/>
            </a:pPr>
            <a:r>
              <a:rPr lang="es-VE" sz="1800" dirty="0"/>
              <a:t>En todo caso, las ciudades pioneras en la prestación del servicio en Venezuela fueron </a:t>
            </a:r>
            <a:r>
              <a:rPr lang="es-VE" sz="1800" dirty="0" smtClean="0"/>
              <a:t>Valencia, Maracaibo</a:t>
            </a:r>
            <a:r>
              <a:rPr lang="es-VE" sz="1800" dirty="0"/>
              <a:t>, Táchira, Mérida y Caracas, destacándose su consolidación empresarial en Maracaibo y </a:t>
            </a:r>
            <a:r>
              <a:rPr lang="es-VE" sz="1800" dirty="0" smtClean="0"/>
              <a:t>en Caracas.</a:t>
            </a:r>
          </a:p>
          <a:p>
            <a:pPr marL="0" indent="0" algn="just">
              <a:buNone/>
            </a:pPr>
            <a:r>
              <a:rPr lang="es-VE" sz="1800" dirty="0"/>
              <a:t>Es comúnmente aceptado que el servicio eléctrico en Venezuela comenzó en Maracaibo</a:t>
            </a:r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es-VE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9"/>
          <a:stretch/>
        </p:blipFill>
        <p:spPr bwMode="auto">
          <a:xfrm>
            <a:off x="5806479" y="4221088"/>
            <a:ext cx="2880321" cy="2400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547664" y="6150468"/>
            <a:ext cx="4024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VE" dirty="0"/>
              <a:t>Edificio de la Maracaibo Electric Light Co.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691680" y="188640"/>
            <a:ext cx="6120680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2400" b="1" i="1" dirty="0" smtClean="0"/>
              <a:t>ORIGEN DEL SISTEMA ELÉCTRICO VENEZOLANO</a:t>
            </a:r>
            <a:endParaRPr lang="es-VE" sz="2400" b="1" i="1" dirty="0"/>
          </a:p>
        </p:txBody>
      </p:sp>
    </p:spTree>
    <p:extLst>
      <p:ext uri="{BB962C8B-B14F-4D97-AF65-F5344CB8AC3E}">
        <p14:creationId xmlns:p14="http://schemas.microsoft.com/office/powerpoint/2010/main" val="221602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361" y="908720"/>
            <a:ext cx="8229600" cy="384735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VE" sz="1800" b="1" i="1" dirty="0"/>
              <a:t>Servicio Eléctrico en Caracas</a:t>
            </a:r>
          </a:p>
          <a:p>
            <a:pPr marL="0" indent="0" algn="just">
              <a:buNone/>
            </a:pPr>
            <a:r>
              <a:rPr lang="es-VE" sz="1800" dirty="0" smtClean="0"/>
              <a:t>En 1897</a:t>
            </a:r>
            <a:r>
              <a:rPr lang="es-VE" sz="1800" dirty="0"/>
              <a:t>, Caracas tenía una gran diferencia con respecto al resto de </a:t>
            </a:r>
            <a:r>
              <a:rPr lang="es-VE" sz="1800" dirty="0" smtClean="0"/>
              <a:t>las ciudades </a:t>
            </a:r>
            <a:r>
              <a:rPr lang="es-VE" sz="1800" dirty="0"/>
              <a:t>del </a:t>
            </a:r>
            <a:r>
              <a:rPr lang="es-VE" sz="1800" dirty="0" smtClean="0"/>
              <a:t>país</a:t>
            </a:r>
          </a:p>
          <a:p>
            <a:pPr marL="0" indent="0" algn="just">
              <a:buNone/>
            </a:pPr>
            <a:r>
              <a:rPr lang="es-VE" sz="1800" i="1" dirty="0" smtClean="0"/>
              <a:t>En 1881</a:t>
            </a:r>
            <a:r>
              <a:rPr lang="es-VE" sz="1800" i="1" dirty="0"/>
              <a:t>, por iniciativa de Henry Lord </a:t>
            </a:r>
            <a:r>
              <a:rPr lang="es-VE" sz="1800" i="1" dirty="0" err="1"/>
              <a:t>Boulton</a:t>
            </a:r>
            <a:r>
              <a:rPr lang="es-VE" sz="1800" i="1" dirty="0"/>
              <a:t> y con la ayuda del general Antonio Guzmán Blanco y </a:t>
            </a:r>
            <a:r>
              <a:rPr lang="es-VE" sz="1800" i="1" dirty="0" smtClean="0"/>
              <a:t>otros capitalistas </a:t>
            </a:r>
            <a:r>
              <a:rPr lang="es-VE" sz="1800" i="1" dirty="0"/>
              <a:t>se había fundado la Compañía Anónima del </a:t>
            </a:r>
            <a:r>
              <a:rPr lang="es-VE" sz="1800" i="1" dirty="0" smtClean="0"/>
              <a:t> Gas </a:t>
            </a:r>
            <a:r>
              <a:rPr lang="es-VE" sz="1800" i="1" dirty="0"/>
              <a:t>y de la Luz Eléctrica, empresa privada, </a:t>
            </a:r>
            <a:r>
              <a:rPr lang="es-VE" sz="1800" i="1" dirty="0" smtClean="0"/>
              <a:t>que se </a:t>
            </a:r>
            <a:r>
              <a:rPr lang="es-VE" sz="1800" i="1" dirty="0"/>
              <a:t>ocuparía de proporcionar alumbrado a la ciudad por el sistema de gas”</a:t>
            </a:r>
            <a:r>
              <a:rPr lang="es-VE" sz="1800" dirty="0"/>
              <a:t>. Caracas al igual que </a:t>
            </a:r>
            <a:r>
              <a:rPr lang="es-VE" sz="1800" dirty="0" smtClean="0"/>
              <a:t>Londres y </a:t>
            </a:r>
            <a:r>
              <a:rPr lang="es-VE" sz="1800" dirty="0"/>
              <a:t>otras ciudades, se adelantaron con el alumbrado público a gas</a:t>
            </a:r>
            <a:r>
              <a:rPr lang="es-VE" sz="1800" dirty="0" smtClean="0"/>
              <a:t>.</a:t>
            </a:r>
          </a:p>
          <a:p>
            <a:pPr marL="0" indent="0" algn="just">
              <a:buNone/>
            </a:pPr>
            <a:r>
              <a:rPr lang="es-VE" sz="1800" dirty="0"/>
              <a:t>Un muchacho recién graduado de Ingeniero, de nombre </a:t>
            </a:r>
            <a:r>
              <a:rPr lang="es-VE" sz="1800" b="1" i="1" dirty="0"/>
              <a:t>Ricardo Zuloaga </a:t>
            </a:r>
            <a:r>
              <a:rPr lang="es-VE" sz="1800" dirty="0"/>
              <a:t>tuvo la iniciativa a través de una revista </a:t>
            </a:r>
            <a:r>
              <a:rPr lang="es-VE" sz="1800" dirty="0" smtClean="0"/>
              <a:t>científica Alemana, que aprovechaba </a:t>
            </a:r>
            <a:r>
              <a:rPr lang="es-VE" sz="1800" dirty="0"/>
              <a:t>las caídas de agua lejanas a la ciudad, transportando luego la electricidad hasta la población</a:t>
            </a:r>
            <a:r>
              <a:rPr lang="es-VE" sz="1800" dirty="0" smtClean="0"/>
              <a:t>.</a:t>
            </a:r>
            <a:endParaRPr lang="es-VE" sz="1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778" y="4365104"/>
            <a:ext cx="273176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470344" y="4475728"/>
            <a:ext cx="56166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VE" dirty="0"/>
              <a:t>A </a:t>
            </a:r>
            <a:r>
              <a:rPr lang="es-VE" b="1" i="1" dirty="0"/>
              <a:t>Zuloaga</a:t>
            </a:r>
            <a:r>
              <a:rPr lang="es-VE" dirty="0"/>
              <a:t> se le ocurrió que en Caracas se podía hacer lo mismo aprovechando las caídas que tenía el río Guaire un poco más allá de Petare, en el sitio llamado El Encantado.</a:t>
            </a:r>
          </a:p>
          <a:p>
            <a:pPr algn="just"/>
            <a:r>
              <a:rPr lang="es-VE" dirty="0"/>
              <a:t>El 12 de noviembre de 1895 se efectuó la primera Asamblea de Accionistas de la Compañía Anónima La Electricidad de Caracas, fecha constitutiva de la empresa.</a:t>
            </a:r>
          </a:p>
          <a:p>
            <a:endParaRPr lang="es-VE" dirty="0"/>
          </a:p>
        </p:txBody>
      </p:sp>
      <p:sp>
        <p:nvSpPr>
          <p:cNvPr id="6" name="5 Rectángulo"/>
          <p:cNvSpPr/>
          <p:nvPr/>
        </p:nvSpPr>
        <p:spPr>
          <a:xfrm>
            <a:off x="6086968" y="6525344"/>
            <a:ext cx="27335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VE" sz="1200" dirty="0"/>
              <a:t>Planta hidroeléctrica El Encantado, 1896.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691680" y="188640"/>
            <a:ext cx="6120680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2400" b="1" i="1" dirty="0" smtClean="0"/>
              <a:t>ORIGEN DEL SISTEMA ELÉCTRICO VENEZOLANO</a:t>
            </a:r>
            <a:endParaRPr lang="es-VE" sz="2400" b="1" i="1" dirty="0"/>
          </a:p>
        </p:txBody>
      </p:sp>
    </p:spTree>
    <p:extLst>
      <p:ext uri="{BB962C8B-B14F-4D97-AF65-F5344CB8AC3E}">
        <p14:creationId xmlns:p14="http://schemas.microsoft.com/office/powerpoint/2010/main" val="405618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VE" sz="2000" dirty="0"/>
              <a:t>Sólo la aparición del petróleo como actividad económica </a:t>
            </a:r>
            <a:r>
              <a:rPr lang="es-VE" sz="2000" dirty="0" smtClean="0"/>
              <a:t>rentable comenzaría </a:t>
            </a:r>
            <a:r>
              <a:rPr lang="es-VE" sz="2000" dirty="0"/>
              <a:t>a cambiar al país y a </a:t>
            </a:r>
            <a:r>
              <a:rPr lang="es-VE" sz="2000" dirty="0" smtClean="0"/>
              <a:t>iniciar </a:t>
            </a:r>
            <a:r>
              <a:rPr lang="es-VE" sz="2000" dirty="0"/>
              <a:t>su </a:t>
            </a:r>
            <a:r>
              <a:rPr lang="es-VE" sz="2000" dirty="0" smtClean="0"/>
              <a:t>modernización, en el siglo XX, ya que Venezuela era </a:t>
            </a:r>
            <a:r>
              <a:rPr lang="es-VE" sz="2000" dirty="0"/>
              <a:t>una sociedad rural, con bajísima productividad. La población sufría enfermedades </a:t>
            </a:r>
            <a:r>
              <a:rPr lang="es-VE" sz="2000" dirty="0" smtClean="0"/>
              <a:t>endémicas, como </a:t>
            </a:r>
            <a:r>
              <a:rPr lang="es-VE" sz="2000" dirty="0"/>
              <a:t>el paludismo, que la aniquilaban</a:t>
            </a:r>
            <a:r>
              <a:rPr lang="es-VE" sz="2000" dirty="0" smtClean="0"/>
              <a:t>.</a:t>
            </a:r>
          </a:p>
          <a:p>
            <a:pPr marL="0" indent="0" algn="just">
              <a:buNone/>
            </a:pPr>
            <a:endParaRPr lang="es-VE" sz="1800" dirty="0"/>
          </a:p>
          <a:p>
            <a:pPr marL="0" indent="0" algn="just">
              <a:buNone/>
            </a:pPr>
            <a:r>
              <a:rPr lang="es-VE" sz="2000" dirty="0" smtClean="0"/>
              <a:t>El escritor </a:t>
            </a:r>
            <a:r>
              <a:rPr lang="es-VE" sz="2000" dirty="0"/>
              <a:t>francés Emilio Zola (1901) en una de sus últimas obras “</a:t>
            </a:r>
            <a:r>
              <a:rPr lang="es-VE" sz="2000" i="1" dirty="0" err="1"/>
              <a:t>Traveil</a:t>
            </a:r>
            <a:r>
              <a:rPr lang="es-VE" sz="2000" dirty="0"/>
              <a:t>”, </a:t>
            </a:r>
            <a:r>
              <a:rPr lang="es-VE" sz="2000" dirty="0" smtClean="0"/>
              <a:t>mencionó:</a:t>
            </a:r>
          </a:p>
          <a:p>
            <a:pPr marL="0" indent="0" algn="just">
              <a:buNone/>
            </a:pPr>
            <a:endParaRPr lang="es-VE" sz="2000" dirty="0"/>
          </a:p>
          <a:p>
            <a:pPr marL="0" indent="0" algn="just">
              <a:buNone/>
            </a:pPr>
            <a:r>
              <a:rPr lang="es-VE" sz="2000" dirty="0"/>
              <a:t>«</a:t>
            </a:r>
            <a:r>
              <a:rPr lang="es-VE" sz="2000" i="1" dirty="0"/>
              <a:t>…</a:t>
            </a:r>
            <a:r>
              <a:rPr lang="es-VE" sz="2000" b="1" i="1" dirty="0"/>
              <a:t>llegará un día en el cual la electricidad estará al alcance de todo el mundo</a:t>
            </a:r>
            <a:r>
              <a:rPr lang="es-VE" sz="2000" i="1" dirty="0"/>
              <a:t>, como las aguas de </a:t>
            </a:r>
            <a:r>
              <a:rPr lang="es-VE" sz="2000" i="1" dirty="0" smtClean="0"/>
              <a:t>los ríos </a:t>
            </a:r>
            <a:r>
              <a:rPr lang="es-VE" sz="2000" i="1" dirty="0"/>
              <a:t>y los vientos de los cielos. No debe solamente darse, sino prodigarse de forma que los hombres </a:t>
            </a:r>
            <a:r>
              <a:rPr lang="es-VE" sz="2000" i="1" dirty="0" smtClean="0"/>
              <a:t>la puedan </a:t>
            </a:r>
            <a:r>
              <a:rPr lang="es-VE" sz="2000" i="1" dirty="0"/>
              <a:t>usar a su albedrío, como el aire que respiran. En las ciudades fluirá como la savia de la </a:t>
            </a:r>
            <a:r>
              <a:rPr lang="es-VE" sz="2000" i="1" dirty="0" smtClean="0"/>
              <a:t>sociedad y </a:t>
            </a:r>
            <a:r>
              <a:rPr lang="es-VE" sz="2000" i="1" dirty="0"/>
              <a:t>en cada casa manará energía, calor y luz. Durante la noche brillará otro sol en el oscuro </a:t>
            </a:r>
            <a:r>
              <a:rPr lang="es-VE" sz="2000" i="1" dirty="0" smtClean="0"/>
              <a:t>firmamento, empalideciendo </a:t>
            </a:r>
            <a:r>
              <a:rPr lang="es-VE" sz="2000" i="1" dirty="0"/>
              <a:t>a las estrellas. No habrá más invierno, el verano será eterno, el calor volverá </a:t>
            </a:r>
            <a:r>
              <a:rPr lang="es-VE" sz="2000" i="1" dirty="0" smtClean="0"/>
              <a:t>al viejo </a:t>
            </a:r>
            <a:r>
              <a:rPr lang="es-VE" sz="2000" i="1" dirty="0"/>
              <a:t>mundo derritiendo las nieves de las cumbres más altas...».</a:t>
            </a:r>
            <a:endParaRPr lang="es-VE" sz="2000" dirty="0" smtClean="0"/>
          </a:p>
          <a:p>
            <a:pPr marL="0" indent="0" algn="just">
              <a:buNone/>
            </a:pPr>
            <a:endParaRPr lang="es-VE" sz="1800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91680" y="188640"/>
            <a:ext cx="6120680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2400" b="1" i="1" dirty="0" smtClean="0"/>
              <a:t>ORIGEN DEL SISTEMA ELÉCTRICO VENEZOLANO</a:t>
            </a:r>
            <a:endParaRPr lang="es-VE" sz="2400" b="1" i="1" dirty="0"/>
          </a:p>
        </p:txBody>
      </p:sp>
    </p:spTree>
    <p:extLst>
      <p:ext uri="{BB962C8B-B14F-4D97-AF65-F5344CB8AC3E}">
        <p14:creationId xmlns:p14="http://schemas.microsoft.com/office/powerpoint/2010/main" val="188780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s-VE" dirty="0"/>
              <a:t>E</a:t>
            </a:r>
            <a:r>
              <a:rPr lang="es-VE" dirty="0" smtClean="0"/>
              <a:t>l </a:t>
            </a:r>
            <a:r>
              <a:rPr lang="es-VE" dirty="0"/>
              <a:t>31 de julio de </a:t>
            </a:r>
            <a:r>
              <a:rPr lang="es-VE" dirty="0" smtClean="0"/>
              <a:t>2007 el </a:t>
            </a:r>
            <a:r>
              <a:rPr lang="es-VE" dirty="0"/>
              <a:t>gobierno crea la </a:t>
            </a:r>
            <a:r>
              <a:rPr lang="es-VE" b="1" i="1" dirty="0" smtClean="0"/>
              <a:t>Corporación Nacional </a:t>
            </a:r>
            <a:r>
              <a:rPr lang="es-VE" b="1" i="1" dirty="0"/>
              <a:t>Eléctrica (CORPOELEC), </a:t>
            </a:r>
            <a:r>
              <a:rPr lang="es-VE" dirty="0"/>
              <a:t>mediante el Decreto 5330, publicado </a:t>
            </a:r>
            <a:r>
              <a:rPr lang="es-VE" dirty="0" smtClean="0"/>
              <a:t>en Gaceta </a:t>
            </a:r>
            <a:r>
              <a:rPr lang="es-VE" dirty="0"/>
              <a:t>Oficial 38736. De esta forma CORPOELEC se convierte en </a:t>
            </a:r>
            <a:r>
              <a:rPr lang="es-VE" dirty="0" smtClean="0"/>
              <a:t>la empresa </a:t>
            </a:r>
            <a:r>
              <a:rPr lang="es-VE" dirty="0"/>
              <a:t>operadora estatal encargada de la realización de las actividades </a:t>
            </a:r>
            <a:r>
              <a:rPr lang="es-VE" dirty="0" smtClean="0"/>
              <a:t>de generación</a:t>
            </a:r>
            <a:r>
              <a:rPr lang="es-VE" dirty="0"/>
              <a:t>, transmisión, distribución y comercialización de potencia </a:t>
            </a:r>
            <a:r>
              <a:rPr lang="es-VE" dirty="0" smtClean="0"/>
              <a:t>y energía </a:t>
            </a:r>
            <a:r>
              <a:rPr lang="es-VE" dirty="0"/>
              <a:t>eléctrica.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91680" y="188640"/>
            <a:ext cx="6120680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2400" b="1" i="1" dirty="0" smtClean="0"/>
              <a:t>ORIGEN DEL SISTEMA ELÉCTRICO VENEZOLANO</a:t>
            </a:r>
            <a:endParaRPr lang="es-VE" sz="2400" b="1" i="1" dirty="0"/>
          </a:p>
        </p:txBody>
      </p:sp>
    </p:spTree>
    <p:extLst>
      <p:ext uri="{BB962C8B-B14F-4D97-AF65-F5344CB8AC3E}">
        <p14:creationId xmlns:p14="http://schemas.microsoft.com/office/powerpoint/2010/main" val="173862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Autofit/>
          </a:bodyPr>
          <a:lstStyle/>
          <a:p>
            <a:r>
              <a:rPr lang="es-VE" sz="2000" b="1" dirty="0"/>
              <a:t>El desarrollo hidroeléctrico </a:t>
            </a:r>
            <a:r>
              <a:rPr lang="es-VE" sz="2000" b="1" dirty="0" smtClean="0"/>
              <a:t>de Los </a:t>
            </a:r>
            <a:r>
              <a:rPr lang="es-VE" sz="2000" b="1" dirty="0"/>
              <a:t>Andes</a:t>
            </a:r>
          </a:p>
          <a:p>
            <a:pPr algn="just">
              <a:buFont typeface="Wingdings" pitchFamily="2" charset="2"/>
              <a:buChar char="ü"/>
            </a:pPr>
            <a:r>
              <a:rPr lang="es-VE" sz="2000" dirty="0"/>
              <a:t>Desde los primeros estudios sobre </a:t>
            </a:r>
            <a:r>
              <a:rPr lang="es-VE" sz="2000" dirty="0" smtClean="0"/>
              <a:t>los recursos </a:t>
            </a:r>
            <a:r>
              <a:rPr lang="es-VE" sz="2000" dirty="0"/>
              <a:t>energéticos del país, </a:t>
            </a:r>
            <a:r>
              <a:rPr lang="es-VE" sz="2000" dirty="0" smtClean="0"/>
              <a:t>realizados por </a:t>
            </a:r>
            <a:r>
              <a:rPr lang="es-VE" sz="2000" i="1" dirty="0"/>
              <a:t>Burns &amp; Roe </a:t>
            </a:r>
            <a:r>
              <a:rPr lang="es-VE" sz="2000" dirty="0"/>
              <a:t>a fines de </a:t>
            </a:r>
            <a:r>
              <a:rPr lang="es-VE" sz="2000" dirty="0" smtClean="0"/>
              <a:t>los años </a:t>
            </a:r>
            <a:r>
              <a:rPr lang="es-VE" sz="2000" dirty="0"/>
              <a:t>cuarenta, se planteó el </a:t>
            </a:r>
            <a:r>
              <a:rPr lang="es-VE" sz="2000" dirty="0" smtClean="0"/>
              <a:t>aprovechamiento del </a:t>
            </a:r>
            <a:r>
              <a:rPr lang="es-VE" sz="2000" dirty="0"/>
              <a:t>potencial </a:t>
            </a:r>
            <a:r>
              <a:rPr lang="es-VE" sz="2000" dirty="0" smtClean="0"/>
              <a:t>hidroeléctrico de </a:t>
            </a:r>
            <a:r>
              <a:rPr lang="es-VE" sz="2000" dirty="0"/>
              <a:t>varios ríos de Los Andes</a:t>
            </a:r>
            <a:r>
              <a:rPr lang="es-VE" sz="2000" dirty="0" smtClean="0"/>
              <a:t>.</a:t>
            </a:r>
          </a:p>
          <a:p>
            <a:pPr algn="just">
              <a:buFont typeface="Wingdings" pitchFamily="2" charset="2"/>
              <a:buChar char="ü"/>
            </a:pPr>
            <a:r>
              <a:rPr lang="es-VE" sz="2000" dirty="0" smtClean="0"/>
              <a:t>En enero </a:t>
            </a:r>
            <a:r>
              <a:rPr lang="es-VE" sz="2000" dirty="0"/>
              <a:t>de 1966 se creó la Oficina de Desarrollo Hidroeléctrico de Los Andes (ODHLA</a:t>
            </a:r>
            <a:r>
              <a:rPr lang="es-VE" sz="2000" dirty="0" smtClean="0"/>
              <a:t>), </a:t>
            </a:r>
            <a:r>
              <a:rPr lang="es-VE" sz="2000" dirty="0"/>
              <a:t>El desarrollo hidroeléctrico de </a:t>
            </a:r>
            <a:r>
              <a:rPr lang="es-VE" sz="2000" dirty="0" smtClean="0"/>
              <a:t>gran envergadura </a:t>
            </a:r>
            <a:r>
              <a:rPr lang="es-VE" sz="2000" dirty="0"/>
              <a:t>que contemplaba </a:t>
            </a:r>
            <a:r>
              <a:rPr lang="es-VE" sz="2000" dirty="0" err="1"/>
              <a:t>Cadafe</a:t>
            </a:r>
            <a:r>
              <a:rPr lang="es-VE" sz="2000" dirty="0"/>
              <a:t> en Los Andes era el aprovechamiento de varios ríos en el </a:t>
            </a:r>
            <a:r>
              <a:rPr lang="es-VE" sz="2000" dirty="0" smtClean="0"/>
              <a:t>Estado Táchira</a:t>
            </a:r>
            <a:r>
              <a:rPr lang="es-VE" sz="2000" dirty="0"/>
              <a:t>, de los cuales los mayores eran los ríos </a:t>
            </a:r>
            <a:r>
              <a:rPr lang="es-VE" sz="2000" dirty="0" err="1"/>
              <a:t>Uribante</a:t>
            </a:r>
            <a:r>
              <a:rPr lang="es-VE" sz="2000" dirty="0"/>
              <a:t> y </a:t>
            </a:r>
            <a:r>
              <a:rPr lang="es-VE" sz="2000" dirty="0" err="1"/>
              <a:t>Caparo</a:t>
            </a:r>
            <a:r>
              <a:rPr lang="es-VE" sz="2000" dirty="0" smtClean="0"/>
              <a:t>.</a:t>
            </a:r>
          </a:p>
          <a:p>
            <a:pPr algn="just"/>
            <a:r>
              <a:rPr lang="es-VE" sz="2000" b="1" i="1" dirty="0" smtClean="0"/>
              <a:t>El desarrollo </a:t>
            </a:r>
            <a:r>
              <a:rPr lang="es-VE" sz="2000" b="1" i="1" dirty="0" err="1" smtClean="0"/>
              <a:t>termoelectico</a:t>
            </a:r>
            <a:r>
              <a:rPr lang="es-VE" sz="2000" b="1" i="1" dirty="0" smtClean="0"/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s-VE" sz="2000" dirty="0" smtClean="0"/>
              <a:t>Así </a:t>
            </a:r>
            <a:r>
              <a:rPr lang="es-VE" sz="2000" dirty="0"/>
              <a:t>se emprendió </a:t>
            </a:r>
            <a:r>
              <a:rPr lang="es-VE" sz="2000" dirty="0" smtClean="0"/>
              <a:t>la construcción </a:t>
            </a:r>
            <a:r>
              <a:rPr lang="es-VE" sz="2000" dirty="0"/>
              <a:t>de tres centrales de vapor </a:t>
            </a:r>
            <a:r>
              <a:rPr lang="es-VE" sz="2000" dirty="0" smtClean="0"/>
              <a:t>al </a:t>
            </a:r>
            <a:r>
              <a:rPr lang="es-VE" sz="2000" dirty="0"/>
              <a:t>norte del país. La primera correspondió </a:t>
            </a:r>
            <a:r>
              <a:rPr lang="es-VE" sz="2000" dirty="0" smtClean="0"/>
              <a:t>a </a:t>
            </a:r>
            <a:r>
              <a:rPr lang="es-VE" sz="2000" dirty="0" err="1" smtClean="0"/>
              <a:t>Cadafe</a:t>
            </a:r>
            <a:r>
              <a:rPr lang="es-VE" sz="2000" dirty="0" smtClean="0"/>
              <a:t> </a:t>
            </a:r>
            <a:r>
              <a:rPr lang="es-VE" sz="2000" dirty="0"/>
              <a:t>y fue Planta Centro. La Electricidad de Caracas abordó el proyecto </a:t>
            </a:r>
            <a:r>
              <a:rPr lang="es-VE" sz="2000" dirty="0" err="1"/>
              <a:t>Tacoa</a:t>
            </a:r>
            <a:r>
              <a:rPr lang="es-VE" sz="2000" dirty="0"/>
              <a:t>, justo al lado de </a:t>
            </a:r>
            <a:r>
              <a:rPr lang="es-VE" sz="2000" dirty="0" smtClean="0"/>
              <a:t>su central </a:t>
            </a:r>
            <a:r>
              <a:rPr lang="es-VE" sz="2000" dirty="0"/>
              <a:t>de Arrecife, en el litoral central. </a:t>
            </a:r>
            <a:r>
              <a:rPr lang="es-VE" sz="2000" dirty="0" err="1"/>
              <a:t>Enelven</a:t>
            </a:r>
            <a:r>
              <a:rPr lang="es-VE" sz="2000" dirty="0"/>
              <a:t> inició Ramón Laguna, junto al lago de Maracaibo. </a:t>
            </a:r>
            <a:r>
              <a:rPr lang="es-VE" sz="2000" dirty="0" err="1" smtClean="0"/>
              <a:t>Cadafe</a:t>
            </a:r>
            <a:r>
              <a:rPr lang="es-VE" sz="2000" dirty="0" smtClean="0"/>
              <a:t> </a:t>
            </a:r>
            <a:r>
              <a:rPr lang="es-VE" sz="2000" dirty="0"/>
              <a:t>tuvo que desarrollar un </a:t>
            </a:r>
            <a:r>
              <a:rPr lang="es-VE" sz="2000" dirty="0" smtClean="0"/>
              <a:t>programa de </a:t>
            </a:r>
            <a:r>
              <a:rPr lang="es-VE" sz="2000" dirty="0"/>
              <a:t>instalación de turbinas a gas, las cuales ubicó estratégicamente cerca de los centros de </a:t>
            </a:r>
            <a:r>
              <a:rPr lang="es-VE" sz="2000" dirty="0" smtClean="0"/>
              <a:t>mayor demanda</a:t>
            </a:r>
            <a:r>
              <a:rPr lang="es-VE" sz="2000" dirty="0"/>
              <a:t>. 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91680" y="188640"/>
            <a:ext cx="6120680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2400" b="1" i="1" dirty="0" smtClean="0"/>
              <a:t>ORIGEN DEL SISTEMA ELÉCTRICO VENEZOLANO</a:t>
            </a:r>
            <a:endParaRPr lang="es-VE" sz="2400" b="1" i="1" dirty="0"/>
          </a:p>
        </p:txBody>
      </p:sp>
    </p:spTree>
    <p:extLst>
      <p:ext uri="{BB962C8B-B14F-4D97-AF65-F5344CB8AC3E}">
        <p14:creationId xmlns:p14="http://schemas.microsoft.com/office/powerpoint/2010/main" val="384361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 Elipse"/>
          <p:cNvSpPr/>
          <p:nvPr/>
        </p:nvSpPr>
        <p:spPr>
          <a:xfrm>
            <a:off x="752990" y="2276872"/>
            <a:ext cx="1872208" cy="15841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33" name="4 Elipse"/>
          <p:cNvSpPr/>
          <p:nvPr/>
        </p:nvSpPr>
        <p:spPr>
          <a:xfrm>
            <a:off x="3563889" y="2276872"/>
            <a:ext cx="2016224" cy="158417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34" name="5 Elipse"/>
          <p:cNvSpPr/>
          <p:nvPr/>
        </p:nvSpPr>
        <p:spPr>
          <a:xfrm>
            <a:off x="6660233" y="2348880"/>
            <a:ext cx="2016224" cy="151216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36" name="7 CuadroTexto"/>
          <p:cNvSpPr txBox="1"/>
          <p:nvPr/>
        </p:nvSpPr>
        <p:spPr>
          <a:xfrm>
            <a:off x="806779" y="2852938"/>
            <a:ext cx="18001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200" b="1" dirty="0" smtClean="0"/>
              <a:t>GENERACION</a:t>
            </a:r>
            <a:endParaRPr lang="es-VE" sz="2200" b="1" dirty="0"/>
          </a:p>
        </p:txBody>
      </p:sp>
      <p:sp>
        <p:nvSpPr>
          <p:cNvPr id="37" name="8 CuadroTexto"/>
          <p:cNvSpPr txBox="1"/>
          <p:nvPr/>
        </p:nvSpPr>
        <p:spPr>
          <a:xfrm>
            <a:off x="3603800" y="2852938"/>
            <a:ext cx="19442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200" b="1" dirty="0" smtClean="0"/>
              <a:t>TRANSMISION</a:t>
            </a:r>
            <a:endParaRPr lang="es-VE" sz="2200" b="1" dirty="0"/>
          </a:p>
        </p:txBody>
      </p:sp>
      <p:sp>
        <p:nvSpPr>
          <p:cNvPr id="38" name="9 CuadroTexto"/>
          <p:cNvSpPr txBox="1"/>
          <p:nvPr/>
        </p:nvSpPr>
        <p:spPr>
          <a:xfrm>
            <a:off x="6444208" y="2915654"/>
            <a:ext cx="25202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200" b="1" dirty="0" smtClean="0"/>
              <a:t>DISTRIBUCION </a:t>
            </a:r>
          </a:p>
        </p:txBody>
      </p:sp>
      <p:sp>
        <p:nvSpPr>
          <p:cNvPr id="39" name="10 Flecha derecha"/>
          <p:cNvSpPr/>
          <p:nvPr/>
        </p:nvSpPr>
        <p:spPr>
          <a:xfrm>
            <a:off x="2743178" y="2944368"/>
            <a:ext cx="720080" cy="2686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0" name="11 Flecha derecha"/>
          <p:cNvSpPr/>
          <p:nvPr/>
        </p:nvSpPr>
        <p:spPr>
          <a:xfrm>
            <a:off x="5796136" y="2944368"/>
            <a:ext cx="720080" cy="2686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2" name="1 CuadroTexto"/>
          <p:cNvSpPr txBox="1"/>
          <p:nvPr/>
        </p:nvSpPr>
        <p:spPr>
          <a:xfrm>
            <a:off x="1385428" y="1037929"/>
            <a:ext cx="6480720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VE" sz="2400" b="1" dirty="0" smtClean="0">
                <a:latin typeface="+mj-lt"/>
              </a:rPr>
              <a:t>Actividades del Sector Eléctrico, a partir del 2010</a:t>
            </a:r>
            <a:endParaRPr lang="es-VE" sz="2400" b="1" dirty="0">
              <a:latin typeface="+mj-lt"/>
            </a:endParaRPr>
          </a:p>
        </p:txBody>
      </p:sp>
      <p:sp>
        <p:nvSpPr>
          <p:cNvPr id="5" name="4 Elipse"/>
          <p:cNvSpPr/>
          <p:nvPr/>
        </p:nvSpPr>
        <p:spPr>
          <a:xfrm>
            <a:off x="3333005" y="4581128"/>
            <a:ext cx="2520280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6" name="5 CuadroTexto"/>
          <p:cNvSpPr txBox="1"/>
          <p:nvPr/>
        </p:nvSpPr>
        <p:spPr>
          <a:xfrm>
            <a:off x="3233885" y="4797154"/>
            <a:ext cx="2664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200" b="1" dirty="0" smtClean="0"/>
              <a:t>COMERCIALIZACION GRAN ESCALA</a:t>
            </a:r>
            <a:endParaRPr lang="es-VE" sz="2200" b="1" dirty="0"/>
          </a:p>
        </p:txBody>
      </p:sp>
      <p:sp>
        <p:nvSpPr>
          <p:cNvPr id="8" name="7 Flecha izquierda y derecha"/>
          <p:cNvSpPr/>
          <p:nvPr/>
        </p:nvSpPr>
        <p:spPr>
          <a:xfrm rot="1743331">
            <a:off x="2001004" y="4449453"/>
            <a:ext cx="1001152" cy="4072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20" name="19 CuadroTexto"/>
          <p:cNvSpPr txBox="1"/>
          <p:nvPr/>
        </p:nvSpPr>
        <p:spPr>
          <a:xfrm>
            <a:off x="1043609" y="300829"/>
            <a:ext cx="720080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VE" sz="2400" b="1" i="1" dirty="0" smtClean="0">
                <a:solidFill>
                  <a:schemeClr val="tx1"/>
                </a:solidFill>
              </a:rPr>
              <a:t>ACTIVIDADES DEL SECTOR ELÉCTRICO NACIONAL</a:t>
            </a:r>
            <a:endParaRPr lang="es-VE" sz="2400" b="1" i="1" dirty="0">
              <a:solidFill>
                <a:schemeClr val="tx1"/>
              </a:solidFill>
            </a:endParaRPr>
          </a:p>
        </p:txBody>
      </p:sp>
      <p:sp>
        <p:nvSpPr>
          <p:cNvPr id="18" name="17 Flecha izquierda y derecha"/>
          <p:cNvSpPr/>
          <p:nvPr/>
        </p:nvSpPr>
        <p:spPr>
          <a:xfrm rot="19277583">
            <a:off x="6114332" y="4424081"/>
            <a:ext cx="940087" cy="4072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cxnSp>
        <p:nvCxnSpPr>
          <p:cNvPr id="7" name="6 Conector recto"/>
          <p:cNvCxnSpPr/>
          <p:nvPr/>
        </p:nvCxnSpPr>
        <p:spPr>
          <a:xfrm>
            <a:off x="1882556" y="4149080"/>
            <a:ext cx="53656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1882556" y="4221088"/>
            <a:ext cx="0" cy="2448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>
            <a:off x="7248230" y="4221088"/>
            <a:ext cx="0" cy="2448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1882556" y="6669360"/>
            <a:ext cx="54864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4 CuadroTexto"/>
          <p:cNvSpPr txBox="1"/>
          <p:nvPr/>
        </p:nvSpPr>
        <p:spPr>
          <a:xfrm>
            <a:off x="2662397" y="5807047"/>
            <a:ext cx="380599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b="1" dirty="0" smtClean="0">
                <a:latin typeface="+mj-lt"/>
              </a:rPr>
              <a:t>Actividad prevista antes del 2010</a:t>
            </a:r>
            <a:endParaRPr lang="es-VE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367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09189" y="4028950"/>
            <a:ext cx="8745015" cy="25710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88020" tIns="44010" rIns="88020" bIns="44010">
            <a:spAutoFit/>
          </a:bodyPr>
          <a:lstStyle/>
          <a:p>
            <a:pPr algn="just">
              <a:lnSpc>
                <a:spcPct val="108000"/>
              </a:lnSpc>
              <a:spcAft>
                <a:spcPts val="760"/>
              </a:spcAft>
            </a:pPr>
            <a:r>
              <a:rPr lang="es-VE" b="1" dirty="0">
                <a:ln w="28575">
                  <a:noFill/>
                </a:ln>
              </a:rPr>
              <a:t>El parque de generación nacional, inicialmente fue planificado para una generación hidroeléctrica de un 60 % con sus reservas operativas y una generación térmica de un 40 % también con sus respectivas reservas operativas. Esta planificación tenía como propósito garantizar con las reservas operativas, la continuidad del servicio ante cualquiera contingencia que se produzca en la generación hidroeléctrica o en la térmica.  Por ejemplo, los años de hidrología baja.</a:t>
            </a:r>
          </a:p>
          <a:p>
            <a:pPr algn="just">
              <a:lnSpc>
                <a:spcPct val="108000"/>
              </a:lnSpc>
              <a:spcAft>
                <a:spcPts val="760"/>
              </a:spcAft>
            </a:pPr>
            <a:r>
              <a:rPr lang="es-VE" b="1" dirty="0">
                <a:ln w="28575">
                  <a:noFill/>
                </a:ln>
              </a:rPr>
              <a:t>Así mismo, el diseño previsto para una generación hidroeléctrica del 60%, tiene </a:t>
            </a:r>
            <a:r>
              <a:rPr lang="es-VE" b="1" dirty="0">
                <a:ln w="28575">
                  <a:noFill/>
                </a:ln>
                <a:solidFill>
                  <a:schemeClr val="tx1"/>
                </a:solidFill>
              </a:rPr>
              <a:t>como beneficio adicional</a:t>
            </a:r>
            <a:r>
              <a:rPr lang="es-VE" b="1" dirty="0">
                <a:ln w="28575">
                  <a:noFill/>
                </a:ln>
              </a:rPr>
              <a:t> el ahorro de 500.000 BDP/día.  </a:t>
            </a:r>
            <a:endParaRPr lang="es-ES" dirty="0">
              <a:ln w="28575">
                <a:noFill/>
              </a:ln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971600" y="180574"/>
            <a:ext cx="7197312" cy="4834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13022" tIns="56510" rIns="113022" bIns="5651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s-ES_tradnl" sz="2400" b="1" i="1" dirty="0" smtClean="0"/>
              <a:t>DISEÑO </a:t>
            </a:r>
            <a:r>
              <a:rPr lang="es-ES_tradnl" sz="2400" b="1" i="1" dirty="0"/>
              <a:t>DEL SISTEMA DE GENERACIÓN VENEZOLANO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189" y="1136200"/>
            <a:ext cx="6206140" cy="2702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345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erris dir="l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95536" y="404664"/>
            <a:ext cx="8496944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VE" sz="2400" b="1" i="1" dirty="0" smtClean="0"/>
              <a:t>PARQUE DE GENERACIÓN  DEL SISTEMA ELÉCTRICO VENEZOLANO</a:t>
            </a:r>
            <a:endParaRPr lang="es-VE" sz="2400" b="1" i="1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03" y="1052736"/>
            <a:ext cx="8453361" cy="5593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044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899592" y="353716"/>
            <a:ext cx="7056784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b="1" i="1" dirty="0" smtClean="0"/>
              <a:t>DISTRIBUCION DEL PARQUE DE GENERACIÓN</a:t>
            </a:r>
            <a:endParaRPr lang="es-VE" sz="2400" b="1" i="1" dirty="0"/>
          </a:p>
        </p:txBody>
      </p:sp>
      <p:graphicFrame>
        <p:nvGraphicFramePr>
          <p:cNvPr id="2" name="1 Objeto"/>
          <p:cNvGraphicFramePr>
            <a:graphicFrameLocks noChangeAspect="1"/>
          </p:cNvGraphicFramePr>
          <p:nvPr/>
        </p:nvGraphicFramePr>
        <p:xfrm>
          <a:off x="250825" y="2492375"/>
          <a:ext cx="3067050" cy="177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Hoja de cálculo" r:id="rId4" imgW="3067200" imgH="1771560" progId="Excel.Sheet.8">
                  <p:embed/>
                </p:oleObj>
              </mc:Choice>
              <mc:Fallback>
                <p:oleObj name="Hoja de cálculo" r:id="rId4" imgW="3067200" imgH="1771560" progId="Excel.Sheet.8">
                  <p:embed/>
                  <p:pic>
                    <p:nvPicPr>
                      <p:cNvPr id="0" name="2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492375"/>
                        <a:ext cx="3067050" cy="177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2 Objeto"/>
          <p:cNvGraphicFramePr>
            <a:graphicFrameLocks noChangeAspect="1"/>
          </p:cNvGraphicFramePr>
          <p:nvPr/>
        </p:nvGraphicFramePr>
        <p:xfrm>
          <a:off x="4067175" y="981075"/>
          <a:ext cx="4195763" cy="575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" name="Hoja de cálculo" r:id="rId7" imgW="4267080" imgH="5857920" progId="Excel.Sheet.8">
                  <p:embed/>
                </p:oleObj>
              </mc:Choice>
              <mc:Fallback>
                <p:oleObj name="Hoja de cálculo" r:id="rId7" imgW="4267080" imgH="5857920" progId="Excel.Sheet.8">
                  <p:embed/>
                  <p:pic>
                    <p:nvPicPr>
                      <p:cNvPr id="0" name="1 Objeto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981075"/>
                        <a:ext cx="4195763" cy="575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396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777" y="4092285"/>
            <a:ext cx="1971008" cy="1792441"/>
          </a:xfrm>
          <a:prstGeom prst="rect">
            <a:avLst/>
          </a:prstGeom>
          <a:ln w="28575">
            <a:noFill/>
          </a:ln>
        </p:spPr>
      </p:pic>
      <p:sp>
        <p:nvSpPr>
          <p:cNvPr id="3" name="CuadroTexto 2"/>
          <p:cNvSpPr txBox="1"/>
          <p:nvPr/>
        </p:nvSpPr>
        <p:spPr>
          <a:xfrm>
            <a:off x="607215" y="5989932"/>
            <a:ext cx="2150301" cy="7386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VE" sz="14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Hidroeléctrica </a:t>
            </a:r>
          </a:p>
          <a:p>
            <a:r>
              <a:rPr lang="es-VE" sz="14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Simón Bolívar</a:t>
            </a:r>
          </a:p>
          <a:p>
            <a:r>
              <a:rPr lang="es-VE" sz="14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(GURI) </a:t>
            </a:r>
            <a:r>
              <a:rPr lang="es-VE" sz="14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10.000 MW</a:t>
            </a:r>
            <a:endParaRPr lang="es-VE" sz="14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7" y="849333"/>
            <a:ext cx="6212541" cy="261489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56776" y="188642"/>
            <a:ext cx="7731648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b="1" i="1" dirty="0" smtClean="0">
                <a:cs typeface="Arial" panose="020B0604020202020204" pitchFamily="34" charset="0"/>
              </a:rPr>
              <a:t>SISTEMA HIDROELÉCTRICO BAJO CARONÍ: 15.300 MW</a:t>
            </a:r>
            <a:endParaRPr lang="es-VE" sz="2400" b="1" i="1" dirty="0"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4051173"/>
            <a:ext cx="2229537" cy="1879525"/>
          </a:xfrm>
          <a:prstGeom prst="rect">
            <a:avLst/>
          </a:prstGeom>
          <a:ln w="28575">
            <a:noFill/>
          </a:ln>
        </p:spPr>
      </p:pic>
      <p:sp>
        <p:nvSpPr>
          <p:cNvPr id="8" name="CuadroTexto 7"/>
          <p:cNvSpPr txBox="1"/>
          <p:nvPr/>
        </p:nvSpPr>
        <p:spPr>
          <a:xfrm>
            <a:off x="6461418" y="6002704"/>
            <a:ext cx="2261886" cy="7386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VE" sz="1400" b="1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Hidroeléctrica  </a:t>
            </a:r>
          </a:p>
          <a:p>
            <a:r>
              <a:rPr lang="es-VE" sz="1400" b="1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Antonio José de Sucre</a:t>
            </a:r>
          </a:p>
          <a:p>
            <a:r>
              <a:rPr lang="es-VE" sz="1400" b="1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MACAGUA </a:t>
            </a:r>
            <a:r>
              <a:rPr lang="es-VE" sz="1400" b="1" i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VE" sz="14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3.140 MW</a:t>
            </a:r>
            <a:endParaRPr lang="es-VE" sz="1400" b="1" i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578899" y="6002704"/>
            <a:ext cx="2289245" cy="7386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VE" sz="1400" b="1" dirty="0">
                <a:latin typeface="Arial" panose="020B0604020202020204" pitchFamily="34" charset="0"/>
                <a:cs typeface="Arial" panose="020B0604020202020204" pitchFamily="34" charset="0"/>
              </a:rPr>
              <a:t>Hidroeléctrica  </a:t>
            </a:r>
          </a:p>
          <a:p>
            <a:r>
              <a:rPr lang="es-VE" sz="1400" b="1" dirty="0">
                <a:latin typeface="Arial" panose="020B0604020202020204" pitchFamily="34" charset="0"/>
                <a:cs typeface="Arial" panose="020B0604020202020204" pitchFamily="34" charset="0"/>
              </a:rPr>
              <a:t>Francisco de Miranda</a:t>
            </a:r>
          </a:p>
          <a:p>
            <a:r>
              <a:rPr lang="es-V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CARUACHI  2.160 MW</a:t>
            </a:r>
            <a:endParaRPr lang="es-V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2180" y="4060561"/>
            <a:ext cx="2246404" cy="1929371"/>
          </a:xfrm>
          <a:prstGeom prst="rect">
            <a:avLst/>
          </a:prstGeom>
          <a:ln w="28575">
            <a:noFill/>
          </a:ln>
        </p:spPr>
      </p:pic>
      <p:grpSp>
        <p:nvGrpSpPr>
          <p:cNvPr id="14" name="13 Grupo"/>
          <p:cNvGrpSpPr/>
          <p:nvPr/>
        </p:nvGrpSpPr>
        <p:grpSpPr>
          <a:xfrm>
            <a:off x="6356153" y="836712"/>
            <a:ext cx="2626671" cy="3010507"/>
            <a:chOff x="9235181" y="836712"/>
            <a:chExt cx="3816425" cy="3010507"/>
          </a:xfrm>
        </p:grpSpPr>
        <p:sp>
          <p:nvSpPr>
            <p:cNvPr id="12" name="11 CuadroTexto"/>
            <p:cNvSpPr txBox="1"/>
            <p:nvPr/>
          </p:nvSpPr>
          <p:spPr>
            <a:xfrm>
              <a:off x="9235181" y="836712"/>
              <a:ext cx="3816425" cy="107721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VE" sz="1600" b="1" dirty="0" smtClean="0"/>
                <a:t>DEMANDA MÁXIMA POTENCIA </a:t>
              </a:r>
              <a:r>
                <a:rPr lang="es-VE" sz="1600" b="1" u="sng" dirty="0" smtClean="0">
                  <a:solidFill>
                    <a:srgbClr val="C00000"/>
                  </a:solidFill>
                </a:rPr>
                <a:t>estimada</a:t>
              </a:r>
              <a:r>
                <a:rPr lang="es-VE" sz="1600" b="1" dirty="0" smtClean="0"/>
                <a:t> Estado Bolívar año 2007:  3.246 kW (3,25 MW)</a:t>
              </a:r>
              <a:endParaRPr lang="es-VE" sz="1600" b="1" dirty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5181" y="1988840"/>
              <a:ext cx="3816425" cy="1858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1" name="10 Conector recto de flecha"/>
          <p:cNvCxnSpPr/>
          <p:nvPr/>
        </p:nvCxnSpPr>
        <p:spPr>
          <a:xfrm flipH="1" flipV="1">
            <a:off x="1102813" y="2492896"/>
            <a:ext cx="604333" cy="115212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 flipH="1" flipV="1">
            <a:off x="3878163" y="2708920"/>
            <a:ext cx="405805" cy="9361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 flipH="1" flipV="1">
            <a:off x="5216277" y="2918029"/>
            <a:ext cx="892077" cy="90480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72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13" y="1324202"/>
            <a:ext cx="3168518" cy="54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67544" y="132628"/>
            <a:ext cx="8136904" cy="4529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lIns="82769" tIns="41385" rIns="82769" bIns="41385" rtlCol="0">
            <a:spAutoFit/>
          </a:bodyPr>
          <a:lstStyle/>
          <a:p>
            <a:pPr algn="ctr"/>
            <a:r>
              <a:rPr lang="es-VE" sz="2400" b="1" i="1" dirty="0"/>
              <a:t>Centrales Hidroeléctricas </a:t>
            </a:r>
            <a:r>
              <a:rPr lang="es-VE" sz="2400" b="1" i="1" dirty="0" smtClean="0"/>
              <a:t>del </a:t>
            </a:r>
            <a:r>
              <a:rPr lang="es-VE" sz="2400" b="1" i="1" dirty="0"/>
              <a:t>Bajo / Medio / Alto </a:t>
            </a:r>
            <a:r>
              <a:rPr lang="es-VE" sz="2400" b="1" i="1" dirty="0" smtClean="0"/>
              <a:t>Caroní</a:t>
            </a:r>
            <a:endParaRPr lang="es-VE" sz="2400" b="1" i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802" y="1396782"/>
            <a:ext cx="5461404" cy="5184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379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67167"/>
            <a:ext cx="4037522" cy="5515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800148" y="188640"/>
            <a:ext cx="7732292" cy="4605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lIns="90370" tIns="45185" rIns="90370" bIns="45185" rtlCol="0">
            <a:spAutoFit/>
          </a:bodyPr>
          <a:lstStyle/>
          <a:p>
            <a:pPr algn="ctr"/>
            <a:r>
              <a:rPr lang="es-VE" sz="2400" b="1" i="1" dirty="0"/>
              <a:t>MICRO CENTRALES HIDROELÉCTRICAS RIOS </a:t>
            </a:r>
            <a:r>
              <a:rPr lang="es-VE" sz="2400" b="1" i="1" dirty="0" smtClean="0"/>
              <a:t>CARONÍ</a:t>
            </a:r>
            <a:endParaRPr lang="es-VE" sz="2400" b="1" i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081" y="1167167"/>
            <a:ext cx="3460127" cy="5515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914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3"/>
          <a:stretch/>
        </p:blipFill>
        <p:spPr bwMode="auto">
          <a:xfrm>
            <a:off x="5389271" y="3682268"/>
            <a:ext cx="3505065" cy="2848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s://image.jimcdn.com/app/cms/image/transf/none/path/s573c25dea3218aa9/image/i2f2f0c34abacf583/version/1448237282/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67" y="1120049"/>
            <a:ext cx="4967338" cy="3680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228004" y="5106636"/>
            <a:ext cx="5350894" cy="1476247"/>
          </a:xfrm>
          <a:prstGeom prst="rect">
            <a:avLst/>
          </a:prstGeom>
        </p:spPr>
        <p:txBody>
          <a:bodyPr wrap="square" lIns="90370" tIns="45185" rIns="90370" bIns="45185">
            <a:spAutoFit/>
          </a:bodyPr>
          <a:lstStyle/>
          <a:p>
            <a:pPr algn="just"/>
            <a:r>
              <a:rPr lang="es-MX" dirty="0" smtClean="0"/>
              <a:t>El </a:t>
            </a:r>
            <a:r>
              <a:rPr lang="es-MX" b="1" dirty="0" smtClean="0"/>
              <a:t>Proyecto </a:t>
            </a:r>
            <a:r>
              <a:rPr lang="es-MX" b="1" dirty="0"/>
              <a:t>Hidroeléctrico </a:t>
            </a:r>
            <a:r>
              <a:rPr lang="es-MX" b="1" dirty="0" err="1"/>
              <a:t>Uribante-Caparo</a:t>
            </a:r>
            <a:r>
              <a:rPr lang="es-MX" dirty="0"/>
              <a:t> es un conjunto de obras de ingeniería en las cuencas de los ríos </a:t>
            </a:r>
            <a:r>
              <a:rPr lang="es-MX" b="1" dirty="0" err="1"/>
              <a:t>Uribante</a:t>
            </a:r>
            <a:r>
              <a:rPr lang="es-MX" b="1" dirty="0"/>
              <a:t>, Doradas, </a:t>
            </a:r>
            <a:r>
              <a:rPr lang="es-MX" b="1" dirty="0" err="1"/>
              <a:t>Camburito</a:t>
            </a:r>
            <a:r>
              <a:rPr lang="es-MX" b="1" dirty="0"/>
              <a:t> y </a:t>
            </a:r>
            <a:r>
              <a:rPr lang="es-MX" b="1" dirty="0" err="1"/>
              <a:t>Caparo</a:t>
            </a:r>
            <a:r>
              <a:rPr lang="es-MX" dirty="0"/>
              <a:t>, ubicados en los Estados </a:t>
            </a:r>
            <a:r>
              <a:rPr lang="es-MX" b="1" dirty="0"/>
              <a:t>Táchira, Mérida y Barinas</a:t>
            </a:r>
            <a:r>
              <a:rPr lang="es-MX" dirty="0"/>
              <a:t> de la República Bolivariana de Venezuela.</a:t>
            </a:r>
            <a:endParaRPr lang="es-VE" dirty="0"/>
          </a:p>
        </p:txBody>
      </p:sp>
      <p:sp>
        <p:nvSpPr>
          <p:cNvPr id="4" name="3 Rectángulo"/>
          <p:cNvSpPr/>
          <p:nvPr/>
        </p:nvSpPr>
        <p:spPr>
          <a:xfrm>
            <a:off x="5618055" y="1126194"/>
            <a:ext cx="3047498" cy="2030245"/>
          </a:xfrm>
          <a:prstGeom prst="rect">
            <a:avLst/>
          </a:prstGeom>
        </p:spPr>
        <p:txBody>
          <a:bodyPr wrap="square" lIns="90370" tIns="45185" rIns="90370" bIns="45185">
            <a:spAutoFit/>
          </a:bodyPr>
          <a:lstStyle/>
          <a:p>
            <a:pPr algn="just"/>
            <a:r>
              <a:rPr lang="es-ES" b="1" dirty="0"/>
              <a:t>T</a:t>
            </a:r>
            <a:r>
              <a:rPr lang="es-ES" b="1" dirty="0" smtClean="0"/>
              <a:t>res </a:t>
            </a:r>
            <a:r>
              <a:rPr lang="es-ES" b="1" dirty="0"/>
              <a:t>C</a:t>
            </a:r>
            <a:r>
              <a:rPr lang="es-ES" b="1" dirty="0" smtClean="0"/>
              <a:t>entrales </a:t>
            </a:r>
            <a:r>
              <a:rPr lang="es-ES" b="1" dirty="0"/>
              <a:t>H</a:t>
            </a:r>
            <a:r>
              <a:rPr lang="es-ES" b="1" dirty="0" smtClean="0"/>
              <a:t>idroeléctricas </a:t>
            </a:r>
            <a:r>
              <a:rPr lang="es-ES" b="1" dirty="0"/>
              <a:t>en secuencia: San Agatón, La Colorada y La </a:t>
            </a:r>
            <a:r>
              <a:rPr lang="es-ES" b="1" dirty="0" err="1"/>
              <a:t>Vueltosa</a:t>
            </a:r>
            <a:r>
              <a:rPr lang="es-ES" b="1" dirty="0"/>
              <a:t>, con una potencia firme conjunta de 1.260 MW y una producción de energía media anual de 4.400 </a:t>
            </a:r>
            <a:r>
              <a:rPr lang="es-ES" b="1" dirty="0" err="1"/>
              <a:t>GWh</a:t>
            </a:r>
            <a:endParaRPr lang="es-VE" dirty="0"/>
          </a:p>
        </p:txBody>
      </p:sp>
      <p:sp>
        <p:nvSpPr>
          <p:cNvPr id="5" name="4 CuadroTexto"/>
          <p:cNvSpPr txBox="1"/>
          <p:nvPr/>
        </p:nvSpPr>
        <p:spPr>
          <a:xfrm>
            <a:off x="395536" y="187342"/>
            <a:ext cx="8498800" cy="4605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lIns="90370" tIns="45185" rIns="90370" bIns="45185" rtlCol="0">
            <a:spAutoFit/>
          </a:bodyPr>
          <a:lstStyle/>
          <a:p>
            <a:pPr algn="ctr"/>
            <a:r>
              <a:rPr lang="es-MX" sz="2400" b="1" i="1" dirty="0"/>
              <a:t>PROYECTO HIDROELECTICO FABRICIO OJEDA  URIBANTE / CAPARO</a:t>
            </a:r>
            <a:endParaRPr lang="es-VE" sz="2400" b="1" i="1" dirty="0"/>
          </a:p>
        </p:txBody>
      </p:sp>
    </p:spTree>
    <p:extLst>
      <p:ext uri="{BB962C8B-B14F-4D97-AF65-F5344CB8AC3E}">
        <p14:creationId xmlns:p14="http://schemas.microsoft.com/office/powerpoint/2010/main" val="195225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704455" y="416268"/>
            <a:ext cx="5819873" cy="4514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lIns="81297" tIns="40649" rIns="81297" bIns="40649" rtlCol="0">
            <a:spAutoFit/>
          </a:bodyPr>
          <a:lstStyle/>
          <a:p>
            <a:pPr algn="ctr"/>
            <a:r>
              <a:rPr lang="es-MX" sz="2400" b="1" i="1" dirty="0"/>
              <a:t>Centrales Hidroeléctricas Región Andina</a:t>
            </a:r>
            <a:endParaRPr lang="es-VE" sz="2400" b="1" i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21" y="1633789"/>
            <a:ext cx="8895627" cy="3990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203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820957" y="273876"/>
            <a:ext cx="792088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200" b="1" i="1" dirty="0" smtClean="0"/>
              <a:t>RED DE TRANSMISIÓN DEL SISTEMA ELÉCTRICO VENEZOLANO</a:t>
            </a:r>
            <a:endParaRPr lang="es-VE" sz="2200" b="1" i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39249" y="908720"/>
            <a:ext cx="770485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VE" dirty="0"/>
              <a:t>Venezuela cuenta con un sistema de transmisión que interconecta </a:t>
            </a:r>
            <a:r>
              <a:rPr lang="es-VE" dirty="0" smtClean="0"/>
              <a:t>los desarrollos </a:t>
            </a:r>
            <a:r>
              <a:rPr lang="es-VE" dirty="0"/>
              <a:t>hidroeléctricos construidos por EDELCA, en la región </a:t>
            </a:r>
            <a:r>
              <a:rPr lang="es-VE" dirty="0" smtClean="0"/>
              <a:t>de Guayana</a:t>
            </a:r>
            <a:r>
              <a:rPr lang="es-VE" dirty="0"/>
              <a:t>, los cuales satisfacen los requerimientos de energía de los </a:t>
            </a:r>
            <a:r>
              <a:rPr lang="es-VE" dirty="0" smtClean="0"/>
              <a:t>grandes </a:t>
            </a:r>
            <a:r>
              <a:rPr lang="es-VE" dirty="0"/>
              <a:t>y medianos consumidores radicados en la zona, así como parte de </a:t>
            </a:r>
            <a:r>
              <a:rPr lang="es-VE" dirty="0" smtClean="0"/>
              <a:t>los requerimientos </a:t>
            </a:r>
            <a:r>
              <a:rPr lang="es-VE" dirty="0"/>
              <a:t>del resto del país, el suministro se realiza mediante </a:t>
            </a:r>
            <a:r>
              <a:rPr lang="es-VE" dirty="0" smtClean="0"/>
              <a:t>un sistema </a:t>
            </a:r>
            <a:r>
              <a:rPr lang="es-VE" dirty="0"/>
              <a:t>de transmisión que opera a 765 </a:t>
            </a:r>
            <a:r>
              <a:rPr lang="es-VE" dirty="0" err="1"/>
              <a:t>kV</a:t>
            </a:r>
            <a:r>
              <a:rPr lang="es-VE" dirty="0"/>
              <a:t>, 400 </a:t>
            </a:r>
            <a:r>
              <a:rPr lang="es-VE" dirty="0" err="1"/>
              <a:t>kV</a:t>
            </a:r>
            <a:r>
              <a:rPr lang="es-VE" dirty="0"/>
              <a:t> y 230 </a:t>
            </a:r>
            <a:r>
              <a:rPr lang="es-VE" dirty="0" err="1"/>
              <a:t>kV</a:t>
            </a:r>
            <a:r>
              <a:rPr lang="es-VE" dirty="0"/>
              <a:t>. </a:t>
            </a:r>
            <a:endParaRPr lang="es-VE" dirty="0" smtClean="0"/>
          </a:p>
          <a:p>
            <a:pPr algn="just"/>
            <a:endParaRPr lang="es-VE" dirty="0" smtClean="0"/>
          </a:p>
          <a:p>
            <a:pPr algn="just"/>
            <a:r>
              <a:rPr lang="es-VE" dirty="0" smtClean="0"/>
              <a:t>Esta </a:t>
            </a:r>
            <a:r>
              <a:rPr lang="es-VE" dirty="0"/>
              <a:t>red </a:t>
            </a:r>
            <a:r>
              <a:rPr lang="es-VE" dirty="0" smtClean="0"/>
              <a:t>de transmisión </a:t>
            </a:r>
            <a:r>
              <a:rPr lang="es-VE" dirty="0"/>
              <a:t>se interconecta a su vez con los sistemas eléctricos de </a:t>
            </a:r>
            <a:r>
              <a:rPr lang="es-VE" dirty="0" smtClean="0"/>
              <a:t>empresas (que </a:t>
            </a:r>
            <a:r>
              <a:rPr lang="es-VE" dirty="0"/>
              <a:t>en la actualidad conforman a </a:t>
            </a:r>
            <a:r>
              <a:rPr lang="es-VE" dirty="0" smtClean="0"/>
              <a:t>CORPOELEC</a:t>
            </a:r>
            <a:r>
              <a:rPr lang="es-VE" dirty="0"/>
              <a:t>) como son: la </a:t>
            </a:r>
            <a:r>
              <a:rPr lang="es-VE" dirty="0" smtClean="0"/>
              <a:t>Compañía Anónima </a:t>
            </a:r>
            <a:r>
              <a:rPr lang="es-VE" dirty="0"/>
              <a:t>de Administración y Fomento Eléctrico (CADAFE), C.A. </a:t>
            </a:r>
            <a:r>
              <a:rPr lang="es-VE" dirty="0" smtClean="0"/>
              <a:t>La Electricidad </a:t>
            </a:r>
            <a:r>
              <a:rPr lang="es-VE" dirty="0"/>
              <a:t>de Caracas, Energía Eléctrica de Venezuela (ENELVEN) y </a:t>
            </a:r>
            <a:r>
              <a:rPr lang="es-VE" dirty="0" smtClean="0"/>
              <a:t>C.A. Energía </a:t>
            </a:r>
            <a:r>
              <a:rPr lang="es-VE" dirty="0"/>
              <a:t>Eléctrica de la Costa Oriental del Lago (ENELCO), </a:t>
            </a:r>
            <a:r>
              <a:rPr lang="es-VE" dirty="0" smtClean="0"/>
              <a:t>quienes finalmente </a:t>
            </a:r>
            <a:r>
              <a:rPr lang="es-VE" dirty="0"/>
              <a:t>llevan el servicio eléctrico a sus clientes a lo largo de la </a:t>
            </a:r>
            <a:r>
              <a:rPr lang="es-VE" dirty="0" smtClean="0"/>
              <a:t>geografía nacional</a:t>
            </a:r>
            <a:r>
              <a:rPr lang="es-VE" dirty="0"/>
              <a:t>. </a:t>
            </a:r>
            <a:endParaRPr lang="es-VE" dirty="0" smtClean="0"/>
          </a:p>
          <a:p>
            <a:pPr algn="just"/>
            <a:endParaRPr lang="es-VE" dirty="0"/>
          </a:p>
          <a:p>
            <a:pPr algn="just"/>
            <a:r>
              <a:rPr lang="es-VE" dirty="0" smtClean="0"/>
              <a:t>La </a:t>
            </a:r>
            <a:r>
              <a:rPr lang="es-VE" dirty="0"/>
              <a:t>operación del Sistema Interconectado Nacional </a:t>
            </a:r>
            <a:r>
              <a:rPr lang="es-VE" b="1" i="1" dirty="0"/>
              <a:t>(S.I.N)</a:t>
            </a:r>
            <a:r>
              <a:rPr lang="es-VE" dirty="0"/>
              <a:t>, </a:t>
            </a:r>
            <a:r>
              <a:rPr lang="es-VE" dirty="0" smtClean="0"/>
              <a:t>estuvo coordinada </a:t>
            </a:r>
            <a:r>
              <a:rPr lang="es-VE" dirty="0"/>
              <a:t>hasta el 2008, por la </a:t>
            </a:r>
            <a:r>
              <a:rPr lang="es-VE" b="1" i="1" dirty="0"/>
              <a:t>Oficina de Operación de </a:t>
            </a:r>
            <a:r>
              <a:rPr lang="es-VE" b="1" i="1" dirty="0" smtClean="0"/>
              <a:t>Sistemas Interconectados </a:t>
            </a:r>
            <a:r>
              <a:rPr lang="es-VE" b="1" dirty="0"/>
              <a:t>(OPSIS</a:t>
            </a:r>
            <a:r>
              <a:rPr lang="es-VE" dirty="0"/>
              <a:t>), que trabajaba de manera conjunta los Centros </a:t>
            </a:r>
            <a:r>
              <a:rPr lang="es-VE" dirty="0" smtClean="0"/>
              <a:t>de Control </a:t>
            </a:r>
            <a:r>
              <a:rPr lang="es-VE" dirty="0"/>
              <a:t>y Despacho Regionales de las empresas que conforman </a:t>
            </a:r>
            <a:r>
              <a:rPr lang="es-VE" dirty="0" smtClean="0"/>
              <a:t>este sistema</a:t>
            </a:r>
            <a:r>
              <a:rPr lang="es-VE" dirty="0"/>
              <a:t>. Hoy en día estas funciones son ejercidas por el </a:t>
            </a:r>
            <a:r>
              <a:rPr lang="es-VE" b="1" i="1" dirty="0"/>
              <a:t>Centro </a:t>
            </a:r>
            <a:r>
              <a:rPr lang="es-VE" b="1" i="1" dirty="0" smtClean="0"/>
              <a:t>Nacional de </a:t>
            </a:r>
            <a:r>
              <a:rPr lang="es-VE" b="1" i="1" dirty="0"/>
              <a:t>Gestión (CNG).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92497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827584" y="260648"/>
            <a:ext cx="7920880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b="1" i="1" dirty="0" smtClean="0"/>
              <a:t>RED DE TRANSMISIÓN INTERCONECTADO Y TRONCAL DEL SISTEMA ELÉCTRICO VENEZOLANO</a:t>
            </a:r>
            <a:endParaRPr lang="es-VE" sz="2400" b="1" i="1" dirty="0"/>
          </a:p>
        </p:txBody>
      </p:sp>
      <p:grpSp>
        <p:nvGrpSpPr>
          <p:cNvPr id="6" name="5 Grupo"/>
          <p:cNvGrpSpPr/>
          <p:nvPr/>
        </p:nvGrpSpPr>
        <p:grpSpPr>
          <a:xfrm>
            <a:off x="179512" y="1210445"/>
            <a:ext cx="8568952" cy="4738835"/>
            <a:chOff x="179512" y="1340769"/>
            <a:chExt cx="8280920" cy="5517231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340769"/>
              <a:ext cx="7848872" cy="5256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7 Rectángulo"/>
            <p:cNvSpPr/>
            <p:nvPr/>
          </p:nvSpPr>
          <p:spPr>
            <a:xfrm>
              <a:off x="179512" y="4869160"/>
              <a:ext cx="3384376" cy="1988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VE"/>
            </a:p>
          </p:txBody>
        </p:sp>
      </p:grpSp>
      <p:sp>
        <p:nvSpPr>
          <p:cNvPr id="4" name="3 Rectángulo"/>
          <p:cNvSpPr/>
          <p:nvPr/>
        </p:nvSpPr>
        <p:spPr>
          <a:xfrm>
            <a:off x="323528" y="5517232"/>
            <a:ext cx="4176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VE" sz="1200" dirty="0"/>
              <a:t>Longitudes aproximadas del Sistema Interconectado Nacional.</a:t>
            </a:r>
          </a:p>
          <a:p>
            <a:r>
              <a:rPr lang="es-VE" sz="1200" dirty="0"/>
              <a:t>Línea de Transmisión a 765 Kv. 2.083 Km.</a:t>
            </a:r>
          </a:p>
          <a:p>
            <a:r>
              <a:rPr lang="es-VE" sz="1200" dirty="0"/>
              <a:t>Línea de Transmisión a 400 Kv. 3.606 Km.</a:t>
            </a:r>
          </a:p>
          <a:p>
            <a:r>
              <a:rPr lang="es-VE" sz="1200" dirty="0"/>
              <a:t>Línea de Transmisión a 230 Kv. 5.794 Km.</a:t>
            </a:r>
          </a:p>
          <a:p>
            <a:r>
              <a:rPr lang="es-VE" sz="1200" dirty="0"/>
              <a:t>Línea de Transmisión a 138 Kv. y/o 115 Kv. 311 Km.</a:t>
            </a:r>
          </a:p>
          <a:p>
            <a:r>
              <a:rPr lang="es-VE" sz="1200" i="1" dirty="0"/>
              <a:t>Nota</a:t>
            </a:r>
            <a:r>
              <a:rPr lang="es-VE" sz="1200" dirty="0"/>
              <a:t>. Datos tomados de Informe anual 2008 de la OPSIS</a:t>
            </a:r>
          </a:p>
        </p:txBody>
      </p:sp>
    </p:spTree>
    <p:extLst>
      <p:ext uri="{BB962C8B-B14F-4D97-AF65-F5344CB8AC3E}">
        <p14:creationId xmlns:p14="http://schemas.microsoft.com/office/powerpoint/2010/main" val="193008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827584" y="260648"/>
            <a:ext cx="7920880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200" b="1" i="1" dirty="0" smtClean="0"/>
              <a:t>RED DE TRANSMISIÓN INTERCONECTADO Y TRONCAL DEL SISTEMA ELÉCTRICO VENEZOLANO</a:t>
            </a:r>
            <a:endParaRPr lang="es-VE" sz="2200" b="1" i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476078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80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Oval 3"/>
          <p:cNvSpPr>
            <a:spLocks noChangeArrowheads="1"/>
          </p:cNvSpPr>
          <p:nvPr/>
        </p:nvSpPr>
        <p:spPr bwMode="auto">
          <a:xfrm>
            <a:off x="3057071" y="2860530"/>
            <a:ext cx="3002350" cy="1733215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accent1"/>
            </a:solidFill>
          </a:ln>
          <a:effectLst/>
          <a:extLst/>
        </p:spPr>
        <p:txBody>
          <a:bodyPr wrap="none" lIns="106666" tIns="53334" rIns="106666" bIns="53334" anchor="ctr"/>
          <a:lstStyle/>
          <a:p>
            <a:pPr>
              <a:lnSpc>
                <a:spcPct val="100000"/>
              </a:lnSpc>
            </a:pPr>
            <a:r>
              <a:rPr lang="es-ES_tradnl" sz="3200" b="1" dirty="0">
                <a:solidFill>
                  <a:schemeClr val="bg1"/>
                </a:solidFill>
              </a:rPr>
              <a:t>Baja Calidad</a:t>
            </a:r>
          </a:p>
          <a:p>
            <a:pPr>
              <a:lnSpc>
                <a:spcPct val="100000"/>
              </a:lnSpc>
            </a:pPr>
            <a:r>
              <a:rPr lang="es-ES_tradnl" sz="3200" b="1" dirty="0">
                <a:solidFill>
                  <a:schemeClr val="bg1"/>
                </a:solidFill>
              </a:rPr>
              <a:t>del Servicio</a:t>
            </a:r>
          </a:p>
        </p:txBody>
      </p:sp>
      <p:sp>
        <p:nvSpPr>
          <p:cNvPr id="176132" name="Oval 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156319" y="2550450"/>
            <a:ext cx="2176704" cy="150714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  <a:effectLst/>
          <a:extLst/>
        </p:spPr>
        <p:txBody>
          <a:bodyPr wrap="none" lIns="106666" tIns="53334" rIns="106666" bIns="53334" anchor="ctr"/>
          <a:lstStyle/>
          <a:p>
            <a:pPr algn="ctr">
              <a:lnSpc>
                <a:spcPct val="100000"/>
              </a:lnSpc>
            </a:pPr>
            <a:r>
              <a:rPr lang="es-ES_tradnl" sz="2200" b="1" dirty="0"/>
              <a:t>Morosidad</a:t>
            </a:r>
          </a:p>
          <a:p>
            <a:pPr algn="ctr">
              <a:lnSpc>
                <a:spcPct val="100000"/>
              </a:lnSpc>
            </a:pPr>
            <a:r>
              <a:rPr lang="es-ES_tradnl" sz="2200" b="1" dirty="0"/>
              <a:t>Sector</a:t>
            </a:r>
          </a:p>
          <a:p>
            <a:pPr algn="ctr">
              <a:lnSpc>
                <a:spcPct val="100000"/>
              </a:lnSpc>
            </a:pPr>
            <a:r>
              <a:rPr lang="es-ES_tradnl" sz="2200" b="1" dirty="0"/>
              <a:t>Público</a:t>
            </a:r>
          </a:p>
        </p:txBody>
      </p:sp>
      <p:sp>
        <p:nvSpPr>
          <p:cNvPr id="176133" name="Oval 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93888" y="2550449"/>
            <a:ext cx="2176704" cy="150714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  <a:effectLst/>
          <a:extLst/>
        </p:spPr>
        <p:txBody>
          <a:bodyPr wrap="none" lIns="106666" tIns="53334" rIns="106666" bIns="53334" anchor="ctr"/>
          <a:lstStyle/>
          <a:p>
            <a:pPr algn="ctr">
              <a:lnSpc>
                <a:spcPct val="100000"/>
              </a:lnSpc>
            </a:pPr>
            <a:r>
              <a:rPr lang="es-ES_tradnl" sz="2200" b="1" dirty="0"/>
              <a:t>Baja</a:t>
            </a:r>
          </a:p>
          <a:p>
            <a:pPr algn="ctr">
              <a:lnSpc>
                <a:spcPct val="100000"/>
              </a:lnSpc>
            </a:pPr>
            <a:r>
              <a:rPr lang="es-ES_tradnl" sz="2200" b="1" dirty="0"/>
              <a:t>Confiabilidad</a:t>
            </a:r>
          </a:p>
        </p:txBody>
      </p:sp>
      <p:sp>
        <p:nvSpPr>
          <p:cNvPr id="176134" name="Oval 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682240" y="4779124"/>
            <a:ext cx="2176704" cy="150714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  <a:effectLst/>
          <a:extLst/>
        </p:spPr>
        <p:txBody>
          <a:bodyPr wrap="none" lIns="106666" tIns="53334" rIns="106666" bIns="53334" anchor="ctr"/>
          <a:lstStyle/>
          <a:p>
            <a:pPr algn="ctr">
              <a:lnSpc>
                <a:spcPct val="100000"/>
              </a:lnSpc>
            </a:pPr>
            <a:r>
              <a:rPr lang="es-ES_tradnl" sz="2200" b="1" dirty="0"/>
              <a:t>Sistema Eléctrico </a:t>
            </a:r>
          </a:p>
          <a:p>
            <a:pPr algn="ctr">
              <a:lnSpc>
                <a:spcPct val="100000"/>
              </a:lnSpc>
            </a:pPr>
            <a:r>
              <a:rPr lang="es-ES_tradnl" sz="2200" b="1" dirty="0" smtClean="0"/>
              <a:t>en </a:t>
            </a:r>
            <a:r>
              <a:rPr lang="es-ES_tradnl" sz="2200" b="1" dirty="0"/>
              <a:t>franco deterioro</a:t>
            </a:r>
          </a:p>
        </p:txBody>
      </p:sp>
      <p:sp>
        <p:nvSpPr>
          <p:cNvPr id="176135" name="Oval 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221258" y="4779124"/>
            <a:ext cx="2176704" cy="150714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  <a:effectLst/>
          <a:extLst/>
        </p:spPr>
        <p:txBody>
          <a:bodyPr wrap="none" lIns="106666" tIns="53334" rIns="106666" bIns="53334" anchor="ctr"/>
          <a:lstStyle/>
          <a:p>
            <a:pPr algn="ctr">
              <a:lnSpc>
                <a:spcPct val="100000"/>
              </a:lnSpc>
            </a:pPr>
            <a:r>
              <a:rPr lang="es-ES_tradnl" sz="2200" b="1" dirty="0"/>
              <a:t>Bajos niveles</a:t>
            </a:r>
          </a:p>
          <a:p>
            <a:pPr algn="ctr">
              <a:lnSpc>
                <a:spcPct val="100000"/>
              </a:lnSpc>
            </a:pPr>
            <a:r>
              <a:rPr lang="es-ES_tradnl" sz="2200" b="1" dirty="0"/>
              <a:t>de Inversión</a:t>
            </a:r>
          </a:p>
        </p:txBody>
      </p:sp>
      <p:sp>
        <p:nvSpPr>
          <p:cNvPr id="176136" name="Oval 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483650" y="1057760"/>
            <a:ext cx="2176704" cy="150714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  <a:effectLst/>
          <a:extLst/>
        </p:spPr>
        <p:txBody>
          <a:bodyPr wrap="none" lIns="106666" tIns="53334" rIns="106666" bIns="53334" anchor="ctr"/>
          <a:lstStyle/>
          <a:p>
            <a:pPr algn="ctr">
              <a:lnSpc>
                <a:spcPct val="100000"/>
              </a:lnSpc>
            </a:pPr>
            <a:r>
              <a:rPr lang="es-ES_tradnl" sz="2200" b="1" dirty="0"/>
              <a:t>Deficiente</a:t>
            </a:r>
          </a:p>
          <a:p>
            <a:pPr algn="ctr">
              <a:lnSpc>
                <a:spcPct val="100000"/>
              </a:lnSpc>
            </a:pPr>
            <a:r>
              <a:rPr lang="es-ES_tradnl" sz="2200" b="1" dirty="0"/>
              <a:t>Gestión</a:t>
            </a:r>
          </a:p>
          <a:p>
            <a:pPr algn="ctr">
              <a:lnSpc>
                <a:spcPct val="100000"/>
              </a:lnSpc>
            </a:pPr>
            <a:r>
              <a:rPr lang="es-ES_tradnl" sz="2200" b="1" dirty="0"/>
              <a:t>Comercial</a:t>
            </a:r>
          </a:p>
        </p:txBody>
      </p:sp>
      <p:sp>
        <p:nvSpPr>
          <p:cNvPr id="176138" name="AutoShape 10"/>
          <p:cNvSpPr>
            <a:spLocks noChangeArrowheads="1"/>
          </p:cNvSpPr>
          <p:nvPr/>
        </p:nvSpPr>
        <p:spPr bwMode="auto">
          <a:xfrm>
            <a:off x="4196709" y="5418656"/>
            <a:ext cx="750588" cy="452143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666" tIns="53334" rIns="106666" bIns="53334" anchor="ctr"/>
          <a:lstStyle/>
          <a:p>
            <a:endParaRPr lang="es-ES"/>
          </a:p>
        </p:txBody>
      </p:sp>
      <p:sp>
        <p:nvSpPr>
          <p:cNvPr id="176139" name="AutoShape 11"/>
          <p:cNvSpPr>
            <a:spLocks noChangeArrowheads="1"/>
          </p:cNvSpPr>
          <p:nvPr/>
        </p:nvSpPr>
        <p:spPr bwMode="auto">
          <a:xfrm rot="18415147">
            <a:off x="6859803" y="4363604"/>
            <a:ext cx="753571" cy="450351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666" tIns="53334" rIns="106666" bIns="53334" anchor="ctr"/>
          <a:lstStyle/>
          <a:p>
            <a:endParaRPr lang="es-ES"/>
          </a:p>
        </p:txBody>
      </p:sp>
      <p:sp>
        <p:nvSpPr>
          <p:cNvPr id="176140" name="AutoShape 12"/>
          <p:cNvSpPr>
            <a:spLocks noChangeArrowheads="1"/>
          </p:cNvSpPr>
          <p:nvPr/>
        </p:nvSpPr>
        <p:spPr bwMode="auto">
          <a:xfrm rot="2960255">
            <a:off x="1305456" y="4344765"/>
            <a:ext cx="753571" cy="450351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666" tIns="53334" rIns="106666" bIns="53334" anchor="ctr"/>
          <a:lstStyle/>
          <a:p>
            <a:endParaRPr lang="es-ES"/>
          </a:p>
        </p:txBody>
      </p:sp>
      <p:sp>
        <p:nvSpPr>
          <p:cNvPr id="176141" name="AutoShape 13"/>
          <p:cNvSpPr>
            <a:spLocks noChangeArrowheads="1"/>
          </p:cNvSpPr>
          <p:nvPr/>
        </p:nvSpPr>
        <p:spPr bwMode="auto">
          <a:xfrm rot="20505886">
            <a:off x="2433782" y="1910207"/>
            <a:ext cx="750588" cy="452143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666" tIns="53334" rIns="106666" bIns="53334" anchor="ctr"/>
          <a:lstStyle/>
          <a:p>
            <a:endParaRPr lang="es-ES"/>
          </a:p>
        </p:txBody>
      </p:sp>
      <p:sp>
        <p:nvSpPr>
          <p:cNvPr id="176142" name="AutoShape 14"/>
          <p:cNvSpPr>
            <a:spLocks noChangeArrowheads="1"/>
          </p:cNvSpPr>
          <p:nvPr/>
        </p:nvSpPr>
        <p:spPr bwMode="auto">
          <a:xfrm rot="1051322">
            <a:off x="5842978" y="1932552"/>
            <a:ext cx="750588" cy="452143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6666" tIns="53334" rIns="106666" bIns="53334" anchor="ctr"/>
          <a:lstStyle/>
          <a:p>
            <a:endParaRPr lang="es-ES"/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1003694" y="188641"/>
            <a:ext cx="7456738" cy="4784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8091" tIns="54045" rIns="108091" bIns="54045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_tradnl" sz="2400" b="1" i="1" dirty="0" smtClean="0"/>
              <a:t>SITUACIÓN </a:t>
            </a:r>
            <a:r>
              <a:rPr lang="es-ES_tradnl" sz="2400" b="1" i="1" dirty="0"/>
              <a:t>ESTRUCTURAL </a:t>
            </a:r>
            <a:r>
              <a:rPr lang="es-ES_tradnl" sz="2400" b="1" i="1" dirty="0" smtClean="0"/>
              <a:t>SISTEMA </a:t>
            </a:r>
            <a:r>
              <a:rPr lang="es-ES_tradnl" sz="2400" b="1" i="1" dirty="0"/>
              <a:t>DE ELÉCTRICO </a:t>
            </a:r>
            <a:endParaRPr lang="es-ES_tradnl" sz="2400" b="1" i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13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 Grupo"/>
          <p:cNvGrpSpPr/>
          <p:nvPr/>
        </p:nvGrpSpPr>
        <p:grpSpPr>
          <a:xfrm>
            <a:off x="179512" y="830226"/>
            <a:ext cx="8818782" cy="5699683"/>
            <a:chOff x="-325605" y="938886"/>
            <a:chExt cx="14255464" cy="6724819"/>
          </a:xfrm>
        </p:grpSpPr>
        <p:grpSp>
          <p:nvGrpSpPr>
            <p:cNvPr id="5" name="Grupo 2"/>
            <p:cNvGrpSpPr/>
            <p:nvPr/>
          </p:nvGrpSpPr>
          <p:grpSpPr>
            <a:xfrm>
              <a:off x="-325605" y="938886"/>
              <a:ext cx="14255464" cy="6091152"/>
              <a:chOff x="-325605" y="720518"/>
              <a:chExt cx="14255464" cy="6091152"/>
            </a:xfrm>
          </p:grpSpPr>
          <p:grpSp>
            <p:nvGrpSpPr>
              <p:cNvPr id="7" name="6 Grupo"/>
              <p:cNvGrpSpPr/>
              <p:nvPr/>
            </p:nvGrpSpPr>
            <p:grpSpPr>
              <a:xfrm>
                <a:off x="6627169" y="4089620"/>
                <a:ext cx="2627668" cy="293284"/>
                <a:chOff x="6077020" y="3713857"/>
                <a:chExt cx="2409535" cy="268937"/>
              </a:xfrm>
            </p:grpSpPr>
            <p:sp>
              <p:nvSpPr>
                <p:cNvPr id="114" name="63 Cuadro de texto"/>
                <p:cNvSpPr txBox="1"/>
                <p:nvPr/>
              </p:nvSpPr>
              <p:spPr>
                <a:xfrm>
                  <a:off x="6448968" y="3713857"/>
                  <a:ext cx="2037587" cy="268937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11"/>
                    </a:spcAft>
                  </a:pPr>
                  <a:r>
                    <a:rPr lang="es-MX" sz="1240" b="1" dirty="0">
                      <a:solidFill>
                        <a:srgbClr val="7030A0"/>
                      </a:solidFill>
                      <a:latin typeface="Calibri"/>
                      <a:ea typeface="Calibri"/>
                      <a:cs typeface="Times New Roman"/>
                    </a:rPr>
                    <a:t>Hidroeléctricas</a:t>
                  </a:r>
                </a:p>
              </p:txBody>
            </p:sp>
            <p:cxnSp>
              <p:nvCxnSpPr>
                <p:cNvPr id="115" name="69 Conector recto de flecha"/>
                <p:cNvCxnSpPr/>
                <p:nvPr/>
              </p:nvCxnSpPr>
              <p:spPr>
                <a:xfrm>
                  <a:off x="6077020" y="3870573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7030A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7 Grupo"/>
              <p:cNvGrpSpPr/>
              <p:nvPr/>
            </p:nvGrpSpPr>
            <p:grpSpPr>
              <a:xfrm>
                <a:off x="6134260" y="4874882"/>
                <a:ext cx="1463919" cy="326272"/>
                <a:chOff x="5625027" y="4433937"/>
                <a:chExt cx="1342392" cy="299187"/>
              </a:xfrm>
            </p:grpSpPr>
            <p:sp>
              <p:nvSpPr>
                <p:cNvPr id="112" name="62 Cuadro de texto"/>
                <p:cNvSpPr txBox="1"/>
                <p:nvPr/>
              </p:nvSpPr>
              <p:spPr>
                <a:xfrm>
                  <a:off x="5883720" y="4433937"/>
                  <a:ext cx="1083699" cy="299187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  <a:effectLst/>
              </p:spPr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11"/>
                    </a:spcAft>
                  </a:pPr>
                  <a:r>
                    <a:rPr lang="es-MX" sz="1240" b="1" dirty="0">
                      <a:solidFill>
                        <a:srgbClr val="7030A0"/>
                      </a:solidFill>
                      <a:latin typeface="Calibri"/>
                      <a:ea typeface="Calibri"/>
                      <a:cs typeface="Times New Roman"/>
                    </a:rPr>
                    <a:t>Eólica</a:t>
                  </a:r>
                  <a:endParaRPr lang="es-VE" sz="1240" dirty="0">
                    <a:solidFill>
                      <a:srgbClr val="7030A0"/>
                    </a:solidFill>
                    <a:latin typeface="Calibri"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113" name="69 Conector recto de flecha"/>
                <p:cNvCxnSpPr/>
                <p:nvPr/>
              </p:nvCxnSpPr>
              <p:spPr>
                <a:xfrm>
                  <a:off x="5625027" y="4590381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7030A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8 Grupo"/>
              <p:cNvGrpSpPr/>
              <p:nvPr/>
            </p:nvGrpSpPr>
            <p:grpSpPr>
              <a:xfrm>
                <a:off x="5894230" y="5281373"/>
                <a:ext cx="1703950" cy="205727"/>
                <a:chOff x="5404924" y="4806677"/>
                <a:chExt cx="1562497" cy="188649"/>
              </a:xfrm>
            </p:grpSpPr>
            <p:sp>
              <p:nvSpPr>
                <p:cNvPr id="110" name="61 Cuadro de texto"/>
                <p:cNvSpPr txBox="1"/>
                <p:nvPr/>
              </p:nvSpPr>
              <p:spPr>
                <a:xfrm>
                  <a:off x="5681414" y="4806677"/>
                  <a:ext cx="1286007" cy="188649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  <a:effectLst/>
              </p:spPr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11"/>
                    </a:spcAft>
                  </a:pPr>
                  <a:r>
                    <a:rPr lang="es-MX" sz="1240" b="1" dirty="0">
                      <a:solidFill>
                        <a:srgbClr val="7030A0"/>
                      </a:solidFill>
                      <a:latin typeface="Calibri"/>
                      <a:ea typeface="Calibri"/>
                      <a:cs typeface="Times New Roman"/>
                    </a:rPr>
                    <a:t>Solar</a:t>
                  </a:r>
                  <a:endParaRPr lang="es-VE" sz="1240" dirty="0">
                    <a:solidFill>
                      <a:srgbClr val="7030A0"/>
                    </a:solidFill>
                    <a:latin typeface="Calibri"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111" name="69 Conector recto de flecha"/>
                <p:cNvCxnSpPr/>
                <p:nvPr/>
              </p:nvCxnSpPr>
              <p:spPr>
                <a:xfrm>
                  <a:off x="5404924" y="4950285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7030A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9 Grupo"/>
              <p:cNvGrpSpPr/>
              <p:nvPr/>
            </p:nvGrpSpPr>
            <p:grpSpPr>
              <a:xfrm>
                <a:off x="5637627" y="5676293"/>
                <a:ext cx="2903791" cy="294496"/>
                <a:chOff x="5169622" y="5168813"/>
                <a:chExt cx="2662735" cy="270049"/>
              </a:xfrm>
            </p:grpSpPr>
            <p:sp>
              <p:nvSpPr>
                <p:cNvPr id="108" name="65 Cuadro de texto"/>
                <p:cNvSpPr txBox="1"/>
                <p:nvPr/>
              </p:nvSpPr>
              <p:spPr>
                <a:xfrm>
                  <a:off x="5439557" y="5168813"/>
                  <a:ext cx="2392800" cy="270049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11"/>
                    </a:spcAft>
                  </a:pPr>
                  <a:r>
                    <a:rPr lang="es-MX" sz="1240" b="1" dirty="0">
                      <a:solidFill>
                        <a:srgbClr val="7030A0"/>
                      </a:solidFill>
                      <a:ea typeface="Calibri"/>
                      <a:cs typeface="Times New Roman"/>
                    </a:rPr>
                    <a:t>Gas y Combustibles Líquidos</a:t>
                  </a:r>
                  <a:endParaRPr lang="es-VE" sz="1240" dirty="0">
                    <a:solidFill>
                      <a:srgbClr val="7030A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109" name="69 Conector recto de flecha"/>
                <p:cNvCxnSpPr/>
                <p:nvPr/>
              </p:nvCxnSpPr>
              <p:spPr>
                <a:xfrm>
                  <a:off x="5169622" y="5310188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7030A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10 Grupo"/>
              <p:cNvGrpSpPr/>
              <p:nvPr/>
            </p:nvGrpSpPr>
            <p:grpSpPr>
              <a:xfrm>
                <a:off x="6357080" y="4530728"/>
                <a:ext cx="2430041" cy="235164"/>
                <a:chOff x="5829352" y="4118347"/>
                <a:chExt cx="2228313" cy="215642"/>
              </a:xfrm>
            </p:grpSpPr>
            <p:sp>
              <p:nvSpPr>
                <p:cNvPr id="106" name="60 Cuadro de texto"/>
                <p:cNvSpPr txBox="1"/>
                <p:nvPr/>
              </p:nvSpPr>
              <p:spPr>
                <a:xfrm>
                  <a:off x="6203503" y="4118347"/>
                  <a:ext cx="1854162" cy="215642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11"/>
                    </a:spcAft>
                  </a:pPr>
                  <a:r>
                    <a:rPr lang="es-MX" sz="1240" b="1" dirty="0">
                      <a:solidFill>
                        <a:srgbClr val="7030A0"/>
                      </a:solidFill>
                      <a:ea typeface="Calibri"/>
                      <a:cs typeface="Times New Roman"/>
                    </a:rPr>
                    <a:t>Termoeléctricas</a:t>
                  </a:r>
                  <a:endParaRPr lang="es-VE" sz="1240" dirty="0">
                    <a:solidFill>
                      <a:srgbClr val="7030A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107" name="69 Conector recto de flecha"/>
                <p:cNvCxnSpPr/>
                <p:nvPr/>
              </p:nvCxnSpPr>
              <p:spPr>
                <a:xfrm>
                  <a:off x="5829352" y="4230477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7030A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11 Grupo"/>
              <p:cNvGrpSpPr/>
              <p:nvPr/>
            </p:nvGrpSpPr>
            <p:grpSpPr>
              <a:xfrm>
                <a:off x="609531" y="4307733"/>
                <a:ext cx="2879951" cy="328722"/>
                <a:chOff x="558931" y="3913868"/>
                <a:chExt cx="2640873" cy="301434"/>
              </a:xfrm>
            </p:grpSpPr>
            <p:sp>
              <p:nvSpPr>
                <p:cNvPr id="104" name="53 Cuadro de texto"/>
                <p:cNvSpPr txBox="1"/>
                <p:nvPr/>
              </p:nvSpPr>
              <p:spPr>
                <a:xfrm>
                  <a:off x="558931" y="3913868"/>
                  <a:ext cx="2097424" cy="301434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s-MX" sz="1240" b="1" dirty="0">
                      <a:solidFill>
                        <a:srgbClr val="C00000"/>
                      </a:solidFill>
                      <a:ea typeface="Calibri"/>
                      <a:cs typeface="Times New Roman"/>
                    </a:rPr>
                    <a:t>Altas Pérdidas no técnicas</a:t>
                  </a:r>
                  <a:endParaRPr lang="es-VE" sz="1240" dirty="0">
                    <a:solidFill>
                      <a:srgbClr val="C0000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105" name="69 Conector recto de flecha"/>
                <p:cNvCxnSpPr/>
                <p:nvPr/>
              </p:nvCxnSpPr>
              <p:spPr>
                <a:xfrm flipH="1">
                  <a:off x="2667061" y="4076918"/>
                  <a:ext cx="532743" cy="0"/>
                </a:xfrm>
                <a:prstGeom prst="straightConnector1">
                  <a:avLst/>
                </a:prstGeom>
                <a:ln>
                  <a:solidFill>
                    <a:srgbClr val="C0000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12 Grupo"/>
              <p:cNvGrpSpPr/>
              <p:nvPr/>
            </p:nvGrpSpPr>
            <p:grpSpPr>
              <a:xfrm>
                <a:off x="-243345" y="4836048"/>
                <a:ext cx="3220698" cy="601937"/>
                <a:chOff x="-223144" y="4398311"/>
                <a:chExt cx="2953333" cy="551967"/>
              </a:xfrm>
            </p:grpSpPr>
            <p:sp>
              <p:nvSpPr>
                <p:cNvPr id="102" name="55 Cuadro de texto"/>
                <p:cNvSpPr txBox="1"/>
                <p:nvPr/>
              </p:nvSpPr>
              <p:spPr>
                <a:xfrm>
                  <a:off x="-223144" y="4398311"/>
                  <a:ext cx="2378001" cy="551967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s-MX" sz="1240" b="1" dirty="0">
                      <a:solidFill>
                        <a:srgbClr val="C00000"/>
                      </a:solidFill>
                      <a:ea typeface="Calibri"/>
                      <a:cs typeface="Times New Roman"/>
                    </a:rPr>
                    <a:t>Auditorias Técnicas deficientes</a:t>
                  </a:r>
                  <a:endParaRPr lang="es-VE" sz="1240" dirty="0">
                    <a:solidFill>
                      <a:srgbClr val="C0000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103" name="69 Conector recto de flecha"/>
                <p:cNvCxnSpPr/>
                <p:nvPr/>
              </p:nvCxnSpPr>
              <p:spPr>
                <a:xfrm flipH="1">
                  <a:off x="2195148" y="4693357"/>
                  <a:ext cx="535041" cy="0"/>
                </a:xfrm>
                <a:prstGeom prst="straightConnector1">
                  <a:avLst/>
                </a:prstGeom>
                <a:ln>
                  <a:solidFill>
                    <a:srgbClr val="C0000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13 Grupo"/>
              <p:cNvGrpSpPr/>
              <p:nvPr/>
            </p:nvGrpSpPr>
            <p:grpSpPr>
              <a:xfrm>
                <a:off x="2285113" y="5844317"/>
                <a:ext cx="2796828" cy="286347"/>
                <a:chOff x="2095415" y="5322889"/>
                <a:chExt cx="2564651" cy="262576"/>
              </a:xfrm>
            </p:grpSpPr>
            <p:sp>
              <p:nvSpPr>
                <p:cNvPr id="100" name="82 Cuadro de texto"/>
                <p:cNvSpPr txBox="1"/>
                <p:nvPr/>
              </p:nvSpPr>
              <p:spPr>
                <a:xfrm>
                  <a:off x="2373812" y="5322889"/>
                  <a:ext cx="2286254" cy="262576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s-MX" sz="1240" b="1" dirty="0">
                      <a:solidFill>
                        <a:srgbClr val="C00000"/>
                      </a:solidFill>
                      <a:ea typeface="Calibri"/>
                      <a:cs typeface="Times New Roman"/>
                    </a:rPr>
                    <a:t>Pliego Tarifario desactualizado</a:t>
                  </a:r>
                  <a:endParaRPr lang="es-VE" sz="1240" dirty="0">
                    <a:solidFill>
                      <a:srgbClr val="C0000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101" name="69 Conector recto de flecha"/>
                <p:cNvCxnSpPr/>
                <p:nvPr/>
              </p:nvCxnSpPr>
              <p:spPr>
                <a:xfrm>
                  <a:off x="2095415" y="5456712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C0000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14 Grupo"/>
              <p:cNvGrpSpPr/>
              <p:nvPr/>
            </p:nvGrpSpPr>
            <p:grpSpPr>
              <a:xfrm>
                <a:off x="3766735" y="3936029"/>
                <a:ext cx="2654209" cy="362576"/>
                <a:chOff x="3454041" y="3573016"/>
                <a:chExt cx="2433872" cy="332477"/>
              </a:xfrm>
            </p:grpSpPr>
            <p:sp>
              <p:nvSpPr>
                <p:cNvPr id="98" name="48 Cuadro de texto"/>
                <p:cNvSpPr txBox="1"/>
                <p:nvPr/>
              </p:nvSpPr>
              <p:spPr>
                <a:xfrm>
                  <a:off x="3786468" y="3573016"/>
                  <a:ext cx="2101445" cy="332477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s-MX" sz="1240" b="1" dirty="0">
                      <a:solidFill>
                        <a:srgbClr val="C00000"/>
                      </a:solidFill>
                      <a:ea typeface="Calibri"/>
                      <a:cs typeface="Times New Roman"/>
                    </a:rPr>
                    <a:t>Equipos de Medición obsoleto</a:t>
                  </a:r>
                  <a:endParaRPr lang="es-VE" sz="1240" dirty="0">
                    <a:solidFill>
                      <a:srgbClr val="C0000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99" name="69 Conector recto de flecha"/>
                <p:cNvCxnSpPr/>
                <p:nvPr/>
              </p:nvCxnSpPr>
              <p:spPr>
                <a:xfrm>
                  <a:off x="3454041" y="3731969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C0000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15 Grupo"/>
              <p:cNvGrpSpPr/>
              <p:nvPr/>
            </p:nvGrpSpPr>
            <p:grpSpPr>
              <a:xfrm>
                <a:off x="3185763" y="4636456"/>
                <a:ext cx="2448664" cy="569858"/>
                <a:chOff x="2921298" y="4215295"/>
                <a:chExt cx="2245390" cy="522552"/>
              </a:xfrm>
            </p:grpSpPr>
            <p:sp>
              <p:nvSpPr>
                <p:cNvPr id="96" name="47 Cuadro de texto"/>
                <p:cNvSpPr txBox="1"/>
                <p:nvPr/>
              </p:nvSpPr>
              <p:spPr>
                <a:xfrm>
                  <a:off x="3307233" y="4215295"/>
                  <a:ext cx="1859455" cy="522552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s-MX" sz="1240" b="1" dirty="0">
                      <a:solidFill>
                        <a:srgbClr val="C00000"/>
                      </a:solidFill>
                      <a:ea typeface="Calibri"/>
                      <a:cs typeface="Times New Roman"/>
                    </a:rPr>
                    <a:t>Deficiente Sistema de Facturación</a:t>
                  </a:r>
                  <a:endParaRPr lang="es-VE" sz="1240" dirty="0">
                    <a:solidFill>
                      <a:srgbClr val="C0000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97" name="69 Conector recto de flecha"/>
                <p:cNvCxnSpPr/>
                <p:nvPr/>
              </p:nvCxnSpPr>
              <p:spPr>
                <a:xfrm>
                  <a:off x="2921298" y="4421867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C0000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" name="16 Grupo"/>
              <p:cNvGrpSpPr/>
              <p:nvPr/>
            </p:nvGrpSpPr>
            <p:grpSpPr>
              <a:xfrm>
                <a:off x="-212415" y="5470760"/>
                <a:ext cx="2811517" cy="595882"/>
                <a:chOff x="-194782" y="4980343"/>
                <a:chExt cx="2578120" cy="546415"/>
              </a:xfrm>
            </p:grpSpPr>
            <p:sp>
              <p:nvSpPr>
                <p:cNvPr id="94" name="51 Cuadro de texto"/>
                <p:cNvSpPr txBox="1"/>
                <p:nvPr/>
              </p:nvSpPr>
              <p:spPr>
                <a:xfrm>
                  <a:off x="-194782" y="4980343"/>
                  <a:ext cx="2071196" cy="546415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11"/>
                    </a:spcAft>
                  </a:pPr>
                  <a:r>
                    <a:rPr lang="es-MX" sz="1240" b="1" dirty="0">
                      <a:solidFill>
                        <a:srgbClr val="C00000"/>
                      </a:solidFill>
                      <a:ea typeface="Calibri"/>
                      <a:cs typeface="Times New Roman"/>
                    </a:rPr>
                    <a:t>Alta cartera de morosidad</a:t>
                  </a:r>
                  <a:endParaRPr lang="es-VE" sz="1240" dirty="0">
                    <a:solidFill>
                      <a:srgbClr val="C0000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95" name="69 Conector recto de flecha"/>
                <p:cNvCxnSpPr/>
                <p:nvPr/>
              </p:nvCxnSpPr>
              <p:spPr>
                <a:xfrm flipH="1">
                  <a:off x="1870272" y="5111765"/>
                  <a:ext cx="513066" cy="0"/>
                </a:xfrm>
                <a:prstGeom prst="straightConnector1">
                  <a:avLst/>
                </a:prstGeom>
                <a:ln>
                  <a:solidFill>
                    <a:srgbClr val="C0000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17 Grupo"/>
              <p:cNvGrpSpPr/>
              <p:nvPr/>
            </p:nvGrpSpPr>
            <p:grpSpPr>
              <a:xfrm>
                <a:off x="-325605" y="1345416"/>
                <a:ext cx="3156771" cy="740927"/>
                <a:chOff x="-298576" y="1197461"/>
                <a:chExt cx="2894714" cy="679419"/>
              </a:xfrm>
            </p:grpSpPr>
            <p:sp>
              <p:nvSpPr>
                <p:cNvPr id="92" name="36 Cuadro de texto"/>
                <p:cNvSpPr txBox="1"/>
                <p:nvPr/>
              </p:nvSpPr>
              <p:spPr>
                <a:xfrm>
                  <a:off x="-298576" y="1197461"/>
                  <a:ext cx="2639047" cy="679419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5">
                          <a:lumMod val="75000"/>
                        </a:schemeClr>
                      </a:solidFill>
                      <a:latin typeface="Calibri"/>
                      <a:ea typeface="Calibri"/>
                      <a:cs typeface="Times New Roman"/>
                    </a:rPr>
                    <a:t>Deficiente mantenimiento en Subestaciones, alimentadores y redes (AT y BT)</a:t>
                  </a:r>
                  <a:endParaRPr lang="es-VE" sz="1240" b="1" dirty="0">
                    <a:solidFill>
                      <a:schemeClr val="accent5">
                        <a:lumMod val="75000"/>
                      </a:schemeClr>
                    </a:solidFill>
                    <a:latin typeface="Calibri"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93" name="69 Conector recto de flecha"/>
                <p:cNvCxnSpPr/>
                <p:nvPr/>
              </p:nvCxnSpPr>
              <p:spPr>
                <a:xfrm flipH="1">
                  <a:off x="2269548" y="1764358"/>
                  <a:ext cx="32659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18 Grupo"/>
              <p:cNvGrpSpPr/>
              <p:nvPr/>
            </p:nvGrpSpPr>
            <p:grpSpPr>
              <a:xfrm>
                <a:off x="306130" y="2687829"/>
                <a:ext cx="3529199" cy="942978"/>
                <a:chOff x="280715" y="2428435"/>
                <a:chExt cx="3236225" cy="864697"/>
              </a:xfrm>
            </p:grpSpPr>
            <p:sp>
              <p:nvSpPr>
                <p:cNvPr id="90" name="43 Cuadro de texto"/>
                <p:cNvSpPr txBox="1"/>
                <p:nvPr/>
              </p:nvSpPr>
              <p:spPr>
                <a:xfrm>
                  <a:off x="280715" y="2428435"/>
                  <a:ext cx="2625692" cy="864697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  <a:effectLst/>
              </p:spPr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5">
                          <a:lumMod val="75000"/>
                        </a:schemeClr>
                      </a:solidFill>
                      <a:latin typeface="Calibri"/>
                      <a:ea typeface="Calibri"/>
                      <a:cs typeface="Times New Roman"/>
                    </a:rPr>
                    <a:t>Poca disponibilidad en </a:t>
                  </a:r>
                </a:p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5">
                          <a:lumMod val="75000"/>
                        </a:schemeClr>
                      </a:solidFill>
                      <a:latin typeface="Calibri"/>
                      <a:ea typeface="Calibri"/>
                      <a:cs typeface="Times New Roman"/>
                    </a:rPr>
                    <a:t>subestaciones  alimentadores </a:t>
                  </a:r>
                </a:p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5">
                          <a:lumMod val="75000"/>
                        </a:schemeClr>
                      </a:solidFill>
                      <a:latin typeface="Calibri"/>
                      <a:ea typeface="Calibri"/>
                      <a:cs typeface="Times New Roman"/>
                    </a:rPr>
                    <a:t>y redes (AT y BT)</a:t>
                  </a:r>
                  <a:endParaRPr lang="es-VE" sz="1240" dirty="0">
                    <a:solidFill>
                      <a:schemeClr val="accent5">
                        <a:lumMod val="75000"/>
                      </a:schemeClr>
                    </a:solidFill>
                    <a:latin typeface="Calibri"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91" name="69 Conector recto de flecha"/>
                <p:cNvCxnSpPr/>
                <p:nvPr/>
              </p:nvCxnSpPr>
              <p:spPr>
                <a:xfrm flipH="1" flipV="1">
                  <a:off x="3132930" y="3167298"/>
                  <a:ext cx="384010" cy="1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" name="19 Grupo"/>
              <p:cNvGrpSpPr/>
              <p:nvPr/>
            </p:nvGrpSpPr>
            <p:grpSpPr>
              <a:xfrm>
                <a:off x="3060396" y="2040427"/>
                <a:ext cx="2633032" cy="552743"/>
                <a:chOff x="2340471" y="1160965"/>
                <a:chExt cx="2414453" cy="506857"/>
              </a:xfrm>
            </p:grpSpPr>
            <p:sp>
              <p:nvSpPr>
                <p:cNvPr id="88" name="39 Cuadro de texto"/>
                <p:cNvSpPr txBox="1"/>
                <p:nvPr/>
              </p:nvSpPr>
              <p:spPr>
                <a:xfrm>
                  <a:off x="2608654" y="1160965"/>
                  <a:ext cx="2146270" cy="506857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  <a:effectLst/>
              </p:spPr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5">
                          <a:lumMod val="75000"/>
                        </a:schemeClr>
                      </a:solidFill>
                      <a:latin typeface="Calibri"/>
                      <a:ea typeface="Calibri"/>
                      <a:cs typeface="Times New Roman"/>
                    </a:rPr>
                    <a:t>Obras inconclusas y por definir</a:t>
                  </a:r>
                  <a:endParaRPr lang="es-VE" sz="1240" dirty="0">
                    <a:solidFill>
                      <a:schemeClr val="accent5">
                        <a:lumMod val="75000"/>
                      </a:schemeClr>
                    </a:solidFill>
                    <a:latin typeface="Calibri"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89" name="69 Conector recto de flecha"/>
                <p:cNvCxnSpPr/>
                <p:nvPr/>
              </p:nvCxnSpPr>
              <p:spPr>
                <a:xfrm>
                  <a:off x="2340471" y="1407119"/>
                  <a:ext cx="32659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20 Grupo"/>
              <p:cNvGrpSpPr/>
              <p:nvPr/>
            </p:nvGrpSpPr>
            <p:grpSpPr>
              <a:xfrm>
                <a:off x="2552354" y="1211258"/>
                <a:ext cx="2365508" cy="614932"/>
                <a:chOff x="2726341" y="1650505"/>
                <a:chExt cx="2169137" cy="563884"/>
              </a:xfrm>
            </p:grpSpPr>
            <p:sp>
              <p:nvSpPr>
                <p:cNvPr id="86" name="37 Cuadro de texto"/>
                <p:cNvSpPr txBox="1"/>
                <p:nvPr/>
              </p:nvSpPr>
              <p:spPr>
                <a:xfrm>
                  <a:off x="2988543" y="1650505"/>
                  <a:ext cx="1906935" cy="563884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  <a:effectLst/>
              </p:spPr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5">
                          <a:lumMod val="75000"/>
                        </a:schemeClr>
                      </a:solidFill>
                      <a:latin typeface="Calibri"/>
                      <a:ea typeface="Calibri"/>
                      <a:cs typeface="Times New Roman"/>
                    </a:rPr>
                    <a:t>Incumplimiento Planificación Integral</a:t>
                  </a:r>
                  <a:endParaRPr lang="es-VE" sz="1240" dirty="0">
                    <a:solidFill>
                      <a:schemeClr val="accent5">
                        <a:lumMod val="75000"/>
                      </a:schemeClr>
                    </a:solidFill>
                    <a:latin typeface="Calibri"/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87" name="69 Conector recto de flecha"/>
                <p:cNvCxnSpPr/>
                <p:nvPr/>
              </p:nvCxnSpPr>
              <p:spPr>
                <a:xfrm>
                  <a:off x="2726341" y="1980382"/>
                  <a:ext cx="32659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21 Grupo"/>
              <p:cNvGrpSpPr/>
              <p:nvPr/>
            </p:nvGrpSpPr>
            <p:grpSpPr>
              <a:xfrm>
                <a:off x="1573585" y="720518"/>
                <a:ext cx="2442434" cy="3074875"/>
                <a:chOff x="1442954" y="624439"/>
                <a:chExt cx="2239677" cy="2819616"/>
              </a:xfrm>
            </p:grpSpPr>
            <p:cxnSp>
              <p:nvCxnSpPr>
                <p:cNvPr id="82" name="24 Conector recto"/>
                <p:cNvCxnSpPr/>
                <p:nvPr/>
              </p:nvCxnSpPr>
              <p:spPr>
                <a:xfrm flipH="1" flipV="1">
                  <a:off x="2052440" y="972271"/>
                  <a:ext cx="1630191" cy="2471784"/>
                </a:xfrm>
                <a:prstGeom prst="line">
                  <a:avLst/>
                </a:prstGeom>
                <a:ln/>
              </p:spPr>
              <p:style>
                <a:lnRef idx="3">
                  <a:schemeClr val="accent5"/>
                </a:lnRef>
                <a:fillRef idx="0">
                  <a:schemeClr val="accent5"/>
                </a:fillRef>
                <a:effectRef idx="2">
                  <a:schemeClr val="accent5"/>
                </a:effectRef>
                <a:fontRef idx="minor">
                  <a:schemeClr val="tx1"/>
                </a:fontRef>
              </p:style>
            </p:cxnSp>
            <p:grpSp>
              <p:nvGrpSpPr>
                <p:cNvPr id="83" name="82 Grupo"/>
                <p:cNvGrpSpPr/>
                <p:nvPr/>
              </p:nvGrpSpPr>
              <p:grpSpPr>
                <a:xfrm>
                  <a:off x="1442954" y="624439"/>
                  <a:ext cx="1574955" cy="366345"/>
                  <a:chOff x="1442954" y="624439"/>
                  <a:chExt cx="1574955" cy="366345"/>
                </a:xfrm>
              </p:grpSpPr>
              <p:sp>
                <p:nvSpPr>
                  <p:cNvPr id="84" name="83 Rectángulo redondeado"/>
                  <p:cNvSpPr/>
                  <p:nvPr/>
                </p:nvSpPr>
                <p:spPr>
                  <a:xfrm>
                    <a:off x="1476375" y="630744"/>
                    <a:ext cx="1493260" cy="360040"/>
                  </a:xfrm>
                  <a:prstGeom prst="roundRect">
                    <a:avLst>
                      <a:gd name="adj" fmla="val 50000"/>
                    </a:avLst>
                  </a:prstGeom>
                </p:spPr>
                <p:style>
                  <a:lnRef idx="0">
                    <a:schemeClr val="accent5"/>
                  </a:lnRef>
                  <a:fillRef idx="3">
                    <a:schemeClr val="accent5"/>
                  </a:fillRef>
                  <a:effectRef idx="3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VE" sz="1949"/>
                  </a:p>
                </p:txBody>
              </p:sp>
              <p:sp>
                <p:nvSpPr>
                  <p:cNvPr id="85" name="84 Rectángulo"/>
                  <p:cNvSpPr/>
                  <p:nvPr/>
                </p:nvSpPr>
                <p:spPr>
                  <a:xfrm>
                    <a:off x="1442954" y="624439"/>
                    <a:ext cx="1574955" cy="329658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11"/>
                      </a:spcAft>
                    </a:pPr>
                    <a:r>
                      <a:rPr lang="es-MX" sz="1200" b="1" dirty="0">
                        <a:solidFill>
                          <a:schemeClr val="bg1"/>
                        </a:solidFill>
                        <a:ea typeface="Calibri"/>
                        <a:cs typeface="Times New Roman"/>
                      </a:rPr>
                      <a:t>Planificación</a:t>
                    </a:r>
                    <a:endParaRPr lang="es-VE" sz="1200" dirty="0">
                      <a:solidFill>
                        <a:schemeClr val="bg1"/>
                      </a:solidFill>
                      <a:ea typeface="Calibri"/>
                      <a:cs typeface="Times New Roman"/>
                    </a:endParaRPr>
                  </a:p>
                </p:txBody>
              </p:sp>
            </p:grpSp>
          </p:grpSp>
          <p:grpSp>
            <p:nvGrpSpPr>
              <p:cNvPr id="23" name="22 Grupo"/>
              <p:cNvGrpSpPr/>
              <p:nvPr/>
            </p:nvGrpSpPr>
            <p:grpSpPr>
              <a:xfrm>
                <a:off x="6365146" y="2491671"/>
                <a:ext cx="2527032" cy="730790"/>
                <a:chOff x="5836748" y="2248561"/>
                <a:chExt cx="2317253" cy="670124"/>
              </a:xfrm>
            </p:grpSpPr>
            <p:sp>
              <p:nvSpPr>
                <p:cNvPr id="80" name="22 Cuadro de texto"/>
                <p:cNvSpPr txBox="1"/>
                <p:nvPr/>
              </p:nvSpPr>
              <p:spPr>
                <a:xfrm>
                  <a:off x="6209784" y="2248561"/>
                  <a:ext cx="1944217" cy="670124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6">
                          <a:lumMod val="75000"/>
                        </a:schemeClr>
                      </a:solidFill>
                      <a:ea typeface="Calibri"/>
                      <a:cs typeface="Times New Roman"/>
                    </a:rPr>
                    <a:t>Escases stock equipos, materiales y </a:t>
                  </a:r>
                </a:p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6">
                          <a:lumMod val="75000"/>
                        </a:schemeClr>
                      </a:solidFill>
                      <a:ea typeface="Calibri"/>
                      <a:cs typeface="Times New Roman"/>
                    </a:rPr>
                    <a:t>herramientas de trabajo</a:t>
                  </a:r>
                  <a:endParaRPr lang="es-VE" sz="1240" dirty="0">
                    <a:solidFill>
                      <a:schemeClr val="accent6">
                        <a:lumMod val="75000"/>
                      </a:schemeClr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81" name="69 Conector recto de flecha"/>
                <p:cNvCxnSpPr>
                  <a:endCxn id="80" idx="1"/>
                </p:cNvCxnSpPr>
                <p:nvPr/>
              </p:nvCxnSpPr>
              <p:spPr>
                <a:xfrm flipV="1">
                  <a:off x="5836748" y="2583623"/>
                  <a:ext cx="373037" cy="45578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75000"/>
                    </a:schemeClr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23 Grupo"/>
              <p:cNvGrpSpPr/>
              <p:nvPr/>
            </p:nvGrpSpPr>
            <p:grpSpPr>
              <a:xfrm>
                <a:off x="4636010" y="739758"/>
                <a:ext cx="2286344" cy="3043572"/>
                <a:chOff x="4251153" y="642082"/>
                <a:chExt cx="2096545" cy="2790912"/>
              </a:xfrm>
            </p:grpSpPr>
            <p:cxnSp>
              <p:nvCxnSpPr>
                <p:cNvPr id="76" name="16 Conector recto"/>
                <p:cNvCxnSpPr/>
                <p:nvPr/>
              </p:nvCxnSpPr>
              <p:spPr>
                <a:xfrm flipH="1" flipV="1">
                  <a:off x="4644727" y="792250"/>
                  <a:ext cx="1702971" cy="2640744"/>
                </a:xfrm>
                <a:prstGeom prst="line">
                  <a:avLst/>
                </a:prstGeom>
                <a:ln/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grpSp>
              <p:nvGrpSpPr>
                <p:cNvPr id="77" name="76 Grupo"/>
                <p:cNvGrpSpPr/>
                <p:nvPr/>
              </p:nvGrpSpPr>
              <p:grpSpPr>
                <a:xfrm>
                  <a:off x="4251153" y="642082"/>
                  <a:ext cx="1048430" cy="360040"/>
                  <a:chOff x="4251153" y="642082"/>
                  <a:chExt cx="1048430" cy="360040"/>
                </a:xfrm>
              </p:grpSpPr>
              <p:sp>
                <p:nvSpPr>
                  <p:cNvPr id="78" name="77 Rectángulo redondeado"/>
                  <p:cNvSpPr/>
                  <p:nvPr/>
                </p:nvSpPr>
                <p:spPr>
                  <a:xfrm>
                    <a:off x="4251153" y="642082"/>
                    <a:ext cx="969638" cy="360040"/>
                  </a:xfrm>
                  <a:prstGeom prst="roundRect">
                    <a:avLst>
                      <a:gd name="adj" fmla="val 50000"/>
                    </a:avLst>
                  </a:prstGeom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VE" sz="1949"/>
                  </a:p>
                </p:txBody>
              </p:sp>
              <p:sp>
                <p:nvSpPr>
                  <p:cNvPr id="79" name="78 Rectángulo"/>
                  <p:cNvSpPr/>
                  <p:nvPr/>
                </p:nvSpPr>
                <p:spPr>
                  <a:xfrm>
                    <a:off x="4297332" y="652825"/>
                    <a:ext cx="1002251" cy="29968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s-VE" sz="120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</a:rPr>
                      <a:t>Equipos</a:t>
                    </a:r>
                  </a:p>
                </p:txBody>
              </p:sp>
            </p:grpSp>
          </p:grpSp>
          <p:grpSp>
            <p:nvGrpSpPr>
              <p:cNvPr id="25" name="24 Grupo"/>
              <p:cNvGrpSpPr/>
              <p:nvPr/>
            </p:nvGrpSpPr>
            <p:grpSpPr>
              <a:xfrm>
                <a:off x="8060350" y="1586013"/>
                <a:ext cx="5180720" cy="559224"/>
                <a:chOff x="7391224" y="1418084"/>
                <a:chExt cx="4750645" cy="512800"/>
              </a:xfrm>
            </p:grpSpPr>
            <p:sp>
              <p:nvSpPr>
                <p:cNvPr id="74" name="73 Rectángulo"/>
                <p:cNvSpPr/>
                <p:nvPr/>
              </p:nvSpPr>
              <p:spPr>
                <a:xfrm>
                  <a:off x="7734720" y="1418084"/>
                  <a:ext cx="4407149" cy="512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s-VE" sz="1240" b="1" dirty="0">
                      <a:solidFill>
                        <a:schemeClr val="accent3">
                          <a:lumMod val="75000"/>
                        </a:schemeClr>
                      </a:solidFill>
                    </a:rPr>
                    <a:t>Politización del sector y descapitalización </a:t>
                  </a:r>
                </a:p>
                <a:p>
                  <a:r>
                    <a:rPr lang="es-VE" sz="1240" b="1" dirty="0">
                      <a:solidFill>
                        <a:schemeClr val="accent3">
                          <a:lumMod val="75000"/>
                        </a:schemeClr>
                      </a:solidFill>
                    </a:rPr>
                    <a:t>de su recurso humano</a:t>
                  </a:r>
                  <a:endParaRPr lang="es-VE" sz="1240" dirty="0">
                    <a:solidFill>
                      <a:schemeClr val="accent3">
                        <a:lumMod val="75000"/>
                      </a:schemeClr>
                    </a:solidFill>
                  </a:endParaRPr>
                </a:p>
              </p:txBody>
            </p:sp>
            <p:cxnSp>
              <p:nvCxnSpPr>
                <p:cNvPr id="75" name="69 Conector recto de flecha"/>
                <p:cNvCxnSpPr/>
                <p:nvPr/>
              </p:nvCxnSpPr>
              <p:spPr>
                <a:xfrm>
                  <a:off x="7391224" y="1638325"/>
                  <a:ext cx="32659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25 Grupo"/>
              <p:cNvGrpSpPr/>
              <p:nvPr/>
            </p:nvGrpSpPr>
            <p:grpSpPr>
              <a:xfrm>
                <a:off x="8430966" y="2122795"/>
                <a:ext cx="4722514" cy="502535"/>
                <a:chOff x="7673875" y="1831947"/>
                <a:chExt cx="4330477" cy="460817"/>
              </a:xfrm>
            </p:grpSpPr>
            <p:sp>
              <p:nvSpPr>
                <p:cNvPr id="72" name="72 Cuadro de texto"/>
                <p:cNvSpPr txBox="1"/>
                <p:nvPr/>
              </p:nvSpPr>
              <p:spPr>
                <a:xfrm>
                  <a:off x="7904135" y="1831947"/>
                  <a:ext cx="4100217" cy="460817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s-MX" sz="1240" b="1" dirty="0">
                      <a:solidFill>
                        <a:schemeClr val="accent3">
                          <a:lumMod val="75000"/>
                        </a:schemeClr>
                      </a:solidFill>
                      <a:ea typeface="Calibri"/>
                      <a:cs typeface="Times New Roman"/>
                    </a:rPr>
                    <a:t>Desmotivación en Personal Técnico y Administrativo</a:t>
                  </a:r>
                  <a:endParaRPr lang="es-VE" sz="1240" dirty="0">
                    <a:solidFill>
                      <a:schemeClr val="accent3">
                        <a:lumMod val="75000"/>
                      </a:schemeClr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73" name="69 Conector recto de flecha"/>
                <p:cNvCxnSpPr/>
                <p:nvPr/>
              </p:nvCxnSpPr>
              <p:spPr>
                <a:xfrm>
                  <a:off x="7673875" y="2077412"/>
                  <a:ext cx="32659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26 Grupo"/>
              <p:cNvGrpSpPr/>
              <p:nvPr/>
            </p:nvGrpSpPr>
            <p:grpSpPr>
              <a:xfrm>
                <a:off x="8696913" y="2680650"/>
                <a:ext cx="4190804" cy="401973"/>
                <a:chOff x="7949542" y="2415502"/>
                <a:chExt cx="3842906" cy="368603"/>
              </a:xfrm>
            </p:grpSpPr>
            <p:sp>
              <p:nvSpPr>
                <p:cNvPr id="70" name="13 Cuadro de texto"/>
                <p:cNvSpPr txBox="1"/>
                <p:nvPr/>
              </p:nvSpPr>
              <p:spPr>
                <a:xfrm>
                  <a:off x="8219726" y="2415502"/>
                  <a:ext cx="3572722" cy="368603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s-MX" sz="1240" b="1" dirty="0">
                      <a:solidFill>
                        <a:schemeClr val="accent3">
                          <a:lumMod val="75000"/>
                        </a:schemeClr>
                      </a:solidFill>
                      <a:ea typeface="Calibri"/>
                      <a:cs typeface="Times New Roman"/>
                    </a:rPr>
                    <a:t>Falta de </a:t>
                  </a:r>
                  <a:r>
                    <a:rPr lang="es-MX" sz="1240" b="1" dirty="0" smtClean="0">
                      <a:solidFill>
                        <a:schemeClr val="accent3">
                          <a:lumMod val="75000"/>
                        </a:schemeClr>
                      </a:solidFill>
                      <a:ea typeface="Calibri"/>
                      <a:cs typeface="Times New Roman"/>
                    </a:rPr>
                    <a:t>Formación, Capacitación </a:t>
                  </a:r>
                  <a:endParaRPr lang="es-MX" sz="1240" b="1" dirty="0">
                    <a:solidFill>
                      <a:schemeClr val="accent3">
                        <a:lumMod val="75000"/>
                      </a:schemeClr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71" name="69 Conector recto de flecha"/>
                <p:cNvCxnSpPr/>
                <p:nvPr/>
              </p:nvCxnSpPr>
              <p:spPr>
                <a:xfrm>
                  <a:off x="7949542" y="2535341"/>
                  <a:ext cx="32659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27 Grupo"/>
              <p:cNvGrpSpPr/>
              <p:nvPr/>
            </p:nvGrpSpPr>
            <p:grpSpPr>
              <a:xfrm>
                <a:off x="8970532" y="2999369"/>
                <a:ext cx="3039547" cy="626706"/>
                <a:chOff x="8225848" y="2714121"/>
                <a:chExt cx="2787221" cy="574683"/>
              </a:xfrm>
            </p:grpSpPr>
            <p:sp>
              <p:nvSpPr>
                <p:cNvPr id="68" name="67 Rectángulo"/>
                <p:cNvSpPr/>
                <p:nvPr/>
              </p:nvSpPr>
              <p:spPr>
                <a:xfrm>
                  <a:off x="8486551" y="2714121"/>
                  <a:ext cx="2526518" cy="574683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>
                  <a:spAutoFit/>
                </a:bodyPr>
                <a:lstStyle/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3">
                          <a:lumMod val="75000"/>
                        </a:schemeClr>
                      </a:solidFill>
                      <a:ea typeface="Calibri"/>
                      <a:cs typeface="Times New Roman"/>
                    </a:rPr>
                    <a:t>Desconocimiento de </a:t>
                  </a:r>
                </a:p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3">
                          <a:lumMod val="75000"/>
                        </a:schemeClr>
                      </a:solidFill>
                      <a:ea typeface="Calibri"/>
                      <a:cs typeface="Times New Roman"/>
                    </a:rPr>
                    <a:t>Objetivos y Procesos</a:t>
                  </a:r>
                  <a:endParaRPr lang="es-VE" sz="1240" dirty="0">
                    <a:solidFill>
                      <a:schemeClr val="accent3">
                        <a:lumMod val="75000"/>
                      </a:schemeClr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69" name="69 Conector recto de flecha"/>
                <p:cNvCxnSpPr/>
                <p:nvPr/>
              </p:nvCxnSpPr>
              <p:spPr>
                <a:xfrm>
                  <a:off x="8225848" y="2860792"/>
                  <a:ext cx="32659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29 Grupo"/>
              <p:cNvGrpSpPr/>
              <p:nvPr/>
            </p:nvGrpSpPr>
            <p:grpSpPr>
              <a:xfrm>
                <a:off x="7779331" y="1178382"/>
                <a:ext cx="4799421" cy="407633"/>
                <a:chOff x="5490946" y="1812048"/>
                <a:chExt cx="4603929" cy="373794"/>
              </a:xfrm>
            </p:grpSpPr>
            <p:sp>
              <p:nvSpPr>
                <p:cNvPr id="64" name="17 Cuadro de texto"/>
                <p:cNvSpPr txBox="1"/>
                <p:nvPr/>
              </p:nvSpPr>
              <p:spPr>
                <a:xfrm>
                  <a:off x="5994776" y="1812048"/>
                  <a:ext cx="4100099" cy="373794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  <a:effectLst/>
              </p:spPr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3">
                          <a:lumMod val="75000"/>
                        </a:schemeClr>
                      </a:solidFill>
                      <a:ea typeface="Calibri"/>
                      <a:cs typeface="Times New Roman"/>
                    </a:rPr>
                    <a:t>Dirección Ejecutiva sin experticia</a:t>
                  </a:r>
                  <a:endParaRPr lang="es-VE" sz="1240" dirty="0">
                    <a:solidFill>
                      <a:schemeClr val="accent3">
                        <a:lumMod val="75000"/>
                      </a:schemeClr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65" name="69 Conector recto de flecha"/>
                <p:cNvCxnSpPr/>
                <p:nvPr/>
              </p:nvCxnSpPr>
              <p:spPr>
                <a:xfrm>
                  <a:off x="5490946" y="1992276"/>
                  <a:ext cx="471588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30 Grupo"/>
              <p:cNvGrpSpPr/>
              <p:nvPr/>
            </p:nvGrpSpPr>
            <p:grpSpPr>
              <a:xfrm>
                <a:off x="7057954" y="768237"/>
                <a:ext cx="2286343" cy="3043573"/>
                <a:chOff x="8475594" y="657684"/>
                <a:chExt cx="2096545" cy="2790913"/>
              </a:xfrm>
            </p:grpSpPr>
            <p:cxnSp>
              <p:nvCxnSpPr>
                <p:cNvPr id="60" name="16 Conector recto"/>
                <p:cNvCxnSpPr/>
                <p:nvPr/>
              </p:nvCxnSpPr>
              <p:spPr>
                <a:xfrm flipH="1" flipV="1">
                  <a:off x="8869168" y="807853"/>
                  <a:ext cx="1702971" cy="2640744"/>
                </a:xfrm>
                <a:prstGeom prst="line">
                  <a:avLst/>
                </a:prstGeom>
                <a:ln/>
              </p:spPr>
              <p:style>
                <a:lnRef idx="3">
                  <a:schemeClr val="accent3"/>
                </a:lnRef>
                <a:fillRef idx="0">
                  <a:schemeClr val="accent3"/>
                </a:fillRef>
                <a:effectRef idx="2">
                  <a:schemeClr val="accent3"/>
                </a:effectRef>
                <a:fontRef idx="minor">
                  <a:schemeClr val="tx1"/>
                </a:fontRef>
              </p:style>
            </p:cxnSp>
            <p:grpSp>
              <p:nvGrpSpPr>
                <p:cNvPr id="61" name="60 Grupo"/>
                <p:cNvGrpSpPr/>
                <p:nvPr/>
              </p:nvGrpSpPr>
              <p:grpSpPr>
                <a:xfrm>
                  <a:off x="8475594" y="657684"/>
                  <a:ext cx="1200505" cy="360040"/>
                  <a:chOff x="8475594" y="657684"/>
                  <a:chExt cx="1200505" cy="360040"/>
                </a:xfrm>
              </p:grpSpPr>
              <p:sp>
                <p:nvSpPr>
                  <p:cNvPr id="62" name="61 Rectángulo redondeado"/>
                  <p:cNvSpPr/>
                  <p:nvPr/>
                </p:nvSpPr>
                <p:spPr>
                  <a:xfrm>
                    <a:off x="8475594" y="657684"/>
                    <a:ext cx="1112292" cy="360040"/>
                  </a:xfrm>
                  <a:prstGeom prst="roundRect">
                    <a:avLst>
                      <a:gd name="adj" fmla="val 50000"/>
                    </a:avLst>
                  </a:prstGeom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VE" sz="1949"/>
                  </a:p>
                </p:txBody>
              </p:sp>
              <p:sp>
                <p:nvSpPr>
                  <p:cNvPr id="63" name="62 Rectángulo"/>
                  <p:cNvSpPr/>
                  <p:nvPr/>
                </p:nvSpPr>
                <p:spPr>
                  <a:xfrm>
                    <a:off x="8516574" y="658788"/>
                    <a:ext cx="1159525" cy="299689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s-VE" sz="120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</a:rPr>
                      <a:t>Personal</a:t>
                    </a:r>
                  </a:p>
                </p:txBody>
              </p:sp>
            </p:grpSp>
          </p:grpSp>
          <p:grpSp>
            <p:nvGrpSpPr>
              <p:cNvPr id="32" name="31 Grupo"/>
              <p:cNvGrpSpPr/>
              <p:nvPr/>
            </p:nvGrpSpPr>
            <p:grpSpPr>
              <a:xfrm>
                <a:off x="6922707" y="3789361"/>
                <a:ext cx="2428209" cy="3001532"/>
                <a:chOff x="6348022" y="3438525"/>
                <a:chExt cx="2226633" cy="2752363"/>
              </a:xfrm>
            </p:grpSpPr>
            <p:cxnSp>
              <p:nvCxnSpPr>
                <p:cNvPr id="56" name="35 Conector recto"/>
                <p:cNvCxnSpPr/>
                <p:nvPr/>
              </p:nvCxnSpPr>
              <p:spPr>
                <a:xfrm flipV="1">
                  <a:off x="7133534" y="3438525"/>
                  <a:ext cx="1441121" cy="2589199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grpSp>
              <p:nvGrpSpPr>
                <p:cNvPr id="57" name="56 Grupo"/>
                <p:cNvGrpSpPr/>
                <p:nvPr/>
              </p:nvGrpSpPr>
              <p:grpSpPr>
                <a:xfrm>
                  <a:off x="6348022" y="5808833"/>
                  <a:ext cx="1832659" cy="382055"/>
                  <a:chOff x="6348022" y="5808833"/>
                  <a:chExt cx="1832659" cy="382055"/>
                </a:xfrm>
              </p:grpSpPr>
              <p:sp>
                <p:nvSpPr>
                  <p:cNvPr id="58" name="57 Rectángulo redondeado"/>
                  <p:cNvSpPr/>
                  <p:nvPr/>
                </p:nvSpPr>
                <p:spPr>
                  <a:xfrm>
                    <a:off x="6361089" y="5830848"/>
                    <a:ext cx="1777146" cy="36004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00B050"/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VE" sz="1949">
                      <a:ln>
                        <a:solidFill>
                          <a:schemeClr val="tx1"/>
                        </a:solidFill>
                      </a:ln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58 Rectángulo"/>
                  <p:cNvSpPr/>
                  <p:nvPr/>
                </p:nvSpPr>
                <p:spPr>
                  <a:xfrm>
                    <a:off x="6348022" y="5808833"/>
                    <a:ext cx="1832659" cy="29968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s-VE" sz="120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</a:rPr>
                      <a:t>Medio Ambiente</a:t>
                    </a:r>
                  </a:p>
                </p:txBody>
              </p:sp>
            </p:grpSp>
          </p:grpSp>
          <p:grpSp>
            <p:nvGrpSpPr>
              <p:cNvPr id="33" name="32 Grupo"/>
              <p:cNvGrpSpPr/>
              <p:nvPr/>
            </p:nvGrpSpPr>
            <p:grpSpPr>
              <a:xfrm>
                <a:off x="903289" y="3798162"/>
                <a:ext cx="3112729" cy="3013508"/>
                <a:chOff x="828303" y="3446594"/>
                <a:chExt cx="2854328" cy="2763344"/>
              </a:xfrm>
            </p:grpSpPr>
            <p:cxnSp>
              <p:nvCxnSpPr>
                <p:cNvPr id="52" name="30 Conector recto"/>
                <p:cNvCxnSpPr/>
                <p:nvPr/>
              </p:nvCxnSpPr>
              <p:spPr>
                <a:xfrm flipV="1">
                  <a:off x="1692399" y="3446594"/>
                  <a:ext cx="1990232" cy="2545704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grpSp>
              <p:nvGrpSpPr>
                <p:cNvPr id="53" name="52 Grupo"/>
                <p:cNvGrpSpPr/>
                <p:nvPr/>
              </p:nvGrpSpPr>
              <p:grpSpPr>
                <a:xfrm>
                  <a:off x="828303" y="5833839"/>
                  <a:ext cx="1934423" cy="376099"/>
                  <a:chOff x="955213" y="6698541"/>
                  <a:chExt cx="1934423" cy="376099"/>
                </a:xfrm>
              </p:grpSpPr>
              <p:sp>
                <p:nvSpPr>
                  <p:cNvPr id="54" name="53 Rectángulo redondeado"/>
                  <p:cNvSpPr/>
                  <p:nvPr/>
                </p:nvSpPr>
                <p:spPr>
                  <a:xfrm>
                    <a:off x="955213" y="6714600"/>
                    <a:ext cx="1934423" cy="36004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C00000"/>
                  </a:solidFill>
                </p:spPr>
                <p:style>
                  <a:lnRef idx="0">
                    <a:schemeClr val="accent3"/>
                  </a:lnRef>
                  <a:fillRef idx="3">
                    <a:schemeClr val="accent3"/>
                  </a:fillRef>
                  <a:effectRef idx="3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VE" sz="1949"/>
                  </a:p>
                </p:txBody>
              </p:sp>
              <p:sp>
                <p:nvSpPr>
                  <p:cNvPr id="55" name="54 Rectángulo"/>
                  <p:cNvSpPr/>
                  <p:nvPr/>
                </p:nvSpPr>
                <p:spPr>
                  <a:xfrm>
                    <a:off x="1003816" y="6698541"/>
                    <a:ext cx="1837221" cy="32965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>
                      <a:lnSpc>
                        <a:spcPct val="115000"/>
                      </a:lnSpc>
                      <a:spcAft>
                        <a:spcPts val="1011"/>
                      </a:spcAft>
                    </a:pPr>
                    <a:r>
                      <a:rPr lang="es-MX" sz="120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ea typeface="Calibri"/>
                        <a:cs typeface="Times New Roman"/>
                      </a:rPr>
                      <a:t>Comercialización</a:t>
                    </a:r>
                    <a:endParaRPr lang="es-VE" sz="1200" dirty="0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  <a:ea typeface="Calibri"/>
                      <a:cs typeface="Times New Roman"/>
                    </a:endParaRPr>
                  </a:p>
                </p:txBody>
              </p:sp>
            </p:grpSp>
          </p:grpSp>
          <p:grpSp>
            <p:nvGrpSpPr>
              <p:cNvPr id="34" name="33 Grupo"/>
              <p:cNvGrpSpPr/>
              <p:nvPr/>
            </p:nvGrpSpPr>
            <p:grpSpPr>
              <a:xfrm>
                <a:off x="3462060" y="3798163"/>
                <a:ext cx="3460294" cy="2992733"/>
                <a:chOff x="3174658" y="3446594"/>
                <a:chExt cx="3173039" cy="2744294"/>
              </a:xfrm>
            </p:grpSpPr>
            <p:cxnSp>
              <p:nvCxnSpPr>
                <p:cNvPr id="48" name="34 Conector recto"/>
                <p:cNvCxnSpPr/>
                <p:nvPr/>
              </p:nvCxnSpPr>
              <p:spPr>
                <a:xfrm flipV="1">
                  <a:off x="4718702" y="3446594"/>
                  <a:ext cx="1628995" cy="2545704"/>
                </a:xfrm>
                <a:prstGeom prst="line">
                  <a:avLst/>
                </a:prstGeom>
                <a:ln>
                  <a:solidFill>
                    <a:srgbClr val="7030A0"/>
                  </a:solidFill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grpSp>
              <p:nvGrpSpPr>
                <p:cNvPr id="49" name="48 Grupo"/>
                <p:cNvGrpSpPr/>
                <p:nvPr/>
              </p:nvGrpSpPr>
              <p:grpSpPr>
                <a:xfrm>
                  <a:off x="3174658" y="5788940"/>
                  <a:ext cx="2877217" cy="401948"/>
                  <a:chOff x="3174658" y="6485555"/>
                  <a:chExt cx="2877217" cy="401948"/>
                </a:xfrm>
              </p:grpSpPr>
              <p:sp>
                <p:nvSpPr>
                  <p:cNvPr id="50" name="49 Rectángulo redondeado"/>
                  <p:cNvSpPr/>
                  <p:nvPr/>
                </p:nvSpPr>
                <p:spPr>
                  <a:xfrm>
                    <a:off x="3247889" y="6527463"/>
                    <a:ext cx="2739464" cy="36004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7030A0"/>
                  </a:solidFill>
                </p:spPr>
                <p:style>
                  <a:lnRef idx="0">
                    <a:schemeClr val="accent4"/>
                  </a:lnRef>
                  <a:fillRef idx="3">
                    <a:schemeClr val="accent4"/>
                  </a:fillRef>
                  <a:effectRef idx="3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VE" sz="1949"/>
                  </a:p>
                </p:txBody>
              </p:sp>
              <p:sp>
                <p:nvSpPr>
                  <p:cNvPr id="51" name="50 Rectángulo"/>
                  <p:cNvSpPr/>
                  <p:nvPr/>
                </p:nvSpPr>
                <p:spPr>
                  <a:xfrm>
                    <a:off x="3174658" y="6485555"/>
                    <a:ext cx="2877217" cy="329658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11"/>
                      </a:spcAft>
                    </a:pPr>
                    <a:r>
                      <a:rPr lang="es-MX" sz="120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ea typeface="Calibri"/>
                        <a:cs typeface="Times New Roman"/>
                      </a:rPr>
                      <a:t>Producción Energía Eléctrica</a:t>
                    </a:r>
                    <a:endParaRPr lang="es-VE" sz="1200" dirty="0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effectLst>
                        <a:outerShdw blurRad="63500" dir="3600000" algn="tl" rotWithShape="0">
                          <a:srgbClr val="000000">
                            <a:alpha val="70000"/>
                          </a:srgbClr>
                        </a:outerShdw>
                      </a:effectLst>
                      <a:ea typeface="Calibri"/>
                      <a:cs typeface="Times New Roman"/>
                    </a:endParaRPr>
                  </a:p>
                </p:txBody>
              </p:sp>
            </p:grpSp>
          </p:grpSp>
          <p:grpSp>
            <p:nvGrpSpPr>
              <p:cNvPr id="35" name="34 Grupo"/>
              <p:cNvGrpSpPr/>
              <p:nvPr/>
            </p:nvGrpSpPr>
            <p:grpSpPr>
              <a:xfrm>
                <a:off x="8363341" y="5414762"/>
                <a:ext cx="4790139" cy="651879"/>
                <a:chOff x="7751988" y="4603129"/>
                <a:chExt cx="4392488" cy="597764"/>
              </a:xfrm>
            </p:grpSpPr>
            <p:sp>
              <p:nvSpPr>
                <p:cNvPr id="46" name="75 Cuadro de texto"/>
                <p:cNvSpPr txBox="1"/>
                <p:nvPr/>
              </p:nvSpPr>
              <p:spPr>
                <a:xfrm>
                  <a:off x="8021444" y="4603129"/>
                  <a:ext cx="4123032" cy="597764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11"/>
                    </a:spcAft>
                  </a:pPr>
                  <a:r>
                    <a:rPr lang="es-MX" sz="1418" b="1" dirty="0">
                      <a:solidFill>
                        <a:srgbClr val="00B050"/>
                      </a:solidFill>
                      <a:ea typeface="Calibri"/>
                      <a:cs typeface="Times New Roman"/>
                    </a:rPr>
                    <a:t>Uso de  fuentes de energía primarias renovables</a:t>
                  </a:r>
                  <a:endParaRPr lang="es-VE" sz="1418" dirty="0">
                    <a:solidFill>
                      <a:srgbClr val="00B05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47" name="69 Conector recto de flecha"/>
                <p:cNvCxnSpPr/>
                <p:nvPr/>
              </p:nvCxnSpPr>
              <p:spPr>
                <a:xfrm>
                  <a:off x="7751988" y="4902011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00B05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35 Grupo"/>
              <p:cNvGrpSpPr/>
              <p:nvPr/>
            </p:nvGrpSpPr>
            <p:grpSpPr>
              <a:xfrm>
                <a:off x="353601" y="3335908"/>
                <a:ext cx="13576258" cy="1046999"/>
                <a:chOff x="324247" y="3022713"/>
                <a:chExt cx="12449233" cy="960083"/>
              </a:xfrm>
            </p:grpSpPr>
            <p:cxnSp>
              <p:nvCxnSpPr>
                <p:cNvPr id="43" name="57 Conector recto"/>
                <p:cNvCxnSpPr/>
                <p:nvPr/>
              </p:nvCxnSpPr>
              <p:spPr>
                <a:xfrm>
                  <a:off x="324247" y="3444056"/>
                  <a:ext cx="10366508" cy="24233"/>
                </a:xfrm>
                <a:prstGeom prst="line">
                  <a:avLst/>
                </a:prstGeom>
                <a:ln w="38100">
                  <a:solidFill>
                    <a:srgbClr val="FFCC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4" name="43 Rectángulo redondeado"/>
                <p:cNvSpPr/>
                <p:nvPr/>
              </p:nvSpPr>
              <p:spPr>
                <a:xfrm>
                  <a:off x="10690755" y="3022713"/>
                  <a:ext cx="2082725" cy="891152"/>
                </a:xfrm>
                <a:prstGeom prst="roundRect">
                  <a:avLst/>
                </a:prstGeom>
                <a:solidFill>
                  <a:srgbClr val="FFCC00"/>
                </a:solidFill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VE" sz="1949"/>
                </a:p>
              </p:txBody>
            </p:sp>
            <p:sp>
              <p:nvSpPr>
                <p:cNvPr id="45" name="44 Rectángulo"/>
                <p:cNvSpPr/>
                <p:nvPr/>
              </p:nvSpPr>
              <p:spPr>
                <a:xfrm>
                  <a:off x="10504089" y="3027675"/>
                  <a:ext cx="2243361" cy="95512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8"/>
                    </a:spcAft>
                  </a:pPr>
                  <a:r>
                    <a:rPr lang="es-MX" sz="1200" b="1" dirty="0">
                      <a:solidFill>
                        <a:prstClr val="black"/>
                      </a:solidFill>
                      <a:ea typeface="Calibri"/>
                      <a:cs typeface="Times New Roman"/>
                    </a:rPr>
                    <a:t>¿Por qué se deteriora la calidad del servicio eléctrico?</a:t>
                  </a:r>
                  <a:endParaRPr lang="es-VE" sz="1200" dirty="0">
                    <a:solidFill>
                      <a:prstClr val="black"/>
                    </a:solidFill>
                    <a:ea typeface="Calibri"/>
                    <a:cs typeface="Times New Roman"/>
                  </a:endParaRPr>
                </a:p>
              </p:txBody>
            </p:sp>
          </p:grpSp>
          <p:grpSp>
            <p:nvGrpSpPr>
              <p:cNvPr id="37" name="7170 Grupo"/>
              <p:cNvGrpSpPr/>
              <p:nvPr/>
            </p:nvGrpSpPr>
            <p:grpSpPr>
              <a:xfrm>
                <a:off x="5575006" y="1355030"/>
                <a:ext cx="2023171" cy="538145"/>
                <a:chOff x="4608749" y="1617973"/>
                <a:chExt cx="1993370" cy="450031"/>
              </a:xfrm>
            </p:grpSpPr>
            <p:sp>
              <p:nvSpPr>
                <p:cNvPr id="41" name="20 Cuadro de texto"/>
                <p:cNvSpPr txBox="1"/>
                <p:nvPr/>
              </p:nvSpPr>
              <p:spPr>
                <a:xfrm>
                  <a:off x="4868711" y="1617973"/>
                  <a:ext cx="1733408" cy="450031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103" tIns="44051" rIns="88103" bIns="44051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</a:pPr>
                  <a:r>
                    <a:rPr lang="es-MX" sz="1240" b="1" dirty="0">
                      <a:solidFill>
                        <a:schemeClr val="accent6">
                          <a:lumMod val="75000"/>
                        </a:schemeClr>
                      </a:solidFill>
                      <a:ea typeface="Calibri"/>
                      <a:cs typeface="Times New Roman"/>
                    </a:rPr>
                    <a:t>Parque Automotor y aéreo deteriorado</a:t>
                  </a:r>
                  <a:endParaRPr lang="es-VE" sz="1240" dirty="0">
                    <a:solidFill>
                      <a:schemeClr val="accent6">
                        <a:lumMod val="75000"/>
                      </a:schemeClr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42" name="69 Conector recto de flecha"/>
                <p:cNvCxnSpPr/>
                <p:nvPr/>
              </p:nvCxnSpPr>
              <p:spPr>
                <a:xfrm>
                  <a:off x="4608749" y="1880650"/>
                  <a:ext cx="268812" cy="0"/>
                </a:xfrm>
                <a:prstGeom prst="straightConnector1">
                  <a:avLst/>
                </a:prstGeom>
                <a:ln w="38100">
                  <a:solidFill>
                    <a:schemeClr val="accent6">
                      <a:lumMod val="75000"/>
                    </a:schemeClr>
                  </a:solidFill>
                  <a:tailEnd type="arrow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7197 Grupo"/>
              <p:cNvGrpSpPr/>
              <p:nvPr/>
            </p:nvGrpSpPr>
            <p:grpSpPr>
              <a:xfrm>
                <a:off x="8834503" y="4550966"/>
                <a:ext cx="4318978" cy="651879"/>
                <a:chOff x="7751988" y="4603129"/>
                <a:chExt cx="3960440" cy="597764"/>
              </a:xfrm>
            </p:grpSpPr>
            <p:sp>
              <p:nvSpPr>
                <p:cNvPr id="39" name="75 Cuadro de texto"/>
                <p:cNvSpPr txBox="1"/>
                <p:nvPr/>
              </p:nvSpPr>
              <p:spPr>
                <a:xfrm>
                  <a:off x="8021446" y="4603129"/>
                  <a:ext cx="3690982" cy="597764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88347" tIns="44174" rIns="88347" bIns="4417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11"/>
                    </a:spcAft>
                  </a:pPr>
                  <a:r>
                    <a:rPr lang="es-MX" sz="1418" b="1" dirty="0">
                      <a:solidFill>
                        <a:srgbClr val="00B050"/>
                      </a:solidFill>
                      <a:ea typeface="Calibri"/>
                      <a:cs typeface="Times New Roman"/>
                    </a:rPr>
                    <a:t>Preservar las cuentas de los ríos y embalses de las represas</a:t>
                  </a:r>
                  <a:endParaRPr lang="es-VE" sz="1418" dirty="0">
                    <a:solidFill>
                      <a:srgbClr val="00B050"/>
                    </a:solidFill>
                    <a:ea typeface="Calibri"/>
                    <a:cs typeface="Times New Roman"/>
                  </a:endParaRPr>
                </a:p>
              </p:txBody>
            </p:sp>
            <p:cxnSp>
              <p:nvCxnSpPr>
                <p:cNvPr id="40" name="69 Conector recto de flecha"/>
                <p:cNvCxnSpPr/>
                <p:nvPr/>
              </p:nvCxnSpPr>
              <p:spPr>
                <a:xfrm>
                  <a:off x="7751988" y="4902011"/>
                  <a:ext cx="326590" cy="0"/>
                </a:xfrm>
                <a:prstGeom prst="straightConnector1">
                  <a:avLst/>
                </a:prstGeom>
                <a:ln>
                  <a:solidFill>
                    <a:srgbClr val="00B050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" name="5 Rectángulo"/>
            <p:cNvSpPr/>
            <p:nvPr/>
          </p:nvSpPr>
          <p:spPr>
            <a:xfrm>
              <a:off x="9646023" y="6396372"/>
              <a:ext cx="4025125" cy="1267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s-ES_tradnl" sz="1595" b="1" i="1" dirty="0"/>
                <a:t>Conclusión: Estas causas en su mayoría  son producto del Modelo de gestión centralizado  y estatizado</a:t>
              </a:r>
            </a:p>
          </p:txBody>
        </p:sp>
      </p:grpSp>
      <p:sp>
        <p:nvSpPr>
          <p:cNvPr id="3" name="2 CuadroTexto"/>
          <p:cNvSpPr txBox="1"/>
          <p:nvPr/>
        </p:nvSpPr>
        <p:spPr>
          <a:xfrm>
            <a:off x="2889976" y="116633"/>
            <a:ext cx="4042015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b="1" i="1" dirty="0" smtClean="0"/>
              <a:t>CAUSAS VS EFECTO</a:t>
            </a:r>
            <a:endParaRPr lang="es-VE" sz="2400" b="1" i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74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58 Cuadro de texto"/>
          <p:cNvSpPr txBox="1"/>
          <p:nvPr/>
        </p:nvSpPr>
        <p:spPr>
          <a:xfrm>
            <a:off x="221757" y="118373"/>
            <a:ext cx="8761066" cy="8640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¿QUE</a:t>
            </a:r>
            <a:r>
              <a:rPr kumimoji="0" lang="es-MX" sz="2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 HACER? A MEDIANO Y LARGO PLAZO: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Modernización/Actualización </a:t>
            </a: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de </a:t>
            </a:r>
            <a:r>
              <a:rPr kumimoji="0" lang="es-MX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los </a:t>
            </a: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Sistemas de Control y Registro</a:t>
            </a:r>
            <a:endParaRPr kumimoji="0" lang="es-V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xmlns="" id="{0EEE9491-DCF8-454E-90FE-03C595CBB932}"/>
              </a:ext>
            </a:extLst>
          </p:cNvPr>
          <p:cNvGrpSpPr/>
          <p:nvPr/>
        </p:nvGrpSpPr>
        <p:grpSpPr>
          <a:xfrm>
            <a:off x="210737" y="1288609"/>
            <a:ext cx="5064623" cy="4516655"/>
            <a:chOff x="533297" y="918245"/>
            <a:chExt cx="7128792" cy="4529201"/>
          </a:xfrm>
        </p:grpSpPr>
        <p:pic>
          <p:nvPicPr>
            <p:cNvPr id="120" name="object 4">
              <a:extLst>
                <a:ext uri="{FF2B5EF4-FFF2-40B4-BE49-F238E27FC236}">
                  <a16:creationId xmlns:a16="http://schemas.microsoft.com/office/drawing/2014/main" xmlns="" id="{E9B7D670-5C98-4D60-B97E-92B38F6B4FC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297" y="918245"/>
              <a:ext cx="7128792" cy="4529201"/>
            </a:xfrm>
            <a:prstGeom prst="rect">
              <a:avLst/>
            </a:prstGeom>
          </p:spPr>
        </p:pic>
        <p:sp>
          <p:nvSpPr>
            <p:cNvPr id="129" name="object 5">
              <a:extLst>
                <a:ext uri="{FF2B5EF4-FFF2-40B4-BE49-F238E27FC236}">
                  <a16:creationId xmlns:a16="http://schemas.microsoft.com/office/drawing/2014/main" xmlns="" id="{2AA47ACD-3050-484A-91D7-80C83ACB6F9C}"/>
                </a:ext>
              </a:extLst>
            </p:cNvPr>
            <p:cNvSpPr txBox="1"/>
            <p:nvPr/>
          </p:nvSpPr>
          <p:spPr>
            <a:xfrm>
              <a:off x="3780631" y="1243462"/>
              <a:ext cx="3240360" cy="50667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lang="es-ES" sz="1600" b="1" spc="-5" dirty="0">
                  <a:solidFill>
                    <a:prstClr val="black"/>
                  </a:solidFill>
                  <a:cs typeface="Calibri"/>
                </a:rPr>
                <a:t>Dar el Salto a la Actualización Tecnológica</a:t>
              </a:r>
              <a:endParaRPr sz="1600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132" name="object 5">
              <a:extLst>
                <a:ext uri="{FF2B5EF4-FFF2-40B4-BE49-F238E27FC236}">
                  <a16:creationId xmlns:a16="http://schemas.microsoft.com/office/drawing/2014/main" xmlns="" id="{1BEF213C-FB40-4286-BAF4-1B32FF33B4FE}"/>
                </a:ext>
              </a:extLst>
            </p:cNvPr>
            <p:cNvSpPr txBox="1"/>
            <p:nvPr/>
          </p:nvSpPr>
          <p:spPr>
            <a:xfrm>
              <a:off x="1692399" y="3726557"/>
              <a:ext cx="432048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spcBef>
                  <a:spcPts val="100"/>
                </a:spcBef>
              </a:pPr>
              <a:r>
                <a:rPr lang="es-ES" sz="1400" b="1" spc="-5" dirty="0">
                  <a:solidFill>
                    <a:prstClr val="black"/>
                  </a:solidFill>
                  <a:cs typeface="Calibri"/>
                </a:rPr>
                <a:t>Hoy</a:t>
              </a:r>
              <a:endParaRPr sz="1400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133" name="object 5">
              <a:extLst>
                <a:ext uri="{FF2B5EF4-FFF2-40B4-BE49-F238E27FC236}">
                  <a16:creationId xmlns:a16="http://schemas.microsoft.com/office/drawing/2014/main" xmlns="" id="{80D77C35-73F8-4E64-A6EF-0804FEE1B729}"/>
                </a:ext>
              </a:extLst>
            </p:cNvPr>
            <p:cNvSpPr txBox="1"/>
            <p:nvPr/>
          </p:nvSpPr>
          <p:spPr>
            <a:xfrm>
              <a:off x="2657533" y="4210684"/>
              <a:ext cx="936104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spcBef>
                  <a:spcPts val="100"/>
                </a:spcBef>
              </a:pPr>
              <a:r>
                <a:rPr lang="es-ES" sz="1400" b="1" spc="-5" dirty="0">
                  <a:solidFill>
                    <a:prstClr val="black"/>
                  </a:solidFill>
                  <a:cs typeface="Calibri"/>
                </a:rPr>
                <a:t>Presente</a:t>
              </a:r>
              <a:endParaRPr sz="1400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134" name="object 5">
              <a:extLst>
                <a:ext uri="{FF2B5EF4-FFF2-40B4-BE49-F238E27FC236}">
                  <a16:creationId xmlns:a16="http://schemas.microsoft.com/office/drawing/2014/main" xmlns="" id="{95745CA2-5E2A-4753-AC03-5935E40C10FE}"/>
                </a:ext>
              </a:extLst>
            </p:cNvPr>
            <p:cNvSpPr txBox="1"/>
            <p:nvPr/>
          </p:nvSpPr>
          <p:spPr>
            <a:xfrm>
              <a:off x="3996654" y="3982416"/>
              <a:ext cx="864096" cy="44494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spcBef>
                  <a:spcPts val="100"/>
                </a:spcBef>
              </a:pPr>
              <a:r>
                <a:rPr lang="es-ES" sz="1400" b="1" spc="-5" dirty="0">
                  <a:solidFill>
                    <a:prstClr val="black"/>
                  </a:solidFill>
                  <a:cs typeface="Calibri"/>
                </a:rPr>
                <a:t>Mañana</a:t>
              </a:r>
              <a:endParaRPr sz="1400" dirty="0">
                <a:solidFill>
                  <a:prstClr val="black"/>
                </a:solidFill>
                <a:cs typeface="Calibri"/>
              </a:endParaRPr>
            </a:p>
          </p:txBody>
        </p:sp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xmlns="" id="{F5A030AF-625A-4DAB-A2B2-885BC3010D0E}"/>
                </a:ext>
              </a:extLst>
            </p:cNvPr>
            <p:cNvSpPr/>
            <p:nvPr/>
          </p:nvSpPr>
          <p:spPr>
            <a:xfrm>
              <a:off x="5068739" y="2897963"/>
              <a:ext cx="2180329" cy="10765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600" b="1" u="sng" dirty="0">
                  <a:solidFill>
                    <a:schemeClr val="tx1"/>
                  </a:solidFill>
                </a:rPr>
                <a:t>Modernización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s-ES" sz="1600" b="1" dirty="0">
                  <a:solidFill>
                    <a:schemeClr val="tx1"/>
                  </a:solidFill>
                </a:rPr>
                <a:t>Mejoras en los procesos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s-ES" sz="1600" b="1" dirty="0">
                  <a:solidFill>
                    <a:schemeClr val="tx1"/>
                  </a:solidFill>
                </a:rPr>
                <a:t>Energía  Consumida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s-ES" sz="1600" b="1" dirty="0">
                  <a:solidFill>
                    <a:schemeClr val="tx1"/>
                  </a:solidFill>
                </a:rPr>
                <a:t>Energía Facturada</a:t>
              </a:r>
              <a:endParaRPr lang="es-VE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5" name="Rectángulo 134">
              <a:extLst>
                <a:ext uri="{FF2B5EF4-FFF2-40B4-BE49-F238E27FC236}">
                  <a16:creationId xmlns:a16="http://schemas.microsoft.com/office/drawing/2014/main" xmlns="" id="{11CA44BF-5879-434D-9F49-EF176CD54C56}"/>
                </a:ext>
              </a:extLst>
            </p:cNvPr>
            <p:cNvSpPr/>
            <p:nvPr/>
          </p:nvSpPr>
          <p:spPr>
            <a:xfrm>
              <a:off x="548809" y="1876721"/>
              <a:ext cx="1922789" cy="10765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s-ES" sz="1600" b="1" dirty="0">
                  <a:solidFill>
                    <a:schemeClr val="tx1"/>
                  </a:solidFill>
                </a:rPr>
                <a:t>Hoy día la lectura la realiza un trabajador, esto implica errores</a:t>
              </a:r>
            </a:p>
          </p:txBody>
        </p:sp>
      </p:grpSp>
      <p:sp>
        <p:nvSpPr>
          <p:cNvPr id="136" name="Rectángulo 135">
            <a:extLst>
              <a:ext uri="{FF2B5EF4-FFF2-40B4-BE49-F238E27FC236}">
                <a16:creationId xmlns:a16="http://schemas.microsoft.com/office/drawing/2014/main" xmlns="" id="{B377E0B3-BADE-4F28-9AB6-A8905D5288BF}"/>
              </a:ext>
            </a:extLst>
          </p:cNvPr>
          <p:cNvSpPr/>
          <p:nvPr/>
        </p:nvSpPr>
        <p:spPr>
          <a:xfrm>
            <a:off x="5810996" y="1206379"/>
            <a:ext cx="3333004" cy="1646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chemeClr val="tx1"/>
                </a:solidFill>
              </a:rPr>
              <a:t>Sistema Global de Comunicaciones Móviles (GSM)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chemeClr val="tx1"/>
                </a:solidFill>
              </a:rPr>
              <a:t>Sistema Universal de Telecomunicaciones Móviles (UMTS-3G)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chemeClr val="tx1"/>
                </a:solidFill>
              </a:rPr>
              <a:t>Comunicación por Líneas de Distribución Eléctrica (PLC)</a:t>
            </a:r>
            <a:endParaRPr lang="es-VE" sz="1600" b="1" dirty="0">
              <a:solidFill>
                <a:schemeClr val="tx1"/>
              </a:solidFill>
            </a:endParaRPr>
          </a:p>
        </p:txBody>
      </p:sp>
      <p:sp>
        <p:nvSpPr>
          <p:cNvPr id="137" name="Rectángulo 136">
            <a:extLst>
              <a:ext uri="{FF2B5EF4-FFF2-40B4-BE49-F238E27FC236}">
                <a16:creationId xmlns:a16="http://schemas.microsoft.com/office/drawing/2014/main" xmlns="" id="{1D255F39-3429-4BCF-9C55-5F16AED6E7A4}"/>
              </a:ext>
            </a:extLst>
          </p:cNvPr>
          <p:cNvSpPr/>
          <p:nvPr/>
        </p:nvSpPr>
        <p:spPr>
          <a:xfrm>
            <a:off x="5414517" y="2883419"/>
            <a:ext cx="3568306" cy="37859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</a:rPr>
              <a:t>VENTAJAS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chemeClr val="tx1"/>
                </a:solidFill>
              </a:rPr>
              <a:t>Lecturas del consumo a distancia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chemeClr val="tx1"/>
                </a:solidFill>
              </a:rPr>
              <a:t>La facturación se realiza sobre lecturas reales, evitando así las facturas estimadas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chemeClr val="tx1"/>
                </a:solidFill>
              </a:rPr>
              <a:t>Las operaciones relacionadas con el suministro (alta, baja, modificación de potencia o tarifa, etc.) se realizan de forma remota y, en la mayoría de los casos, en menos de 24 horas.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chemeClr val="tx1"/>
                </a:solidFill>
              </a:rPr>
              <a:t>La detección e identificación de incidencias puede realizarse con mayor rapidez.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chemeClr val="tx1"/>
                </a:solidFill>
              </a:rPr>
              <a:t>Hay una mejor información sobre el consumo de energía, lo que favorece el ahorro y la eficiencia.</a:t>
            </a: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xmlns="" id="{3B7C8A3E-7475-4DB2-91EC-84AB4776BDAC}"/>
              </a:ext>
            </a:extLst>
          </p:cNvPr>
          <p:cNvCxnSpPr/>
          <p:nvPr/>
        </p:nvCxnSpPr>
        <p:spPr>
          <a:xfrm flipV="1">
            <a:off x="4856443" y="2024600"/>
            <a:ext cx="891939" cy="14296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50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835696" y="199411"/>
            <a:ext cx="5600525" cy="4920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lIns="121569" tIns="60784" rIns="121569" bIns="60784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VE" sz="2400" b="1" i="1" dirty="0" smtClean="0">
                <a:latin typeface="+mn-lt"/>
                <a:cs typeface="+mn-cs"/>
              </a:rPr>
              <a:t>¿</a:t>
            </a:r>
            <a:r>
              <a:rPr lang="es-VE" sz="2400" b="1" i="1" dirty="0">
                <a:latin typeface="+mn-lt"/>
                <a:cs typeface="+mn-cs"/>
              </a:rPr>
              <a:t>QUE DEBEMOS HACER?</a:t>
            </a:r>
          </a:p>
        </p:txBody>
      </p:sp>
      <p:sp>
        <p:nvSpPr>
          <p:cNvPr id="3" name="2 Flecha derecha"/>
          <p:cNvSpPr/>
          <p:nvPr/>
        </p:nvSpPr>
        <p:spPr>
          <a:xfrm>
            <a:off x="788634" y="1659777"/>
            <a:ext cx="1408455" cy="608278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21569" tIns="60784" rIns="121569" bIns="60784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VE" b="1" dirty="0"/>
          </a:p>
        </p:txBody>
      </p:sp>
      <p:sp>
        <p:nvSpPr>
          <p:cNvPr id="4" name="2 CuadroTexto"/>
          <p:cNvSpPr txBox="1">
            <a:spLocks noChangeArrowheads="1"/>
          </p:cNvSpPr>
          <p:nvPr/>
        </p:nvSpPr>
        <p:spPr bwMode="auto">
          <a:xfrm>
            <a:off x="590247" y="2352645"/>
            <a:ext cx="6925085" cy="399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569" tIns="60784" rIns="121569" bIns="6078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VE" b="1" dirty="0"/>
              <a:t>Tomar el control de las instalaciones eléctricas a nivel Nacional.</a:t>
            </a:r>
          </a:p>
        </p:txBody>
      </p:sp>
      <p:sp>
        <p:nvSpPr>
          <p:cNvPr id="5" name="4 Flecha derecha"/>
          <p:cNvSpPr/>
          <p:nvPr/>
        </p:nvSpPr>
        <p:spPr>
          <a:xfrm>
            <a:off x="788638" y="2780928"/>
            <a:ext cx="2659938" cy="606601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21569" tIns="60784" rIns="121569" bIns="60784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VE" b="1" dirty="0">
              <a:solidFill>
                <a:srgbClr val="C00000"/>
              </a:solidFill>
            </a:endParaRPr>
          </a:p>
        </p:txBody>
      </p:sp>
      <p:sp>
        <p:nvSpPr>
          <p:cNvPr id="6" name="7 CuadroTexto"/>
          <p:cNvSpPr txBox="1">
            <a:spLocks noChangeArrowheads="1"/>
          </p:cNvSpPr>
          <p:nvPr/>
        </p:nvSpPr>
        <p:spPr bwMode="auto">
          <a:xfrm>
            <a:off x="713216" y="3429000"/>
            <a:ext cx="7923905" cy="67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569" tIns="60784" rIns="121569" bIns="6078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es-VE" b="1" dirty="0">
                <a:solidFill>
                  <a:srgbClr val="C00000"/>
                </a:solidFill>
              </a:rPr>
              <a:t>Ejecutar medidas para atacar la emergencia existente del Sistema Eléctrico Nacional  a corto, mediano y largo plazo. </a:t>
            </a:r>
          </a:p>
        </p:txBody>
      </p:sp>
      <p:sp>
        <p:nvSpPr>
          <p:cNvPr id="7" name="6 Flecha derecha"/>
          <p:cNvSpPr/>
          <p:nvPr/>
        </p:nvSpPr>
        <p:spPr>
          <a:xfrm>
            <a:off x="788634" y="4149080"/>
            <a:ext cx="3886691" cy="606601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21569" tIns="60784" rIns="121569" bIns="60784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VE" b="1" dirty="0"/>
          </a:p>
        </p:txBody>
      </p:sp>
      <p:sp>
        <p:nvSpPr>
          <p:cNvPr id="8" name="9 CuadroTexto"/>
          <p:cNvSpPr txBox="1">
            <a:spLocks noChangeArrowheads="1"/>
          </p:cNvSpPr>
          <p:nvPr/>
        </p:nvSpPr>
        <p:spPr bwMode="auto">
          <a:xfrm>
            <a:off x="701740" y="4797152"/>
            <a:ext cx="7807788" cy="67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569" tIns="60784" rIns="121569" bIns="6078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VE" b="1" dirty="0"/>
              <a:t>Implementar políticas a mediano plazo para procurar la estabilización de las actividades Distribución de energía eléctrica .</a:t>
            </a:r>
          </a:p>
        </p:txBody>
      </p:sp>
      <p:sp>
        <p:nvSpPr>
          <p:cNvPr id="9" name="8 Flecha derecha"/>
          <p:cNvSpPr/>
          <p:nvPr/>
        </p:nvSpPr>
        <p:spPr>
          <a:xfrm>
            <a:off x="788637" y="5445224"/>
            <a:ext cx="4873685" cy="608278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21569" tIns="60784" rIns="121569" bIns="60784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VE" b="1" dirty="0">
              <a:solidFill>
                <a:srgbClr val="C00000"/>
              </a:solidFill>
            </a:endParaRPr>
          </a:p>
        </p:txBody>
      </p:sp>
      <p:sp>
        <p:nvSpPr>
          <p:cNvPr id="10" name="12 CuadroTexto"/>
          <p:cNvSpPr txBox="1">
            <a:spLocks noChangeArrowheads="1"/>
          </p:cNvSpPr>
          <p:nvPr/>
        </p:nvSpPr>
        <p:spPr bwMode="auto">
          <a:xfrm>
            <a:off x="2590598" y="1659777"/>
            <a:ext cx="1837386" cy="399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569" tIns="60784" rIns="121569" bIns="6078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VE" b="1" dirty="0"/>
              <a:t>“TAKE OVER”</a:t>
            </a:r>
          </a:p>
        </p:txBody>
      </p:sp>
      <p:sp>
        <p:nvSpPr>
          <p:cNvPr id="11" name="13 CuadroTexto"/>
          <p:cNvSpPr txBox="1">
            <a:spLocks noChangeArrowheads="1"/>
          </p:cNvSpPr>
          <p:nvPr/>
        </p:nvSpPr>
        <p:spPr bwMode="auto">
          <a:xfrm>
            <a:off x="3995936" y="2924944"/>
            <a:ext cx="3513760" cy="399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569" tIns="60784" rIns="121569" bIns="6078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VE" b="1" dirty="0">
                <a:solidFill>
                  <a:srgbClr val="C00000"/>
                </a:solidFill>
              </a:rPr>
              <a:t>FASE DE EMERGENCIA</a:t>
            </a:r>
          </a:p>
        </p:txBody>
      </p:sp>
      <p:sp>
        <p:nvSpPr>
          <p:cNvPr id="12" name="14 CuadroTexto"/>
          <p:cNvSpPr txBox="1">
            <a:spLocks noChangeArrowheads="1"/>
          </p:cNvSpPr>
          <p:nvPr/>
        </p:nvSpPr>
        <p:spPr bwMode="auto">
          <a:xfrm>
            <a:off x="5292080" y="4294952"/>
            <a:ext cx="2815330" cy="399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569" tIns="60784" rIns="121569" bIns="6078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VE" b="1" dirty="0"/>
              <a:t>FASE DE ESTABILIZACION</a:t>
            </a:r>
          </a:p>
        </p:txBody>
      </p:sp>
      <p:sp>
        <p:nvSpPr>
          <p:cNvPr id="13" name="15 CuadroTexto"/>
          <p:cNvSpPr txBox="1">
            <a:spLocks noChangeArrowheads="1"/>
          </p:cNvSpPr>
          <p:nvPr/>
        </p:nvSpPr>
        <p:spPr bwMode="auto">
          <a:xfrm>
            <a:off x="5909169" y="5445224"/>
            <a:ext cx="3127328" cy="67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569" tIns="60784" rIns="121569" bIns="6078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VE" b="1" dirty="0" smtClean="0">
                <a:solidFill>
                  <a:srgbClr val="C00000"/>
                </a:solidFill>
              </a:rPr>
              <a:t>FASE DE REFORMAS ESTRUCTURALES</a:t>
            </a:r>
            <a:endParaRPr lang="es-VE" b="1" dirty="0">
              <a:solidFill>
                <a:srgbClr val="C00000"/>
              </a:solidFill>
            </a:endParaRPr>
          </a:p>
        </p:txBody>
      </p:sp>
      <p:sp>
        <p:nvSpPr>
          <p:cNvPr id="14" name="16 CuadroTexto"/>
          <p:cNvSpPr txBox="1">
            <a:spLocks noChangeArrowheads="1"/>
          </p:cNvSpPr>
          <p:nvPr/>
        </p:nvSpPr>
        <p:spPr bwMode="auto">
          <a:xfrm>
            <a:off x="545978" y="856283"/>
            <a:ext cx="8210972" cy="67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569" tIns="60784" rIns="121569" bIns="6078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es-VE" b="1" dirty="0"/>
              <a:t>Desarrollar un Modelo de Intervención o Plan de Acción para evaluar, recuperar, reactivar,  el  Sistema Eléctrico Nacional bajo el siguiente esquema: 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713216" y="6143330"/>
            <a:ext cx="8043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VE" b="1" dirty="0">
                <a:solidFill>
                  <a:srgbClr val="C00000"/>
                </a:solidFill>
              </a:rPr>
              <a:t>Elaborar las reformas  estructurales que consoliden el suministro y la prestación del servicio de electricidad. </a:t>
            </a:r>
          </a:p>
        </p:txBody>
      </p:sp>
    </p:spTree>
    <p:extLst>
      <p:ext uri="{BB962C8B-B14F-4D97-AF65-F5344CB8AC3E}">
        <p14:creationId xmlns:p14="http://schemas.microsoft.com/office/powerpoint/2010/main" val="395016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890287" y="531287"/>
            <a:ext cx="7639063" cy="3351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wrap="square" lIns="88020" tIns="44010" rIns="88020" bIns="44010" rtlCol="0">
            <a:spAutoFit/>
          </a:bodyPr>
          <a:lstStyle/>
          <a:p>
            <a:pPr algn="ctr"/>
            <a:r>
              <a:rPr lang="es-VE" sz="1600" b="1" dirty="0" smtClean="0"/>
              <a:t>Fases </a:t>
            </a:r>
            <a:r>
              <a:rPr lang="es-VE" sz="1600" b="1" dirty="0"/>
              <a:t>del Plan para el Sistema Distribución Eléctrico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1388843" y="1793492"/>
            <a:ext cx="2247053" cy="480018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88020" tIns="44010" rIns="88020" bIns="44010" rtlCol="0" anchor="ctr"/>
          <a:lstStyle/>
          <a:p>
            <a:endParaRPr lang="es-VE" sz="1400" b="1" dirty="0"/>
          </a:p>
          <a:p>
            <a:endParaRPr lang="es-VE" sz="1400" b="1" dirty="0"/>
          </a:p>
          <a:p>
            <a:r>
              <a:rPr lang="es-VE" sz="1400" b="1" dirty="0"/>
              <a:t>Evaluar:</a:t>
            </a:r>
          </a:p>
          <a:p>
            <a:pPr marL="330637" indent="-330637">
              <a:buFont typeface="Arial" panose="020B0604020202020204" pitchFamily="34" charset="0"/>
              <a:buChar char="•"/>
            </a:pPr>
            <a:r>
              <a:rPr lang="es-VE" sz="1400" b="1" dirty="0"/>
              <a:t>Gestión administrativa, financiera, ambiental, salud y calidad laboral.</a:t>
            </a:r>
          </a:p>
          <a:p>
            <a:pPr marL="330637" indent="-330637">
              <a:buFont typeface="Arial" panose="020B0604020202020204" pitchFamily="34" charset="0"/>
              <a:buChar char="•"/>
            </a:pPr>
            <a:r>
              <a:rPr lang="es-VE" sz="1400" b="1" dirty="0"/>
              <a:t>Plan de Inversión Desarrollo Regional</a:t>
            </a:r>
          </a:p>
          <a:p>
            <a:pPr marL="330637" indent="-330637">
              <a:buFont typeface="Arial" panose="020B0604020202020204" pitchFamily="34" charset="0"/>
              <a:buChar char="•"/>
            </a:pPr>
            <a:r>
              <a:rPr lang="es-VE" sz="1400" b="1" dirty="0"/>
              <a:t>Portafolio y estado de las obras.</a:t>
            </a:r>
          </a:p>
          <a:p>
            <a:pPr marL="330637" indent="-330637">
              <a:buFont typeface="Arial" panose="020B0604020202020204" pitchFamily="34" charset="0"/>
              <a:buChar char="•"/>
            </a:pPr>
            <a:r>
              <a:rPr lang="es-VE" sz="1400" b="1" dirty="0"/>
              <a:t>Desempeño del Sistema Eléctrico Regional.</a:t>
            </a:r>
          </a:p>
          <a:p>
            <a:pPr marL="330637" indent="-330637">
              <a:buFont typeface="Arial" panose="020B0604020202020204" pitchFamily="34" charset="0"/>
              <a:buChar char="•"/>
            </a:pPr>
            <a:r>
              <a:rPr lang="es-VE" sz="1400" b="1" dirty="0"/>
              <a:t>Sistema de Gestión de mantenimiento preventivo y correctivo en las actividades de transmisión y distribución.</a:t>
            </a:r>
          </a:p>
          <a:p>
            <a:pPr marL="330637" indent="-330637">
              <a:buFont typeface="Arial" panose="020B0604020202020204" pitchFamily="34" charset="0"/>
              <a:buChar char="•"/>
            </a:pPr>
            <a:endParaRPr lang="es-VE" sz="1400" b="1" dirty="0"/>
          </a:p>
          <a:p>
            <a:pPr marL="330637" indent="-330637">
              <a:buFont typeface="Arial" panose="020B0604020202020204" pitchFamily="34" charset="0"/>
              <a:buChar char="•"/>
            </a:pPr>
            <a:endParaRPr lang="es-VE" sz="1400" b="1" dirty="0"/>
          </a:p>
          <a:p>
            <a:endParaRPr lang="es-VE" sz="1400" b="1" dirty="0"/>
          </a:p>
        </p:txBody>
      </p:sp>
      <p:sp>
        <p:nvSpPr>
          <p:cNvPr id="19" name="18 Rectángulo redondeado"/>
          <p:cNvSpPr/>
          <p:nvPr/>
        </p:nvSpPr>
        <p:spPr>
          <a:xfrm>
            <a:off x="4124733" y="1073865"/>
            <a:ext cx="2186641" cy="654204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88020" tIns="44010" rIns="88020" bIns="44010" rtlCol="0" anchor="ctr"/>
          <a:lstStyle/>
          <a:p>
            <a:pPr algn="ctr"/>
            <a:r>
              <a:rPr lang="es-VE" sz="1400" b="1" dirty="0"/>
              <a:t>FASE </a:t>
            </a:r>
            <a:r>
              <a:rPr lang="es-VE" sz="1400" b="1" dirty="0" smtClean="0"/>
              <a:t>ESTABILIZACION</a:t>
            </a:r>
            <a:endParaRPr lang="es-VE" sz="1400" b="1" dirty="0">
              <a:solidFill>
                <a:srgbClr val="C00000"/>
              </a:solidFill>
            </a:endParaRPr>
          </a:p>
        </p:txBody>
      </p:sp>
      <p:sp>
        <p:nvSpPr>
          <p:cNvPr id="27" name="26 Rectángulo redondeado"/>
          <p:cNvSpPr/>
          <p:nvPr/>
        </p:nvSpPr>
        <p:spPr>
          <a:xfrm>
            <a:off x="6708945" y="1073865"/>
            <a:ext cx="2385355" cy="654204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88020" tIns="44010" rIns="88020" bIns="44010" rtlCol="0" anchor="ctr"/>
          <a:lstStyle/>
          <a:p>
            <a:pPr algn="ctr"/>
            <a:r>
              <a:rPr lang="es-VE" sz="1400" b="1" dirty="0"/>
              <a:t>REFORMAS ESTRUCTURALES </a:t>
            </a:r>
          </a:p>
        </p:txBody>
      </p:sp>
      <p:sp>
        <p:nvSpPr>
          <p:cNvPr id="34" name="33 Rectángulo redondeado"/>
          <p:cNvSpPr/>
          <p:nvPr/>
        </p:nvSpPr>
        <p:spPr>
          <a:xfrm>
            <a:off x="3884002" y="1793490"/>
            <a:ext cx="2568712" cy="480019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88020" tIns="44010" rIns="88020" bIns="44010" rtlCol="0" anchor="ctr"/>
          <a:lstStyle/>
          <a:p>
            <a:pPr marL="330637" indent="-330637">
              <a:buFont typeface="Arial" panose="020B0604020202020204" pitchFamily="34" charset="0"/>
              <a:buChar char="•"/>
            </a:pPr>
            <a:r>
              <a:rPr lang="es-VE" sz="1400" b="1" dirty="0"/>
              <a:t>Ejecutar Plan de operación, mantenimiento  y modernización en las subestación eléctricas de Distribución. </a:t>
            </a:r>
          </a:p>
          <a:p>
            <a:pPr marL="275531" indent="-275531">
              <a:buFont typeface="Arial" panose="020B0604020202020204" pitchFamily="34" charset="0"/>
              <a:buChar char="•"/>
            </a:pPr>
            <a:r>
              <a:rPr lang="es-VE" sz="1400" b="1" dirty="0"/>
              <a:t>Ejecutar y finalizar proyectos inconclusos en las actividades de generación, transmisión y distribución.</a:t>
            </a:r>
          </a:p>
          <a:p>
            <a:pPr marL="275531" indent="-275531">
              <a:buFont typeface="Arial" panose="020B0604020202020204" pitchFamily="34" charset="0"/>
              <a:buChar char="•"/>
            </a:pPr>
            <a:r>
              <a:rPr lang="es-VE" sz="1400" b="1" dirty="0"/>
              <a:t>Iniciar Plan de Cobranzas a Usuarios Morosos. </a:t>
            </a:r>
          </a:p>
          <a:p>
            <a:pPr marL="275531" indent="-275531">
              <a:buFont typeface="Arial" panose="020B0604020202020204" pitchFamily="34" charset="0"/>
              <a:buChar char="•"/>
            </a:pPr>
            <a:r>
              <a:rPr lang="es-VE" sz="1400" b="1" dirty="0"/>
              <a:t>Plan de Capacitación gerencial y de personal.</a:t>
            </a:r>
          </a:p>
          <a:p>
            <a:pPr marL="275531" indent="-275531">
              <a:buFont typeface="Arial" panose="020B0604020202020204" pitchFamily="34" charset="0"/>
              <a:buChar char="•"/>
            </a:pPr>
            <a:r>
              <a:rPr lang="es-VE" sz="1400" b="1" dirty="0"/>
              <a:t>Implementar política salarial personal activo y homologación personal jubilado.</a:t>
            </a:r>
          </a:p>
        </p:txBody>
      </p:sp>
      <p:sp>
        <p:nvSpPr>
          <p:cNvPr id="35" name="34 Rectángulo redondeado"/>
          <p:cNvSpPr/>
          <p:nvPr/>
        </p:nvSpPr>
        <p:spPr>
          <a:xfrm>
            <a:off x="6609552" y="1819350"/>
            <a:ext cx="2435127" cy="477432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88020" tIns="44010" rIns="88020" bIns="44010" rtlCol="0" anchor="ctr"/>
          <a:lstStyle/>
          <a:p>
            <a:pPr marL="298862" indent="-298862">
              <a:buFont typeface="Arial" panose="020B0604020202020204" pitchFamily="34" charset="0"/>
              <a:buChar char="•"/>
            </a:pPr>
            <a:r>
              <a:rPr lang="es-VE" sz="1400" b="1" dirty="0"/>
              <a:t>Apoyar la Implementación de la nueva Ley Orgánica para el Sector Eléctrico </a:t>
            </a:r>
          </a:p>
          <a:p>
            <a:pPr marL="298862" indent="-298862">
              <a:buFont typeface="Arial" panose="020B0604020202020204" pitchFamily="34" charset="0"/>
              <a:buChar char="•"/>
            </a:pPr>
            <a:r>
              <a:rPr lang="es-VE" sz="1400" b="1" dirty="0"/>
              <a:t>Apoyar la creación de la Oficina Nacional para la Planificación Energética Integral del Sector.</a:t>
            </a:r>
          </a:p>
          <a:p>
            <a:pPr marL="298862" indent="-298862">
              <a:buFont typeface="Arial" panose="020B0604020202020204" pitchFamily="34" charset="0"/>
              <a:buChar char="•"/>
            </a:pPr>
            <a:r>
              <a:rPr lang="es-VE" sz="1400" b="1" dirty="0"/>
              <a:t>Solicitar y apoyar la implementación de un nuevo Régimen Económico (Pliego Tarifario).</a:t>
            </a:r>
          </a:p>
          <a:p>
            <a:pPr marL="330637" indent="-330637">
              <a:buFont typeface="Arial" panose="020B0604020202020204" pitchFamily="34" charset="0"/>
              <a:buChar char="•"/>
            </a:pPr>
            <a:endParaRPr lang="es-VE" sz="1400" b="1" dirty="0"/>
          </a:p>
        </p:txBody>
      </p:sp>
      <p:sp>
        <p:nvSpPr>
          <p:cNvPr id="2" name="1 Flecha derecha"/>
          <p:cNvSpPr/>
          <p:nvPr/>
        </p:nvSpPr>
        <p:spPr>
          <a:xfrm>
            <a:off x="1219395" y="1204704"/>
            <a:ext cx="122339" cy="3925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020" tIns="44010" rIns="88020" bIns="44010" rtlCol="0" anchor="ctr"/>
          <a:lstStyle/>
          <a:p>
            <a:pPr algn="ctr"/>
            <a:endParaRPr lang="es-VE" sz="1400" dirty="0"/>
          </a:p>
        </p:txBody>
      </p:sp>
      <p:sp>
        <p:nvSpPr>
          <p:cNvPr id="8" name="7 Rectángulo redondeado"/>
          <p:cNvSpPr/>
          <p:nvPr/>
        </p:nvSpPr>
        <p:spPr>
          <a:xfrm>
            <a:off x="201306" y="1073865"/>
            <a:ext cx="844838" cy="65420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88020" tIns="44010" rIns="88020" bIns="44010" rtlCol="0" anchor="ctr"/>
          <a:lstStyle/>
          <a:p>
            <a:pPr algn="ctr"/>
            <a:r>
              <a:rPr lang="es-VE" sz="1400" b="1" dirty="0"/>
              <a:t>TAKE OVER</a:t>
            </a:r>
          </a:p>
        </p:txBody>
      </p:sp>
      <p:sp>
        <p:nvSpPr>
          <p:cNvPr id="36" name="35 Flecha derecha"/>
          <p:cNvSpPr/>
          <p:nvPr/>
        </p:nvSpPr>
        <p:spPr>
          <a:xfrm>
            <a:off x="3769110" y="1204704"/>
            <a:ext cx="156838" cy="3925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020" tIns="44010" rIns="88020" bIns="44010" rtlCol="0" anchor="ctr"/>
          <a:lstStyle/>
          <a:p>
            <a:pPr algn="ctr"/>
            <a:endParaRPr lang="es-VE" sz="1400" dirty="0"/>
          </a:p>
        </p:txBody>
      </p:sp>
      <p:sp>
        <p:nvSpPr>
          <p:cNvPr id="37" name="36 Flecha derecha"/>
          <p:cNvSpPr/>
          <p:nvPr/>
        </p:nvSpPr>
        <p:spPr>
          <a:xfrm>
            <a:off x="6452714" y="1270122"/>
            <a:ext cx="156838" cy="3925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020" tIns="44010" rIns="88020" bIns="44010" rtlCol="0" anchor="ctr"/>
          <a:lstStyle/>
          <a:p>
            <a:pPr algn="ctr"/>
            <a:endParaRPr lang="es-VE" sz="1400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70917" y="1793492"/>
            <a:ext cx="1116707" cy="4800187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88020" tIns="44010" rIns="88020" bIns="44010" rtlCol="0" anchor="ctr"/>
          <a:lstStyle/>
          <a:p>
            <a:pPr algn="ctr"/>
            <a:r>
              <a:rPr lang="es-VE" sz="1600" b="1" dirty="0"/>
              <a:t>TOMAR CONTROL EMPRESA </a:t>
            </a:r>
          </a:p>
        </p:txBody>
      </p:sp>
      <p:sp>
        <p:nvSpPr>
          <p:cNvPr id="20" name="19 Rectángulo redondeado"/>
          <p:cNvSpPr/>
          <p:nvPr/>
        </p:nvSpPr>
        <p:spPr>
          <a:xfrm>
            <a:off x="1441131" y="1073863"/>
            <a:ext cx="2186641" cy="654204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88020" tIns="44010" rIns="88020" bIns="44010" rtlCol="0" anchor="ctr"/>
          <a:lstStyle/>
          <a:p>
            <a:pPr algn="ctr"/>
            <a:r>
              <a:rPr lang="es-VE" sz="1400" b="1" dirty="0"/>
              <a:t>FASE </a:t>
            </a:r>
            <a:r>
              <a:rPr lang="es-VE" sz="1400" b="1" dirty="0" smtClean="0"/>
              <a:t>EMERGENCIA</a:t>
            </a:r>
            <a:endParaRPr lang="es-VE" sz="1400" b="1" dirty="0"/>
          </a:p>
        </p:txBody>
      </p:sp>
    </p:spTree>
    <p:extLst>
      <p:ext uri="{BB962C8B-B14F-4D97-AF65-F5344CB8AC3E}">
        <p14:creationId xmlns:p14="http://schemas.microsoft.com/office/powerpoint/2010/main" val="186709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erris dir="l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546592" y="1340768"/>
            <a:ext cx="8017859" cy="4724229"/>
          </a:xfrm>
          <a:prstGeom prst="rect">
            <a:avLst/>
          </a:prstGeom>
        </p:spPr>
        <p:txBody>
          <a:bodyPr wrap="square" lIns="96315" tIns="48158" rIns="96315" bIns="48158">
            <a:spAutoFit/>
          </a:bodyPr>
          <a:lstStyle/>
          <a:p>
            <a:pPr marL="470310" indent="-470310" algn="just">
              <a:lnSpc>
                <a:spcPct val="107000"/>
              </a:lnSpc>
              <a:spcAft>
                <a:spcPts val="1094"/>
              </a:spcAft>
              <a:buFont typeface="Wingdings" pitchFamily="2" charset="2"/>
              <a:buChar char=""/>
            </a:pPr>
            <a:r>
              <a:rPr lang="es-VE" sz="1600" b="1" dirty="0">
                <a:ea typeface="Calibri" pitchFamily="34" charset="0"/>
                <a:cs typeface="Times New Roman" pitchFamily="18" charset="0"/>
              </a:rPr>
              <a:t>Modificar</a:t>
            </a:r>
            <a:r>
              <a:rPr lang="en-US" sz="1600" dirty="0">
                <a:ea typeface="Calibri" pitchFamily="34" charset="0"/>
                <a:cs typeface="Times New Roman" pitchFamily="18" charset="0"/>
              </a:rPr>
              <a:t> </a:t>
            </a:r>
            <a:r>
              <a:rPr lang="es-VE" sz="1600" b="1" dirty="0">
                <a:ea typeface="Calibri" pitchFamily="34" charset="0"/>
                <a:cs typeface="Times New Roman" pitchFamily="18" charset="0"/>
              </a:rPr>
              <a:t>la Ley</a:t>
            </a:r>
            <a:r>
              <a:rPr lang="es-VE" sz="1600" b="1" dirty="0"/>
              <a:t> Orgánica para el Sector Eléctrico </a:t>
            </a:r>
            <a:r>
              <a:rPr lang="es-VE" sz="1600" b="1" dirty="0">
                <a:ea typeface="Calibri" pitchFamily="34" charset="0"/>
                <a:cs typeface="Calibri" pitchFamily="34" charset="0"/>
              </a:rPr>
              <a:t>vigente, para permitir la inversión del sector privado, la </a:t>
            </a:r>
            <a:r>
              <a:rPr lang="es-VE" sz="1600" b="1" i="1" u="sng" dirty="0">
                <a:ea typeface="Calibri" pitchFamily="34" charset="0"/>
                <a:cs typeface="Calibri" pitchFamily="34" charset="0"/>
              </a:rPr>
              <a:t>“descentralización, regionalización (actividad de distribución) y desintegración vertical de la cadena eléctrica</a:t>
            </a:r>
            <a:r>
              <a:rPr lang="es-VE" sz="1600" b="1" dirty="0">
                <a:ea typeface="Calibri" pitchFamily="34" charset="0"/>
                <a:cs typeface="Calibri" pitchFamily="34" charset="0"/>
              </a:rPr>
              <a:t> (separación de las actividades)”, a fin de tener un sector más eficiente, competitivo y desburocratizado que contribuya con el desarrollo del país, fortalezca la economía regional y nacional, y mejore la calidad de vida de los ciudadanos. </a:t>
            </a:r>
          </a:p>
          <a:p>
            <a:pPr marL="470310" indent="-470310" algn="just">
              <a:lnSpc>
                <a:spcPct val="107000"/>
              </a:lnSpc>
              <a:spcAft>
                <a:spcPts val="1094"/>
              </a:spcAft>
              <a:buFont typeface="Wingdings" pitchFamily="2" charset="2"/>
              <a:buChar char=""/>
            </a:pPr>
            <a:r>
              <a:rPr lang="es-ES" sz="1600" b="1" dirty="0">
                <a:ea typeface="Calibri" pitchFamily="34" charset="0"/>
                <a:cs typeface="Calibri" pitchFamily="34" charset="0"/>
              </a:rPr>
              <a:t>Crear un ente autónomo para la Planificación Energética Integral del Sistema Eléctrico.</a:t>
            </a:r>
          </a:p>
          <a:p>
            <a:pPr marL="470310" indent="-470310" algn="just">
              <a:lnSpc>
                <a:spcPct val="107000"/>
              </a:lnSpc>
              <a:spcAft>
                <a:spcPts val="1094"/>
              </a:spcAft>
              <a:buFont typeface="Wingdings" pitchFamily="2" charset="2"/>
              <a:buChar char=""/>
            </a:pPr>
            <a:r>
              <a:rPr lang="es-ES" sz="1600" b="1" dirty="0"/>
              <a:t>Implementar un régimen tarifario que conlleve a garantizar la prestación del servicio, el cumplimiento de los planes de inversión y mantenimiento preventivo y correctivo.</a:t>
            </a:r>
          </a:p>
          <a:p>
            <a:pPr marL="470310" indent="-470310" algn="just">
              <a:lnSpc>
                <a:spcPct val="107000"/>
              </a:lnSpc>
              <a:spcAft>
                <a:spcPts val="1094"/>
              </a:spcAft>
              <a:buFont typeface="Wingdings" pitchFamily="2" charset="2"/>
              <a:buChar char=""/>
            </a:pPr>
            <a:r>
              <a:rPr lang="es-VE" sz="1600" b="1" dirty="0"/>
              <a:t>Seleccionar previo análisis y/o estudio técnico, un sistema de facturación y medición por consumo de energía eléctrica similar a los desarrollados en algunos países, utilizando modelos tecnológicos como el Sistema Global de Comunicaciones Móviles (GSM); el Sistema Universal de Telecomunicaciones Móviles (UMTS-3G) y el de la Comunicación por Líneas de Distribución Eléctrica (PLC). La aplicación de cualquiera de esos modelos traerá beneficios tantos para los usuarios como para la empresa que lo suministra.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546592" y="412956"/>
            <a:ext cx="8129864" cy="6397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vert="horz" lIns="114565" tIns="57283" rIns="114565" bIns="57283" rtlCol="0" anchor="ctr">
            <a:noAutofit/>
          </a:bodyPr>
          <a:lstStyle>
            <a:lvl1pPr algn="ctr" defTabSz="1188171" rtl="0" eaLnBrk="1" latinLnBrk="0" hangingPunct="1">
              <a:spcBef>
                <a:spcPct val="0"/>
              </a:spcBef>
              <a:buNone/>
              <a:defRPr sz="5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2400" b="1" i="1" dirty="0" smtClean="0">
                <a:latin typeface="+mn-lt"/>
              </a:rPr>
              <a:t>RECOMENDACIONES </a:t>
            </a:r>
            <a:r>
              <a:rPr lang="es-VE" sz="2400" b="1" i="1" dirty="0">
                <a:latin typeface="+mn-lt"/>
              </a:rPr>
              <a:t>PARA SALIR DE LA CRISIS ELECTRICA NACIONAL</a:t>
            </a:r>
            <a:endParaRPr lang="en-US" sz="2400" b="1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155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erris dir="l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645988" y="908720"/>
            <a:ext cx="7807365" cy="5828810"/>
          </a:xfrm>
          <a:prstGeom prst="rect">
            <a:avLst/>
          </a:prstGeom>
        </p:spPr>
        <p:txBody>
          <a:bodyPr wrap="square" lIns="84490" tIns="42245" rIns="84490" bIns="42245">
            <a:spAutoFit/>
          </a:bodyPr>
          <a:lstStyle/>
          <a:p>
            <a:pPr marL="451662" indent="-451662" algn="just">
              <a:lnSpc>
                <a:spcPct val="107000"/>
              </a:lnSpc>
              <a:spcAft>
                <a:spcPts val="1061"/>
              </a:spcAft>
              <a:buFont typeface="Wingdings" pitchFamily="2" charset="2"/>
              <a:buChar char=""/>
            </a:pPr>
            <a:r>
              <a:rPr lang="es-VE" b="1" dirty="0">
                <a:ea typeface="Calibri" pitchFamily="34" charset="0"/>
                <a:cs typeface="Calibri" pitchFamily="34" charset="0"/>
              </a:rPr>
              <a:t>Evaluación técnica y económica los Proyectos y Obras Centrales Hidroeléctricas en ejecución, paralizadas o inconclusas en los Sistemas de Guayana y Los Andes.</a:t>
            </a:r>
            <a:endParaRPr lang="es-VE" b="1" dirty="0">
              <a:ea typeface="Calibri" pitchFamily="34" charset="0"/>
              <a:cs typeface="Times New Roman" pitchFamily="18" charset="0"/>
            </a:endParaRPr>
          </a:p>
          <a:p>
            <a:pPr marL="470310" indent="-470310" algn="just">
              <a:lnSpc>
                <a:spcPct val="107000"/>
              </a:lnSpc>
              <a:spcAft>
                <a:spcPts val="1094"/>
              </a:spcAft>
              <a:buFont typeface="Wingdings" pitchFamily="2" charset="2"/>
              <a:buChar char=""/>
            </a:pPr>
            <a:r>
              <a:rPr lang="es-VE" b="1" dirty="0"/>
              <a:t>Constatar el estado actual de las obras de rehabilitación y modernización de las unidades generadores de las Hidroeléctricas Simón Bolívar, Casa de Máquinas I y II y Antonio José de Sucre, Casa de Máquinas I.</a:t>
            </a:r>
            <a:endParaRPr lang="en-US" dirty="0"/>
          </a:p>
          <a:p>
            <a:pPr marL="470310" indent="-470310" algn="just">
              <a:lnSpc>
                <a:spcPct val="107000"/>
              </a:lnSpc>
              <a:spcAft>
                <a:spcPts val="1094"/>
              </a:spcAft>
              <a:buFont typeface="Wingdings" pitchFamily="2" charset="2"/>
              <a:buChar char=""/>
            </a:pPr>
            <a:r>
              <a:rPr lang="es-VE" b="1" dirty="0">
                <a:ea typeface="Calibri" pitchFamily="34" charset="0"/>
                <a:cs typeface="Times New Roman" pitchFamily="18" charset="0"/>
              </a:rPr>
              <a:t>Diagnosticar el estado actual de construcción de la Central Hidroeléctrica Manuel Piar (</a:t>
            </a:r>
            <a:r>
              <a:rPr lang="es-VE" b="1" dirty="0" err="1">
                <a:ea typeface="Calibri" pitchFamily="34" charset="0"/>
                <a:cs typeface="Times New Roman" pitchFamily="18" charset="0"/>
              </a:rPr>
              <a:t>Tocoma</a:t>
            </a:r>
            <a:r>
              <a:rPr lang="es-VE" b="1" dirty="0">
                <a:ea typeface="Calibri" pitchFamily="34" charset="0"/>
                <a:cs typeface="Times New Roman" pitchFamily="18" charset="0"/>
              </a:rPr>
              <a:t>) y el sistema de transmisión asociado a está.</a:t>
            </a:r>
          </a:p>
          <a:p>
            <a:pPr marL="470310" indent="-470310" algn="just">
              <a:lnSpc>
                <a:spcPct val="107000"/>
              </a:lnSpc>
              <a:spcAft>
                <a:spcPts val="1094"/>
              </a:spcAft>
              <a:buFont typeface="Wingdings" pitchFamily="2" charset="2"/>
              <a:buChar char=""/>
            </a:pPr>
            <a:r>
              <a:rPr lang="es-VE" b="1" dirty="0">
                <a:cs typeface="Times New Roman" pitchFamily="18" charset="0"/>
              </a:rPr>
              <a:t>Reactivar los proyectos Hidroeléctricos </a:t>
            </a:r>
            <a:r>
              <a:rPr lang="es-VE" b="1" dirty="0" err="1">
                <a:cs typeface="Times New Roman" pitchFamily="18" charset="0"/>
              </a:rPr>
              <a:t>Tuyucay</a:t>
            </a:r>
            <a:r>
              <a:rPr lang="es-VE" b="1" dirty="0">
                <a:cs typeface="Times New Roman" pitchFamily="18" charset="0"/>
              </a:rPr>
              <a:t>  ubicado en el Medio Caroní con una capacidad de generación de 2.450 MW y </a:t>
            </a:r>
            <a:r>
              <a:rPr lang="es-VE" b="1" dirty="0" err="1">
                <a:cs typeface="Times New Roman" pitchFamily="18" charset="0"/>
              </a:rPr>
              <a:t>Chorrin</a:t>
            </a:r>
            <a:r>
              <a:rPr lang="es-VE" b="1" dirty="0">
                <a:cs typeface="Times New Roman" pitchFamily="18" charset="0"/>
              </a:rPr>
              <a:t>, ubicado en el rio </a:t>
            </a:r>
            <a:r>
              <a:rPr lang="es-VE" b="1" dirty="0" err="1">
                <a:cs typeface="Times New Roman" pitchFamily="18" charset="0"/>
              </a:rPr>
              <a:t>Cuchivero</a:t>
            </a:r>
            <a:r>
              <a:rPr lang="es-VE" b="1" dirty="0">
                <a:cs typeface="Times New Roman" pitchFamily="18" charset="0"/>
              </a:rPr>
              <a:t>, con una capacidad de generación de 400 MW, ambos en el estado Bolívar</a:t>
            </a:r>
            <a:r>
              <a:rPr lang="es-VE" b="1" dirty="0" smtClean="0">
                <a:cs typeface="Times New Roman" pitchFamily="18" charset="0"/>
              </a:rPr>
              <a:t>.</a:t>
            </a:r>
          </a:p>
          <a:p>
            <a:pPr marL="451662" indent="-451662" algn="just">
              <a:lnSpc>
                <a:spcPct val="107000"/>
              </a:lnSpc>
              <a:spcAft>
                <a:spcPts val="1061"/>
              </a:spcAft>
              <a:buFont typeface="Wingdings" pitchFamily="2" charset="2"/>
              <a:buChar char=""/>
            </a:pPr>
            <a:r>
              <a:rPr lang="es-VE" b="1" dirty="0">
                <a:cs typeface="Times New Roman" pitchFamily="18" charset="0"/>
              </a:rPr>
              <a:t>Realizar evaluación técnica y financiera de los Parques Eólicos ubicados en la Península de Paraguaná, estado Falcón y La Guajira, estado Zulia.</a:t>
            </a:r>
          </a:p>
          <a:p>
            <a:pPr marL="451662" indent="-451662" algn="just">
              <a:lnSpc>
                <a:spcPct val="107000"/>
              </a:lnSpc>
              <a:spcAft>
                <a:spcPts val="1061"/>
              </a:spcAft>
              <a:buFont typeface="Wingdings" pitchFamily="2" charset="2"/>
              <a:buChar char=""/>
            </a:pPr>
            <a:r>
              <a:rPr lang="es-VE" b="1" dirty="0">
                <a:cs typeface="Times New Roman" pitchFamily="18" charset="0"/>
              </a:rPr>
              <a:t>Evaluar ejecución técnica y financiera del </a:t>
            </a:r>
            <a:r>
              <a:rPr lang="es-VE" b="1" dirty="0"/>
              <a:t>proyecto solar a base de paneles , ubicados en la Isla Gran Roque,  del Parque Nacional Archipiélago de Los Roques</a:t>
            </a:r>
            <a:r>
              <a:rPr lang="es-VE" b="1" dirty="0" smtClean="0"/>
              <a:t>.</a:t>
            </a:r>
            <a:endParaRPr lang="es-VE" b="1" dirty="0">
              <a:cs typeface="Times New Roman" pitchFamily="18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546592" y="260648"/>
            <a:ext cx="8129864" cy="6397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vert="horz" lIns="114565" tIns="57283" rIns="114565" bIns="57283" rtlCol="0" anchor="ctr">
            <a:noAutofit/>
          </a:bodyPr>
          <a:lstStyle>
            <a:lvl1pPr algn="ctr" defTabSz="1188171" rtl="0" eaLnBrk="1" latinLnBrk="0" hangingPunct="1">
              <a:spcBef>
                <a:spcPct val="0"/>
              </a:spcBef>
              <a:buNone/>
              <a:defRPr sz="5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2400" b="1" i="1" dirty="0" smtClean="0">
                <a:latin typeface="+mn-lt"/>
              </a:rPr>
              <a:t>RECOMENDACIONES </a:t>
            </a:r>
            <a:r>
              <a:rPr lang="es-VE" sz="2400" b="1" i="1" dirty="0">
                <a:latin typeface="+mn-lt"/>
              </a:rPr>
              <a:t>PARA SALIR DE LA CRISIS ELECTRICA NACIONAL</a:t>
            </a:r>
            <a:endParaRPr lang="en-US" sz="2400" b="1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048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645988" y="908720"/>
            <a:ext cx="7807365" cy="5236084"/>
          </a:xfrm>
          <a:prstGeom prst="rect">
            <a:avLst/>
          </a:prstGeom>
        </p:spPr>
        <p:txBody>
          <a:bodyPr wrap="square" lIns="84490" tIns="42245" rIns="84490" bIns="42245">
            <a:spAutoFit/>
          </a:bodyPr>
          <a:lstStyle/>
          <a:p>
            <a:pPr marL="470310" indent="-470310" algn="just">
              <a:lnSpc>
                <a:spcPct val="107000"/>
              </a:lnSpc>
              <a:spcAft>
                <a:spcPts val="1094"/>
              </a:spcAft>
              <a:buFont typeface="Wingdings" pitchFamily="2" charset="2"/>
              <a:buChar char=""/>
            </a:pPr>
            <a:r>
              <a:rPr lang="es-VE" b="1" dirty="0">
                <a:ea typeface="Calibri" pitchFamily="34" charset="0"/>
                <a:cs typeface="Calibri" pitchFamily="34" charset="0"/>
              </a:rPr>
              <a:t>Auditar Proyectos y Obras en ejecución, paralizadas o inconclusas de Transmisión y distribución.</a:t>
            </a:r>
            <a:endParaRPr lang="es-VE" b="1" dirty="0">
              <a:ea typeface="Calibri" pitchFamily="34" charset="0"/>
              <a:cs typeface="Times New Roman" pitchFamily="18" charset="0"/>
            </a:endParaRPr>
          </a:p>
          <a:p>
            <a:pPr marL="470310" indent="-470310" algn="just">
              <a:lnSpc>
                <a:spcPct val="107000"/>
              </a:lnSpc>
              <a:spcAft>
                <a:spcPts val="1094"/>
              </a:spcAft>
              <a:buFont typeface="Wingdings" pitchFamily="2" charset="2"/>
              <a:buChar char=""/>
            </a:pPr>
            <a:r>
              <a:rPr lang="es-VE" b="1" dirty="0">
                <a:ea typeface="Calibri" pitchFamily="34" charset="0"/>
                <a:cs typeface="Times New Roman" pitchFamily="18" charset="0"/>
              </a:rPr>
              <a:t>Revisar, programar y ejecutar los mantenimientos preventivos en el Sistema de Transmisión Troncal a 765, 400 y 230 </a:t>
            </a:r>
            <a:r>
              <a:rPr lang="es-VE" b="1" dirty="0" err="1">
                <a:ea typeface="Calibri" pitchFamily="34" charset="0"/>
                <a:cs typeface="Times New Roman" pitchFamily="18" charset="0"/>
              </a:rPr>
              <a:t>kV</a:t>
            </a:r>
            <a:r>
              <a:rPr lang="es-VE" b="1" dirty="0">
                <a:ea typeface="Calibri" pitchFamily="34" charset="0"/>
                <a:cs typeface="Times New Roman" pitchFamily="18" charset="0"/>
              </a:rPr>
              <a:t> y Regional de Guayana a 115 </a:t>
            </a:r>
            <a:r>
              <a:rPr lang="es-VE" b="1" dirty="0" err="1">
                <a:ea typeface="Calibri" pitchFamily="34" charset="0"/>
                <a:cs typeface="Times New Roman" pitchFamily="18" charset="0"/>
              </a:rPr>
              <a:t>kV</a:t>
            </a:r>
            <a:r>
              <a:rPr lang="es-VE" b="1" dirty="0"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470310" indent="-470310" algn="just">
              <a:lnSpc>
                <a:spcPct val="107000"/>
              </a:lnSpc>
              <a:spcAft>
                <a:spcPts val="1094"/>
              </a:spcAft>
              <a:buFont typeface="Wingdings" pitchFamily="2" charset="2"/>
              <a:buChar char=""/>
            </a:pPr>
            <a:r>
              <a:rPr lang="es-VE" b="1" dirty="0">
                <a:ea typeface="Calibri" pitchFamily="34" charset="0"/>
                <a:cs typeface="Times New Roman" pitchFamily="18" charset="0"/>
              </a:rPr>
              <a:t>Aumentar la capacidad de las líneas de Transmisión Troncal y Regional  existentes de Guayana.</a:t>
            </a:r>
          </a:p>
          <a:p>
            <a:pPr marL="451662" indent="-451662" algn="just">
              <a:lnSpc>
                <a:spcPct val="107000"/>
              </a:lnSpc>
              <a:spcAft>
                <a:spcPts val="1061"/>
              </a:spcAft>
              <a:buFont typeface="Wingdings" pitchFamily="2" charset="2"/>
              <a:buChar char=""/>
            </a:pPr>
            <a:r>
              <a:rPr lang="es-VE" b="1" dirty="0">
                <a:ea typeface="Calibri" pitchFamily="34" charset="0"/>
                <a:cs typeface="Times New Roman" pitchFamily="18" charset="0"/>
              </a:rPr>
              <a:t>Aumentar la disponibilidad de transformación (equipamiento) existente en las subestaciones de distribución, lo cual permitirá un adecuado servicio y suministro de energía a los usuarios y la ejecución de nuevos desarrollos habitacionales, comerciales y de la pequeña y mediana industria. </a:t>
            </a:r>
          </a:p>
          <a:p>
            <a:pPr marL="451662" indent="-451662" algn="just">
              <a:lnSpc>
                <a:spcPct val="107000"/>
              </a:lnSpc>
              <a:spcAft>
                <a:spcPts val="1061"/>
              </a:spcAft>
              <a:buFont typeface="Wingdings" pitchFamily="2" charset="2"/>
              <a:buChar char=""/>
            </a:pPr>
            <a:r>
              <a:rPr lang="es-VE" b="1" dirty="0">
                <a:ea typeface="Calibri" pitchFamily="34" charset="0"/>
                <a:cs typeface="Times New Roman" pitchFamily="18" charset="0"/>
              </a:rPr>
              <a:t>Construir nuevas Subestaciones Eléctricas de Distribución y ampliar las existentes.</a:t>
            </a:r>
          </a:p>
          <a:p>
            <a:pPr marL="451662" indent="-451662" algn="just">
              <a:lnSpc>
                <a:spcPct val="107000"/>
              </a:lnSpc>
              <a:spcAft>
                <a:spcPts val="1061"/>
              </a:spcAft>
              <a:buFont typeface="Wingdings" pitchFamily="2" charset="2"/>
              <a:buChar char=""/>
            </a:pPr>
            <a:r>
              <a:rPr lang="es-VE" b="1" dirty="0">
                <a:cs typeface="Times New Roman" pitchFamily="18" charset="0"/>
              </a:rPr>
              <a:t>Revisar, programar y ejecutar los mantenimientos preventivos en las líneas de </a:t>
            </a:r>
            <a:r>
              <a:rPr lang="es-VE" b="1" dirty="0" err="1">
                <a:cs typeface="Times New Roman" pitchFamily="18" charset="0"/>
              </a:rPr>
              <a:t>Subtransmisión</a:t>
            </a:r>
            <a:r>
              <a:rPr lang="es-VE" b="1" dirty="0">
                <a:cs typeface="Times New Roman" pitchFamily="18" charset="0"/>
              </a:rPr>
              <a:t>, Subestaciones Electicas y Redes de AT, BT y Alumbrado Público</a:t>
            </a:r>
            <a:r>
              <a:rPr lang="es-VE" b="1" dirty="0" smtClean="0">
                <a:cs typeface="Times New Roman" pitchFamily="18" charset="0"/>
              </a:rPr>
              <a:t>.</a:t>
            </a:r>
            <a:endParaRPr lang="es-VE" b="1" dirty="0">
              <a:cs typeface="Times New Roman" pitchFamily="18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546592" y="260648"/>
            <a:ext cx="8129864" cy="6397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txBody>
          <a:bodyPr vert="horz" lIns="114565" tIns="57283" rIns="114565" bIns="57283" rtlCol="0" anchor="ctr">
            <a:noAutofit/>
          </a:bodyPr>
          <a:lstStyle>
            <a:lvl1pPr algn="ctr" defTabSz="1188171" rtl="0" eaLnBrk="1" latinLnBrk="0" hangingPunct="1">
              <a:spcBef>
                <a:spcPct val="0"/>
              </a:spcBef>
              <a:buNone/>
              <a:defRPr sz="5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2400" b="1" i="1" dirty="0" smtClean="0">
                <a:latin typeface="+mn-lt"/>
              </a:rPr>
              <a:t>RECOMENDACIONES </a:t>
            </a:r>
            <a:r>
              <a:rPr lang="es-VE" sz="2400" b="1" i="1" dirty="0">
                <a:latin typeface="+mn-lt"/>
              </a:rPr>
              <a:t>PARA SALIR DE LA CRISIS ELECTRICA NACIONAL</a:t>
            </a:r>
            <a:endParaRPr lang="en-US" sz="2400" b="1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8541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52227" y="270119"/>
            <a:ext cx="7972906" cy="4582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lIns="88020" tIns="44010" rIns="88020" bIns="44010">
            <a:spAutoFit/>
          </a:bodyPr>
          <a:lstStyle/>
          <a:p>
            <a:pPr algn="ctr"/>
            <a:r>
              <a:rPr lang="es-VE" sz="2400" b="1" i="1" dirty="0" smtClean="0"/>
              <a:t>CONDICIONES PARA </a:t>
            </a:r>
            <a:r>
              <a:rPr lang="es-VE" sz="2400" b="1" i="1" dirty="0"/>
              <a:t>SALIR DE LA CRISIS ELECTRICA NACIONAL</a:t>
            </a:r>
            <a:endParaRPr lang="es-VE" sz="2400" i="1" dirty="0"/>
          </a:p>
        </p:txBody>
      </p:sp>
      <p:sp>
        <p:nvSpPr>
          <p:cNvPr id="6" name="5 Rectángulo"/>
          <p:cNvSpPr/>
          <p:nvPr/>
        </p:nvSpPr>
        <p:spPr>
          <a:xfrm>
            <a:off x="630750" y="1249359"/>
            <a:ext cx="7896362" cy="4648333"/>
          </a:xfrm>
          <a:prstGeom prst="rect">
            <a:avLst/>
          </a:prstGeom>
        </p:spPr>
        <p:txBody>
          <a:bodyPr wrap="square" lIns="88020" tIns="44010" rIns="88020" bIns="44010">
            <a:spAutoFit/>
          </a:bodyPr>
          <a:lstStyle/>
          <a:p>
            <a:pPr algn="just" fontAlgn="auto">
              <a:lnSpc>
                <a:spcPct val="108000"/>
              </a:lnSpc>
              <a:spcBef>
                <a:spcPts val="0"/>
              </a:spcBef>
              <a:spcAft>
                <a:spcPts val="1005"/>
              </a:spcAft>
              <a:defRPr/>
            </a:pPr>
            <a:r>
              <a:rPr lang="es-VE" b="1" dirty="0"/>
              <a:t>Para fortalecer el parque de generación hidroeléctrico del Bajo Caroní y concluir las obras previstas para la modernización y rehabilitación de las unidades en las casas de máquinas de las Centrales Simón Bolívar y Macagua, es necesario acometer las siguientes actividades:</a:t>
            </a:r>
            <a:endParaRPr lang="es-VE" dirty="0"/>
          </a:p>
          <a:p>
            <a:pPr marL="430782" indent="-430782" algn="just" fontAlgn="auto">
              <a:lnSpc>
                <a:spcPct val="108000"/>
              </a:lnSpc>
              <a:spcBef>
                <a:spcPts val="0"/>
              </a:spcBef>
              <a:spcAft>
                <a:spcPts val="1005"/>
              </a:spcAft>
              <a:buFont typeface="Wingdings" pitchFamily="2" charset="2"/>
              <a:buChar char="ü"/>
              <a:defRPr/>
            </a:pPr>
            <a:r>
              <a:rPr lang="es-VE" b="1" dirty="0"/>
              <a:t>Recuperar e incorporar la generación térmica instalada no disponible en el país con base a las prioridades o planificación que prevea la Corporación Eléctrica Nacional, S.A (CORPOELEC).</a:t>
            </a:r>
            <a:endParaRPr lang="es-VE" dirty="0"/>
          </a:p>
          <a:p>
            <a:pPr marL="430782" indent="-430782" algn="just" fontAlgn="auto">
              <a:lnSpc>
                <a:spcPct val="108000"/>
              </a:lnSpc>
              <a:spcBef>
                <a:spcPts val="0"/>
              </a:spcBef>
              <a:spcAft>
                <a:spcPts val="1005"/>
              </a:spcAft>
              <a:buFont typeface="Wingdings" pitchFamily="2" charset="2"/>
              <a:buChar char="ü"/>
              <a:defRPr/>
            </a:pPr>
            <a:r>
              <a:rPr lang="es-VE" b="1" dirty="0"/>
              <a:t>Cumplir 100 % con los programas de entrega de combustibles líquidos y gas natural, por parte de PDVSA, necesario para la operación normal de las centrales termoeléctricas.</a:t>
            </a:r>
            <a:endParaRPr lang="es-VE" dirty="0"/>
          </a:p>
          <a:p>
            <a:pPr marL="430782" indent="-430782" algn="just" fontAlgn="auto">
              <a:lnSpc>
                <a:spcPct val="108000"/>
              </a:lnSpc>
              <a:spcBef>
                <a:spcPts val="0"/>
              </a:spcBef>
              <a:spcAft>
                <a:spcPts val="1005"/>
              </a:spcAft>
              <a:buFont typeface="Wingdings" pitchFamily="2" charset="2"/>
              <a:buChar char="ü"/>
              <a:defRPr/>
            </a:pPr>
            <a:r>
              <a:rPr lang="es-VE" b="1" dirty="0"/>
              <a:t>Revisar y activar los proyectos inconclusos de plantas termoeléctricas para fortalecer el sistema eléctrico nacional y recuperar la capacidad instalada de producción de energía eléctrica de los sistemas que hoy se encuentran operando a muy baja capacidad.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76934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erris dir="l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836712"/>
            <a:ext cx="5904656" cy="4704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115616" y="116632"/>
            <a:ext cx="68407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000" b="1" dirty="0"/>
              <a:t>Desarrollos de Nuevos Sistemas de Energía Renovables</a:t>
            </a:r>
          </a:p>
          <a:p>
            <a:pPr algn="ctr"/>
            <a:r>
              <a:rPr lang="es-VE" sz="2200" b="1" dirty="0" smtClean="0">
                <a:solidFill>
                  <a:srgbClr val="0070C0"/>
                </a:solidFill>
              </a:rPr>
              <a:t>MAPA DEL  POTENCIAL EOLICO DE VENEZUELA</a:t>
            </a:r>
            <a:endParaRPr lang="es-VE" sz="2200" b="1" dirty="0">
              <a:solidFill>
                <a:srgbClr val="0070C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228184" y="885016"/>
            <a:ext cx="2448272" cy="3571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8000"/>
              </a:lnSpc>
              <a:spcAft>
                <a:spcPts val="1044"/>
              </a:spcAft>
            </a:pPr>
            <a:r>
              <a:rPr lang="es-VE" sz="1400" b="1" dirty="0"/>
              <a:t>La razón son las altas velocidades de los vientos: entre 8 y 9 metros por segundo en muchas zonas del oriente, centro-norte, sur y occidente del país. A éstas se suma un potencial solar promedio de 236 watts/m2 en todo el país, un buen número si se considera que ese mismo mapa registra 276 W/m2 para el desierto de Atacama en Chile, la zona con mayor potencial de energía solar en todo el continente</a:t>
            </a:r>
            <a:r>
              <a:rPr lang="es-VE" sz="1400" b="1" dirty="0" smtClean="0"/>
              <a:t>.</a:t>
            </a:r>
            <a:endParaRPr lang="es-VE" sz="1400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5517232"/>
            <a:ext cx="5701111" cy="125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8000"/>
              </a:lnSpc>
              <a:spcAft>
                <a:spcPts val="1044"/>
              </a:spcAft>
            </a:pPr>
            <a:r>
              <a:rPr lang="es-VE" sz="1400" b="1" dirty="0"/>
              <a:t>Este potencial de energías renovables abarca toda la geografía venezolana: desde la Isla de Margarita y la Península de Paria en el extremo oriente, pasando por el densamente poblado centro-norte y llegando incluso a zonas de la cordillera de los Andes y el sur. Pero los más altos registros están en los estados más </a:t>
            </a:r>
            <a:r>
              <a:rPr lang="es-VE" sz="1400" b="1" dirty="0" err="1"/>
              <a:t>nor</a:t>
            </a:r>
            <a:r>
              <a:rPr lang="es-VE" sz="1400" b="1" dirty="0"/>
              <a:t>-occidentales, como Zulia y Falcón.</a:t>
            </a:r>
          </a:p>
        </p:txBody>
      </p:sp>
      <p:pic>
        <p:nvPicPr>
          <p:cNvPr id="6" name="Imagen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9" y="4473229"/>
            <a:ext cx="2901096" cy="151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948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83568" y="115894"/>
            <a:ext cx="738406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400" b="1" dirty="0"/>
              <a:t>Desarrollos de Nuevos Sistemas de Energía Renovables</a:t>
            </a:r>
          </a:p>
          <a:p>
            <a:pPr algn="ctr"/>
            <a:r>
              <a:rPr lang="es-VE" sz="2200" b="1" dirty="0" smtClean="0">
                <a:solidFill>
                  <a:srgbClr val="0070C0"/>
                </a:solidFill>
              </a:rPr>
              <a:t>MAPA DE POTENCIAL SOLAR DE VENEZUELA</a:t>
            </a:r>
            <a:endParaRPr lang="es-VE" sz="2200" b="1" dirty="0">
              <a:solidFill>
                <a:srgbClr val="0070C0"/>
              </a:solidFill>
            </a:endParaRPr>
          </a:p>
        </p:txBody>
      </p:sp>
      <p:pic>
        <p:nvPicPr>
          <p:cNvPr id="3" name="Picture 2" descr="http://4.bp.blogspot.com/-I3XGJZ-5rcs/WSOVnnMsUUI/AAAAAAAAADM/6TXSeXjvN7YTFrU9jPn_kPwxBny5XBNGQCK4B/s1600/24-Eolico-Solar-y-Geotermico%2B%25281%25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133752"/>
            <a:ext cx="5874861" cy="438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588224" y="944624"/>
            <a:ext cx="230425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1600" dirty="0"/>
              <a:t>En 2018, </a:t>
            </a:r>
            <a:r>
              <a:rPr lang="es-VE" sz="1600" dirty="0" smtClean="0"/>
              <a:t>Venezuela</a:t>
            </a:r>
            <a:r>
              <a:rPr lang="es-VE" sz="1600" u="sng" dirty="0" smtClean="0">
                <a:hlinkClick r:id="rId3"/>
              </a:rPr>
              <a:t> </a:t>
            </a:r>
            <a:r>
              <a:rPr lang="es-VE" sz="1600" u="sng" dirty="0">
                <a:hlinkClick r:id="rId3"/>
              </a:rPr>
              <a:t>anunció la fabricación de su primera célula solar:</a:t>
            </a:r>
            <a:r>
              <a:rPr lang="es-VE" sz="1600" dirty="0"/>
              <a:t> el desarrollo e investigación llevó aproximadamente un año y se realizó en instalaciones del Centro Nacional de Tecnologías Ópticas (CNTO), adscrito al CIDA y situado en el municipio Libertador de Mérida. La actividad fue financiada por el Fondo Nacional de Ciencia, Tecnología e Innovación (FONACIT).</a:t>
            </a:r>
          </a:p>
          <a:p>
            <a:pPr algn="ctr"/>
            <a:endParaRPr lang="es-VE" sz="1600" dirty="0"/>
          </a:p>
        </p:txBody>
      </p:sp>
      <p:sp>
        <p:nvSpPr>
          <p:cNvPr id="5" name="4 CuadroTexto"/>
          <p:cNvSpPr txBox="1"/>
          <p:nvPr/>
        </p:nvSpPr>
        <p:spPr>
          <a:xfrm>
            <a:off x="827584" y="5805264"/>
            <a:ext cx="4248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VE" sz="1600" b="1" dirty="0"/>
              <a:t>En Venezuela hay un gran potencial para la generación de energía limpia de acuerdo a </a:t>
            </a:r>
            <a:r>
              <a:rPr lang="es-VE" sz="1600" b="1" u="sng" dirty="0">
                <a:hlinkClick r:id="rId4"/>
              </a:rPr>
              <a:t>al mapa solar y eólico</a:t>
            </a:r>
            <a:r>
              <a:rPr lang="es-VE" sz="1600" b="1" dirty="0"/>
              <a:t> del Atlas Global de Energía Renovable (IRENA).</a:t>
            </a:r>
            <a:endParaRPr lang="es-VE" sz="1600" dirty="0"/>
          </a:p>
        </p:txBody>
      </p:sp>
      <p:pic>
        <p:nvPicPr>
          <p:cNvPr id="6" name="Imagen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704" y="5169765"/>
            <a:ext cx="2555776" cy="150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732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2"/>
          <p:cNvSpPr>
            <a:spLocks noChangeArrowheads="1"/>
          </p:cNvSpPr>
          <p:nvPr/>
        </p:nvSpPr>
        <p:spPr bwMode="auto">
          <a:xfrm>
            <a:off x="216424" y="836712"/>
            <a:ext cx="8748749" cy="1004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9338" tIns="59669" rIns="119338" bIns="59669">
            <a:spAutoFit/>
          </a:bodyPr>
          <a:lstStyle/>
          <a:p>
            <a:pPr algn="just">
              <a:lnSpc>
                <a:spcPct val="108000"/>
              </a:lnSpc>
              <a:spcAft>
                <a:spcPts val="1044"/>
              </a:spcAft>
            </a:pPr>
            <a:r>
              <a:rPr lang="es-ES" b="1" i="1" dirty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>“</a:t>
            </a:r>
            <a:r>
              <a:rPr lang="es-ES" b="1" i="1" dirty="0">
                <a:ea typeface="Calibri" pitchFamily="34" charset="0"/>
                <a:cs typeface="Times New Roman" pitchFamily="18" charset="0"/>
              </a:rPr>
              <a:t>LA ENERGÍA ELÉCTRICA Y EL GAS, SON IMPRESCINDIBLES PARA EL PROGRESO Y EL DESARROLLO SOCIO-ECONÓMICO DE UNA NACIÓN Y VITAL PARA LA SUBSISTENCIA DE LA HUMANIDAD”.</a:t>
            </a:r>
            <a:endParaRPr lang="es-VE" i="1" dirty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Imagen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70" y="1840919"/>
            <a:ext cx="8214162" cy="325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115616" y="188640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VE" sz="2400" b="1" dirty="0"/>
              <a:t>Desarrollos de Nuevos Sistemas de Energía Renovables</a:t>
            </a:r>
            <a:endParaRPr lang="es-VE" sz="2400" dirty="0"/>
          </a:p>
        </p:txBody>
      </p:sp>
      <p:sp>
        <p:nvSpPr>
          <p:cNvPr id="7" name="6 Rectángulo"/>
          <p:cNvSpPr/>
          <p:nvPr/>
        </p:nvSpPr>
        <p:spPr>
          <a:xfrm>
            <a:off x="160239" y="5332710"/>
            <a:ext cx="8651251" cy="1264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044"/>
              </a:spcAft>
              <a:tabLst>
                <a:tab pos="1019348" algn="l"/>
              </a:tabLst>
            </a:pPr>
            <a:r>
              <a:rPr lang="es-ES_tradnl" dirty="0">
                <a:ea typeface="Calibri" pitchFamily="34" charset="0"/>
                <a:cs typeface="Times New Roman" pitchFamily="18" charset="0"/>
              </a:rPr>
              <a:t>Desarrollar proyectos para la generación de energía a través de  las nuevas alternativas de energías renovables (solares fotovoltaicas, eólicas y biomasas aisladas) para contribuir a la preservación del medio ambiente evitando la emisión de dióxido de carbono a la atmósfera y cumplir con el Protocolo de </a:t>
            </a:r>
            <a:r>
              <a:rPr lang="es-ES_tradnl" dirty="0" err="1">
                <a:ea typeface="Calibri" pitchFamily="34" charset="0"/>
                <a:cs typeface="Times New Roman" pitchFamily="18" charset="0"/>
              </a:rPr>
              <a:t>Kyoto</a:t>
            </a:r>
            <a:r>
              <a:rPr lang="es-ES_tradnl" dirty="0">
                <a:ea typeface="Calibri" pitchFamily="34" charset="0"/>
                <a:cs typeface="Times New Roman" pitchFamily="18" charset="0"/>
              </a:rPr>
              <a:t>, de Paris y los planes del </a:t>
            </a:r>
            <a:r>
              <a:rPr lang="es-ES_tradnl" dirty="0" err="1">
                <a:ea typeface="Calibri" pitchFamily="34" charset="0"/>
                <a:cs typeface="Times New Roman" pitchFamily="18" charset="0"/>
              </a:rPr>
              <a:t>Milenium</a:t>
            </a:r>
            <a:r>
              <a:rPr lang="es-ES_tradnl" dirty="0">
                <a:ea typeface="Calibri" pitchFamily="34" charset="0"/>
                <a:cs typeface="Times New Roman" pitchFamily="18" charset="0"/>
              </a:rPr>
              <a:t>.</a:t>
            </a:r>
            <a:endParaRPr lang="es-VE" dirty="0"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1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339752" y="5517232"/>
            <a:ext cx="64523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5400" dirty="0" smtClean="0">
                <a:latin typeface="Curlz MT" pitchFamily="82" charset="0"/>
              </a:rPr>
              <a:t>Gracias </a:t>
            </a:r>
            <a:r>
              <a:rPr lang="es-VE" sz="5400" dirty="0">
                <a:latin typeface="Curlz MT" pitchFamily="82" charset="0"/>
              </a:rPr>
              <a:t>por su </a:t>
            </a:r>
            <a:r>
              <a:rPr lang="es-VE" sz="5400" dirty="0" smtClean="0">
                <a:latin typeface="Curlz MT" pitchFamily="82" charset="0"/>
              </a:rPr>
              <a:t>Atención</a:t>
            </a:r>
            <a:endParaRPr lang="es-VE" sz="5400" dirty="0">
              <a:latin typeface="Curlz MT" pitchFamily="82" charset="0"/>
            </a:endParaRPr>
          </a:p>
        </p:txBody>
      </p:sp>
      <p:sp>
        <p:nvSpPr>
          <p:cNvPr id="5" name="AutoShape 2" descr="frase-einstein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/>
          </a:p>
        </p:txBody>
      </p:sp>
      <p:sp>
        <p:nvSpPr>
          <p:cNvPr id="6" name="AutoShape 4" descr="frase-einstein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VE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31" b="16617"/>
          <a:stretch/>
        </p:blipFill>
        <p:spPr>
          <a:xfrm>
            <a:off x="460375" y="454467"/>
            <a:ext cx="6858000" cy="477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4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2813</TotalTime>
  <Words>3829</Words>
  <Application>Microsoft Office PowerPoint</Application>
  <PresentationFormat>Presentación en pantalla (4:3)</PresentationFormat>
  <Paragraphs>301</Paragraphs>
  <Slides>35</Slides>
  <Notes>3</Notes>
  <HiddenSlides>1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7" baseType="lpstr">
      <vt:lpstr>Tema de Office</vt:lpstr>
      <vt:lpstr>Hoja de cálculo</vt:lpstr>
      <vt:lpstr>Pasado – Presente y Futuro del Sector Eléctrico Venezolano</vt:lpstr>
      <vt:lpstr>Contenido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WIN10PRUEBA</cp:lastModifiedBy>
  <cp:revision>70</cp:revision>
  <dcterms:created xsi:type="dcterms:W3CDTF">2022-01-31T22:11:41Z</dcterms:created>
  <dcterms:modified xsi:type="dcterms:W3CDTF">2022-02-14T12:29:01Z</dcterms:modified>
</cp:coreProperties>
</file>